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9"/>
  </p:notes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81" r:id="rId14"/>
    <p:sldId id="272" r:id="rId15"/>
    <p:sldId id="270" r:id="rId16"/>
    <p:sldId id="274" r:id="rId17"/>
    <p:sldId id="277" r:id="rId18"/>
    <p:sldId id="273" r:id="rId19"/>
    <p:sldId id="275" r:id="rId20"/>
    <p:sldId id="276" r:id="rId21"/>
    <p:sldId id="282" r:id="rId22"/>
    <p:sldId id="278" r:id="rId23"/>
    <p:sldId id="279" r:id="rId24"/>
    <p:sldId id="283" r:id="rId25"/>
    <p:sldId id="280" r:id="rId26"/>
    <p:sldId id="284" r:id="rId27"/>
    <p:sldId id="28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88530" autoAdjust="0"/>
  </p:normalViewPr>
  <p:slideViewPr>
    <p:cSldViewPr>
      <p:cViewPr varScale="1">
        <p:scale>
          <a:sx n="99" d="100"/>
          <a:sy n="99" d="100"/>
        </p:scale>
        <p:origin x="-1890" y="-102"/>
      </p:cViewPr>
      <p:guideLst>
        <p:guide orient="horz" pos="2160"/>
        <p:guide pos="2880"/>
      </p:guideLst>
    </p:cSldViewPr>
  </p:slideViewPr>
  <p:outlineViewPr>
    <p:cViewPr>
      <p:scale>
        <a:sx n="33" d="100"/>
        <a:sy n="33" d="100"/>
      </p:scale>
      <p:origin x="0" y="18072"/>
    </p:cViewPr>
  </p:outlineViewPr>
  <p:notesTextViewPr>
    <p:cViewPr>
      <p:scale>
        <a:sx n="1" d="1"/>
        <a:sy n="1" d="1"/>
      </p:scale>
      <p:origin x="0" y="0"/>
    </p:cViewPr>
  </p:notesTextViewPr>
  <p:notesViewPr>
    <p:cSldViewPr>
      <p:cViewPr varScale="1">
        <p:scale>
          <a:sx n="85" d="100"/>
          <a:sy n="85" d="100"/>
        </p:scale>
        <p:origin x="-378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C25494-1CE8-4897-B53A-747FD874526E}" type="datetimeFigureOut">
              <a:rPr lang="en-CA" smtClean="0"/>
              <a:t>2020-10-18</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260816-6B1C-4A64-8645-E5C9B828021F}" type="slidenum">
              <a:rPr lang="en-CA" smtClean="0"/>
              <a:t>‹#›</a:t>
            </a:fld>
            <a:endParaRPr lang="en-CA"/>
          </a:p>
        </p:txBody>
      </p:sp>
    </p:spTree>
    <p:extLst>
      <p:ext uri="{BB962C8B-B14F-4D97-AF65-F5344CB8AC3E}">
        <p14:creationId xmlns:p14="http://schemas.microsoft.com/office/powerpoint/2010/main" val="106875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fr-FR" sz="1200" dirty="0" smtClean="0">
                <a:solidFill>
                  <a:srgbClr val="002060"/>
                </a:solidFill>
                <a:latin typeface="Book Antiqua" panose="02040602050305030304" pitchFamily="18" charset="0"/>
              </a:rPr>
              <a:t>L’article 35</a:t>
            </a:r>
            <a:r>
              <a:rPr lang="fr-FR" sz="1200" baseline="0" dirty="0" smtClean="0">
                <a:solidFill>
                  <a:srgbClr val="002060"/>
                </a:solidFill>
                <a:latin typeface="Book Antiqua" panose="02040602050305030304" pitchFamily="18" charset="0"/>
              </a:rPr>
              <a:t> de la constitution canadienne de 1982 reconnaît trois peuples autochtones: les Premières Nations, les Métis et les Inuit.</a:t>
            </a:r>
          </a:p>
          <a:p>
            <a:pPr algn="just"/>
            <a:endParaRPr lang="fr-FR" sz="1200" dirty="0" smtClean="0">
              <a:solidFill>
                <a:srgbClr val="002060"/>
              </a:solidFill>
              <a:latin typeface="Book Antiqua" panose="02040602050305030304" pitchFamily="18" charset="0"/>
            </a:endParaRPr>
          </a:p>
          <a:p>
            <a:pPr algn="just"/>
            <a:r>
              <a:rPr lang="fr-FR" sz="1200" dirty="0" smtClean="0">
                <a:solidFill>
                  <a:srgbClr val="002060"/>
                </a:solidFill>
                <a:latin typeface="Book Antiqua" panose="02040602050305030304" pitchFamily="18" charset="0"/>
              </a:rPr>
              <a:t>Selon le recensement canadien de 2016, </a:t>
            </a:r>
            <a:r>
              <a:rPr lang="fr-FR" sz="1200" dirty="0" smtClean="0">
                <a:solidFill>
                  <a:srgbClr val="FF0000"/>
                </a:solidFill>
                <a:latin typeface="Book Antiqua" panose="02040602050305030304" pitchFamily="18" charset="0"/>
              </a:rPr>
              <a:t>587,545</a:t>
            </a:r>
            <a:r>
              <a:rPr lang="fr-FR" sz="1200" dirty="0" smtClean="0">
                <a:solidFill>
                  <a:srgbClr val="002060"/>
                </a:solidFill>
                <a:latin typeface="Book Antiqua" panose="02040602050305030304" pitchFamily="18" charset="0"/>
              </a:rPr>
              <a:t> personnes se sont identifiées comme étant Métis (+51,2%). Ceci représente</a:t>
            </a:r>
            <a:r>
              <a:rPr lang="fr-FR" sz="1200" baseline="0" dirty="0" smtClean="0">
                <a:solidFill>
                  <a:srgbClr val="002060"/>
                </a:solidFill>
                <a:latin typeface="Book Antiqua" panose="02040602050305030304" pitchFamily="18" charset="0"/>
              </a:rPr>
              <a:t> 35% de la population autochtone du Canada. </a:t>
            </a:r>
            <a:r>
              <a:rPr lang="fr-FR" sz="1200" dirty="0" smtClean="0">
                <a:solidFill>
                  <a:srgbClr val="FF0000"/>
                </a:solidFill>
                <a:latin typeface="Book Antiqua" panose="02040602050305030304" pitchFamily="18" charset="0"/>
              </a:rPr>
              <a:t>80,3% </a:t>
            </a:r>
            <a:r>
              <a:rPr lang="fr-FR" sz="1200" dirty="0" smtClean="0">
                <a:solidFill>
                  <a:srgbClr val="002060"/>
                </a:solidFill>
                <a:latin typeface="Book Antiqua" panose="02040602050305030304" pitchFamily="18" charset="0"/>
              </a:rPr>
              <a:t>des Métis vivent à l’ouest du Québec ;</a:t>
            </a:r>
            <a:r>
              <a:rPr lang="fr-FR" sz="1200" baseline="0" dirty="0" smtClean="0">
                <a:solidFill>
                  <a:srgbClr val="002060"/>
                </a:solidFill>
                <a:latin typeface="Book Antiqua" panose="02040602050305030304" pitchFamily="18" charset="0"/>
              </a:rPr>
              <a:t> </a:t>
            </a:r>
            <a:r>
              <a:rPr lang="fr-FR" sz="1200" dirty="0" smtClean="0">
                <a:solidFill>
                  <a:srgbClr val="002060"/>
                </a:solidFill>
                <a:latin typeface="Book Antiqua" panose="02040602050305030304" pitchFamily="18" charset="0"/>
              </a:rPr>
              <a:t>120, 585 Métis vivent</a:t>
            </a:r>
            <a:r>
              <a:rPr lang="fr-FR" sz="1200" baseline="0" dirty="0" smtClean="0">
                <a:solidFill>
                  <a:srgbClr val="002060"/>
                </a:solidFill>
                <a:latin typeface="Book Antiqua" panose="02040602050305030304" pitchFamily="18" charset="0"/>
              </a:rPr>
              <a:t> </a:t>
            </a:r>
            <a:r>
              <a:rPr lang="fr-FR" sz="1200" dirty="0" smtClean="0">
                <a:solidFill>
                  <a:srgbClr val="002060"/>
                </a:solidFill>
                <a:latin typeface="Book Antiqua" panose="02040602050305030304" pitchFamily="18" charset="0"/>
              </a:rPr>
              <a:t>en Ontario (20,5%); </a:t>
            </a:r>
            <a:r>
              <a:rPr lang="fr-FR" sz="1200" dirty="0" smtClean="0">
                <a:solidFill>
                  <a:srgbClr val="FF0000"/>
                </a:solidFill>
                <a:latin typeface="Book Antiqua" panose="02040602050305030304" pitchFamily="18" charset="0"/>
              </a:rPr>
              <a:t>69,360</a:t>
            </a:r>
            <a:r>
              <a:rPr lang="fr-FR" sz="1200" dirty="0" smtClean="0">
                <a:solidFill>
                  <a:srgbClr val="002060"/>
                </a:solidFill>
                <a:latin typeface="Book Antiqua" panose="02040602050305030304" pitchFamily="18" charset="0"/>
              </a:rPr>
              <a:t> Métis vivent au Québec. Les gouvernements fédéral</a:t>
            </a:r>
            <a:r>
              <a:rPr lang="fr-FR" sz="1200" baseline="0" dirty="0" smtClean="0">
                <a:solidFill>
                  <a:srgbClr val="002060"/>
                </a:solidFill>
                <a:latin typeface="Book Antiqua" panose="02040602050305030304" pitchFamily="18" charset="0"/>
              </a:rPr>
              <a:t> et provinciaux ne reconnaissent officiellement que les Métis vivant à l’ouest du Québec et même en Ontario, la Nation Métisse de l’Ontario ne reconnaît que les Métis ayant un lien généalogique avec une famille métisse de l’ancienne colonie de la Rivière Rouge. Il existe également des Métis dans les provinces de l’Atlantique, surtout en Nouvelle-Écosse. Certains de ces Métis parlent la variété de français acadien local: l’</a:t>
            </a:r>
            <a:r>
              <a:rPr lang="fr-FR" sz="1200" baseline="0" dirty="0" err="1" smtClean="0">
                <a:solidFill>
                  <a:srgbClr val="002060"/>
                </a:solidFill>
                <a:latin typeface="Book Antiqua" panose="02040602050305030304" pitchFamily="18" charset="0"/>
              </a:rPr>
              <a:t>akadjonne</a:t>
            </a:r>
            <a:r>
              <a:rPr lang="fr-FR" sz="1200" baseline="0" dirty="0" smtClean="0">
                <a:solidFill>
                  <a:srgbClr val="002060"/>
                </a:solidFill>
                <a:latin typeface="Book Antiqua" panose="02040602050305030304" pitchFamily="18" charset="0"/>
              </a:rPr>
              <a:t>. D’autres parlent anglais.</a:t>
            </a:r>
          </a:p>
          <a:p>
            <a:pPr algn="just"/>
            <a:endParaRPr lang="fr-FR" sz="1200" baseline="0" dirty="0" smtClean="0">
              <a:solidFill>
                <a:srgbClr val="002060"/>
              </a:solidFill>
              <a:latin typeface="Book Antiqua" panose="02040602050305030304" pitchFamily="18"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200" baseline="0" dirty="0" smtClean="0">
                <a:solidFill>
                  <a:srgbClr val="002060"/>
                </a:solidFill>
                <a:latin typeface="Book Antiqua" panose="02040602050305030304" pitchFamily="18" charset="0"/>
              </a:rPr>
              <a:t>Très brièvement, les premiers Métis de </a:t>
            </a:r>
            <a:r>
              <a:rPr lang="fr-FR" sz="1200" baseline="0" dirty="0" err="1" smtClean="0">
                <a:solidFill>
                  <a:srgbClr val="002060"/>
                </a:solidFill>
                <a:latin typeface="Book Antiqua" panose="02040602050305030304" pitchFamily="18" charset="0"/>
              </a:rPr>
              <a:t>lOuest</a:t>
            </a:r>
            <a:r>
              <a:rPr lang="fr-FR" sz="1200" baseline="0" dirty="0" smtClean="0">
                <a:solidFill>
                  <a:srgbClr val="002060"/>
                </a:solidFill>
                <a:latin typeface="Book Antiqua" panose="02040602050305030304" pitchFamily="18" charset="0"/>
              </a:rPr>
              <a:t> canadien sont nés d’unions entre des « voyageurs » francophones (employés de compagnies de traite de fourrures) vers le milieu du 18</a:t>
            </a:r>
            <a:r>
              <a:rPr lang="fr-FR" sz="1200" baseline="30000" dirty="0" smtClean="0">
                <a:solidFill>
                  <a:srgbClr val="002060"/>
                </a:solidFill>
                <a:latin typeface="Book Antiqua" panose="02040602050305030304" pitchFamily="18" charset="0"/>
              </a:rPr>
              <a:t>e</a:t>
            </a:r>
            <a:r>
              <a:rPr lang="fr-FR" sz="1200" baseline="0" dirty="0" smtClean="0">
                <a:solidFill>
                  <a:srgbClr val="002060"/>
                </a:solidFill>
                <a:latin typeface="Book Antiqua" panose="02040602050305030304" pitchFamily="18" charset="0"/>
              </a:rPr>
              <a:t> siècle dans ce qui est aujourd’hui le Manitoba. Ces enfants ont appris la langue de leur mère, surtout le </a:t>
            </a:r>
            <a:r>
              <a:rPr lang="fr-FR" sz="1200" baseline="0" dirty="0" err="1" smtClean="0">
                <a:solidFill>
                  <a:srgbClr val="002060"/>
                </a:solidFill>
                <a:latin typeface="Book Antiqua" panose="02040602050305030304" pitchFamily="18" charset="0"/>
              </a:rPr>
              <a:t>saulteux</a:t>
            </a:r>
            <a:r>
              <a:rPr lang="fr-FR" sz="1200" baseline="0" dirty="0" smtClean="0">
                <a:solidFill>
                  <a:srgbClr val="002060"/>
                </a:solidFill>
                <a:latin typeface="Book Antiqua" panose="02040602050305030304" pitchFamily="18" charset="0"/>
              </a:rPr>
              <a:t>, dialecte de l’</a:t>
            </a:r>
            <a:r>
              <a:rPr lang="fr-FR" sz="1200" baseline="0" dirty="0" err="1" smtClean="0">
                <a:solidFill>
                  <a:srgbClr val="002060"/>
                </a:solidFill>
                <a:latin typeface="Book Antiqua" panose="02040602050305030304" pitchFamily="18" charset="0"/>
              </a:rPr>
              <a:t>ojibwé</a:t>
            </a:r>
            <a:r>
              <a:rPr lang="fr-FR" sz="1200" baseline="0" dirty="0" smtClean="0">
                <a:solidFill>
                  <a:srgbClr val="002060"/>
                </a:solidFill>
                <a:latin typeface="Book Antiqua" panose="02040602050305030304" pitchFamily="18" charset="0"/>
              </a:rPr>
              <a:t> de l’Ontario, le cri, </a:t>
            </a:r>
            <a:r>
              <a:rPr lang="fr-FR" sz="1200" baseline="0" dirty="0" err="1" smtClean="0">
                <a:solidFill>
                  <a:srgbClr val="002060"/>
                </a:solidFill>
                <a:latin typeface="Book Antiqua" panose="02040602050305030304" pitchFamily="18" charset="0"/>
              </a:rPr>
              <a:t>l’assiniboine</a:t>
            </a:r>
            <a:r>
              <a:rPr lang="fr-FR" sz="1200" baseline="0" dirty="0" smtClean="0">
                <a:solidFill>
                  <a:srgbClr val="002060"/>
                </a:solidFill>
                <a:latin typeface="Book Antiqua" panose="02040602050305030304" pitchFamily="18" charset="0"/>
              </a:rPr>
              <a:t> ou le sioux. Plus tard, ils ont appris la langue de leur père, le français qui s’était développé dans la vallée du St. Laurent (aujourd’hui le Québec), qu’on appelle aujourd’hui le laurentien, ou encore l’anglais, dans le cas des employés de la CBH.</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200" baseline="0" dirty="0" smtClean="0">
                <a:solidFill>
                  <a:srgbClr val="002060"/>
                </a:solidFill>
                <a:latin typeface="Book Antiqua" panose="02040602050305030304" pitchFamily="18" charset="0"/>
              </a:rPr>
              <a:t>Les premières générations de Métis ont travaillé pour les compagnies de traite de fourrure, telles que la C.B.H ou la CNO, comme canotiers, interprètes, main d’œuvre, etc. Éventuellement, certains Métis sont devenus chasseurs de bison, pour la fabrication du pemmican, nourriture essentielle des employés des compagnies de traite. D’autres Métis sont devenus des fermiers, des éleveurs de bétail ou de chevaux, etc. D’autres ont continué à faire de la chasse, de pêcher le poisson, etc. Vers le milieu du 19</a:t>
            </a:r>
            <a:r>
              <a:rPr lang="fr-FR" sz="1200" baseline="30000" dirty="0" smtClean="0">
                <a:solidFill>
                  <a:srgbClr val="002060"/>
                </a:solidFill>
                <a:latin typeface="Book Antiqua" panose="02040602050305030304" pitchFamily="18" charset="0"/>
              </a:rPr>
              <a:t>e</a:t>
            </a:r>
            <a:r>
              <a:rPr lang="fr-FR" sz="1200" baseline="0" dirty="0" smtClean="0">
                <a:solidFill>
                  <a:srgbClr val="002060"/>
                </a:solidFill>
                <a:latin typeface="Book Antiqua" panose="02040602050305030304" pitchFamily="18" charset="0"/>
              </a:rPr>
              <a:t> s. , les Métis représentaient la seconde majorité de la population après les Premières Nations. </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200" baseline="0" dirty="0" smtClean="0">
                <a:solidFill>
                  <a:srgbClr val="002060"/>
                </a:solidFill>
                <a:latin typeface="Book Antiqua" panose="02040602050305030304" pitchFamily="18" charset="0"/>
              </a:rPr>
              <a:t>En 1869, la CBH a cédé le territoire connu sous le nom de la Terre de Rupert (</a:t>
            </a:r>
            <a:r>
              <a:rPr lang="fr-FR" sz="1200" baseline="0" dirty="0" err="1" smtClean="0">
                <a:solidFill>
                  <a:srgbClr val="002060"/>
                </a:solidFill>
                <a:latin typeface="Book Antiqua" panose="02040602050305030304" pitchFamily="18" charset="0"/>
              </a:rPr>
              <a:t>Rupert’s</a:t>
            </a:r>
            <a:r>
              <a:rPr lang="fr-FR" sz="1200" baseline="0" dirty="0" smtClean="0">
                <a:solidFill>
                  <a:srgbClr val="002060"/>
                </a:solidFill>
                <a:latin typeface="Book Antiqua" panose="02040602050305030304" pitchFamily="18" charset="0"/>
              </a:rPr>
              <a:t> Land) qui couvrait tout le territoire entourant les rivières et le fleuves qui se déversaient dans la baie d’Hudson, ce qui représenterait environ plus du tiers du Canada actuel (4 millions de km carrés) à la couronne britannique, qui a son tour céda ce territoire au gouvernement du Canada. Les Premières Nations et les Métis vivant sur la Terre de </a:t>
            </a:r>
            <a:r>
              <a:rPr lang="fr-FR" sz="1200" baseline="0" dirty="0" err="1" smtClean="0">
                <a:solidFill>
                  <a:srgbClr val="002060"/>
                </a:solidFill>
                <a:latin typeface="Book Antiqua" panose="02040602050305030304" pitchFamily="18" charset="0"/>
              </a:rPr>
              <a:t>Rupers</a:t>
            </a:r>
            <a:r>
              <a:rPr lang="fr-FR" sz="1200" baseline="0" dirty="0" smtClean="0">
                <a:solidFill>
                  <a:srgbClr val="002060"/>
                </a:solidFill>
                <a:latin typeface="Book Antiqua" panose="02040602050305030304" pitchFamily="18" charset="0"/>
              </a:rPr>
              <a:t> n’ont pas été consultés sur cet achat. Cette même année, des arpenteurs du gouvernement ont commencé à arpenter les terres sur lesquelles vivaient les Métis. Puisque c’était des arpenteurs anglophones, ils appliquaient le système britannique, celui de diviser la terre en sections (1 mille par un mille), ce qui allait à l’encontre du système utilisé par les Métis, celui en vigueur au Bas-Canada (des lots de rivière). Les Métis ont donc résisté aux gestes du gouvernement fédéral et sous la directions du Métis, Louis Riel, ont formé un gouvernement provisoire et ils ont commencé à négocier avec le gouvernement fédéral. Celui-ci a accepté de créer une nouvelle province, le Manitoba (mais le territoire de cette nouvelle province était bien plus petit que le Manitoba actuel!) en 1870. La constitution de la nouvelle province déclarait que le français et l’anglais étaient les deux langues officielles. Aussi, le gouvernement fédéral allait donner plus d’un million d’acres aux Métis. Malheureusement, des profiteurs anglophones, peu scrupuleux, ont manipulé les Métis, souvent pauvres et peu éduqués, de sorte que ceux-ci ont vendu pour une </a:t>
            </a:r>
            <a:r>
              <a:rPr lang="fr-FR" sz="1200" baseline="0" dirty="0" err="1" smtClean="0">
                <a:solidFill>
                  <a:srgbClr val="002060"/>
                </a:solidFill>
                <a:latin typeface="Book Antiqua" panose="02040602050305030304" pitchFamily="18" charset="0"/>
              </a:rPr>
              <a:t>pittance</a:t>
            </a:r>
            <a:r>
              <a:rPr lang="fr-FR" sz="1200" baseline="0" dirty="0" smtClean="0">
                <a:solidFill>
                  <a:srgbClr val="002060"/>
                </a:solidFill>
                <a:latin typeface="Book Antiqua" panose="02040602050305030304" pitchFamily="18" charset="0"/>
              </a:rPr>
              <a:t> les terres qu’on leur avait promises. Des milliers d’entre eux ont migré plus à l’ouest, en ce qui est aujourd’hui la </a:t>
            </a:r>
            <a:r>
              <a:rPr lang="fr-FR" sz="1200" baseline="0" dirty="0" err="1" smtClean="0">
                <a:solidFill>
                  <a:srgbClr val="002060"/>
                </a:solidFill>
                <a:latin typeface="Book Antiqua" panose="02040602050305030304" pitchFamily="18" charset="0"/>
              </a:rPr>
              <a:t>Sask</a:t>
            </a:r>
            <a:r>
              <a:rPr lang="fr-FR" sz="1200" baseline="0" dirty="0" smtClean="0">
                <a:solidFill>
                  <a:srgbClr val="002060"/>
                </a:solidFill>
                <a:latin typeface="Book Antiqua" panose="02040602050305030304" pitchFamily="18" charset="0"/>
              </a:rPr>
              <a:t>.,et se sont à nouveau établis sur des terres pour lesquelles ils n’avaient pas le titre officiel. En 1884, les autorités fédérales ont envoyé des arpenteurs et à nouveau, les Métis se sont opposé. Ils ont fait venir Louis Riel, qui s’était établi au Montana, qui accepta de revenir au Canada et de former à nouveau un gouvernement provisoire, dans l’espoir de négocier une nouvelle province pour les Métis. Cette fois, le gouvernement canadien envoya l’armée. Quelques mois plus tard, retranchés dans la petite communautés de </a:t>
            </a:r>
            <a:r>
              <a:rPr lang="fr-FR" sz="1200" baseline="0" dirty="0" err="1" smtClean="0">
                <a:solidFill>
                  <a:srgbClr val="002060"/>
                </a:solidFill>
                <a:latin typeface="Book Antiqua" panose="02040602050305030304" pitchFamily="18" charset="0"/>
              </a:rPr>
              <a:t>Batoche</a:t>
            </a:r>
            <a:r>
              <a:rPr lang="fr-FR" sz="1200" baseline="0" dirty="0" smtClean="0">
                <a:solidFill>
                  <a:srgbClr val="002060"/>
                </a:solidFill>
                <a:latin typeface="Book Antiqua" panose="02040602050305030304" pitchFamily="18" charset="0"/>
              </a:rPr>
              <a:t>, sur la rivière </a:t>
            </a:r>
            <a:r>
              <a:rPr lang="fr-FR" sz="1200" baseline="0" dirty="0" err="1" smtClean="0">
                <a:solidFill>
                  <a:srgbClr val="002060"/>
                </a:solidFill>
                <a:latin typeface="Book Antiqua" panose="02040602050305030304" pitchFamily="18" charset="0"/>
              </a:rPr>
              <a:t>Sask</a:t>
            </a:r>
            <a:r>
              <a:rPr lang="fr-FR" sz="1200" baseline="0" dirty="0" smtClean="0">
                <a:solidFill>
                  <a:srgbClr val="002060"/>
                </a:solidFill>
                <a:latin typeface="Book Antiqua" panose="02040602050305030304" pitchFamily="18" charset="0"/>
              </a:rPr>
              <a:t>., les Métis furent défaits et Louis Riel s’est rendu aux autorités. Il fut jugé pour trahison, trouvé coupable et pendu en novembre 1885. Suite à cette défaite, les Métis de l’Ouest sont devenus une société démembrée et sont plus ou moins disparus de l’Histoire. De nombreux Métis se sont fait reconnaître comme Indiens  et ont </a:t>
            </a:r>
            <a:r>
              <a:rPr lang="fr-FR" sz="1200" baseline="0" dirty="0" err="1" smtClean="0">
                <a:solidFill>
                  <a:srgbClr val="002060"/>
                </a:solidFill>
                <a:latin typeface="Book Antiqua" panose="02040602050305030304" pitchFamily="18" charset="0"/>
              </a:rPr>
              <a:t>intégér</a:t>
            </a:r>
            <a:r>
              <a:rPr lang="fr-FR" sz="1200" baseline="0" dirty="0" smtClean="0">
                <a:solidFill>
                  <a:srgbClr val="002060"/>
                </a:solidFill>
                <a:latin typeface="Book Antiqua" panose="02040602050305030304" pitchFamily="18" charset="0"/>
              </a:rPr>
              <a:t> les réserves des </a:t>
            </a:r>
            <a:r>
              <a:rPr lang="fr-FR" sz="1200" baseline="0" dirty="0" err="1" smtClean="0">
                <a:solidFill>
                  <a:srgbClr val="002060"/>
                </a:solidFill>
                <a:latin typeface="Book Antiqua" panose="02040602050305030304" pitchFamily="18" charset="0"/>
              </a:rPr>
              <a:t>Premìères</a:t>
            </a:r>
            <a:r>
              <a:rPr lang="fr-FR" sz="1200" baseline="0" dirty="0" smtClean="0">
                <a:solidFill>
                  <a:srgbClr val="002060"/>
                </a:solidFill>
                <a:latin typeface="Book Antiqua" panose="02040602050305030304" pitchFamily="18" charset="0"/>
              </a:rPr>
              <a:t> Nations; d’autres se sont assimilés </a:t>
            </a:r>
            <a:r>
              <a:rPr lang="fr-FR" sz="1200" baseline="0" dirty="0" err="1" smtClean="0">
                <a:solidFill>
                  <a:srgbClr val="002060"/>
                </a:solidFill>
                <a:latin typeface="Book Antiqua" panose="02040602050305030304" pitchFamily="18" charset="0"/>
              </a:rPr>
              <a:t>auc</a:t>
            </a:r>
            <a:r>
              <a:rPr lang="fr-FR" sz="1200" baseline="0" dirty="0" smtClean="0">
                <a:solidFill>
                  <a:srgbClr val="002060"/>
                </a:solidFill>
                <a:latin typeface="Book Antiqua" panose="02040602050305030304" pitchFamily="18" charset="0"/>
              </a:rPr>
              <a:t> Blancs et sont devenus soit des Canadiens-français ou des Canadiens-anglais.</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200" baseline="0" dirty="0" smtClean="0">
                <a:solidFill>
                  <a:srgbClr val="002060"/>
                </a:solidFill>
                <a:latin typeface="Book Antiqua" panose="02040602050305030304" pitchFamily="18" charset="0"/>
              </a:rPr>
              <a:t>Ce n’est que vers les années 1960 que les Métis ont commencé à revendiquer leurs droits auprès des gouvernements provinciaux et fédéral. Ils ont créé des organisations politiques et sociales un peu partout au </a:t>
            </a:r>
            <a:r>
              <a:rPr lang="fr-FR" sz="1200" baseline="0" dirty="0" err="1" smtClean="0">
                <a:solidFill>
                  <a:srgbClr val="002060"/>
                </a:solidFill>
                <a:latin typeface="Book Antiqua" panose="02040602050305030304" pitchFamily="18" charset="0"/>
              </a:rPr>
              <a:t>Canaada</a:t>
            </a:r>
            <a:r>
              <a:rPr lang="fr-FR" sz="1200" baseline="0" dirty="0" smtClean="0">
                <a:solidFill>
                  <a:srgbClr val="002060"/>
                </a:solidFill>
                <a:latin typeface="Book Antiqua" panose="02040602050305030304" pitchFamily="18" charset="0"/>
              </a:rPr>
              <a:t> et aujourd’hui, les Métis représentent une force politique importante, même si aucune des provinces à l’est de l’Ontario reconnaît officiellement l’existence de Métis sur leur territoire.</a:t>
            </a:r>
          </a:p>
          <a:p>
            <a:pPr marL="0" marR="0" indent="0" algn="just" defTabSz="914400" rtl="0" eaLnBrk="1" fontAlgn="auto" latinLnBrk="0" hangingPunct="1">
              <a:lnSpc>
                <a:spcPct val="100000"/>
              </a:lnSpc>
              <a:spcBef>
                <a:spcPts val="0"/>
              </a:spcBef>
              <a:spcAft>
                <a:spcPts val="0"/>
              </a:spcAft>
              <a:buClrTx/>
              <a:buSzTx/>
              <a:buFontTx/>
              <a:buNone/>
              <a:tabLst/>
              <a:defRPr/>
            </a:pPr>
            <a:endParaRPr lang="fr-FR" sz="1200" baseline="0" dirty="0" smtClean="0">
              <a:solidFill>
                <a:srgbClr val="002060"/>
              </a:solidFill>
              <a:latin typeface="Book Antiqua" panose="02040602050305030304" pitchFamily="18" charset="0"/>
            </a:endParaRPr>
          </a:p>
          <a:p>
            <a:pPr algn="just"/>
            <a:r>
              <a:rPr lang="fr-FR" sz="1200" dirty="0" smtClean="0">
                <a:solidFill>
                  <a:srgbClr val="002060"/>
                </a:solidFill>
                <a:latin typeface="Book Antiqua" panose="02040602050305030304" pitchFamily="18" charset="0"/>
              </a:rPr>
              <a:t>La vaste majorité des Métis du Canada parle </a:t>
            </a:r>
            <a:r>
              <a:rPr lang="fr-FR" sz="1200" b="1" dirty="0" smtClean="0">
                <a:solidFill>
                  <a:srgbClr val="002060"/>
                </a:solidFill>
                <a:latin typeface="Book Antiqua" panose="02040602050305030304" pitchFamily="18" charset="0"/>
              </a:rPr>
              <a:t>anglais</a:t>
            </a:r>
            <a:r>
              <a:rPr lang="fr-FR" sz="1200" dirty="0" smtClean="0">
                <a:solidFill>
                  <a:srgbClr val="002060"/>
                </a:solidFill>
                <a:latin typeface="Book Antiqua" panose="02040602050305030304" pitchFamily="18" charset="0"/>
              </a:rPr>
              <a:t> comme langue maternelle. Une petite minorité parle </a:t>
            </a:r>
            <a:r>
              <a:rPr lang="fr-FR" sz="1200" b="1" dirty="0" smtClean="0">
                <a:solidFill>
                  <a:srgbClr val="002060"/>
                </a:solidFill>
                <a:latin typeface="Book Antiqua" panose="02040602050305030304" pitchFamily="18" charset="0"/>
              </a:rPr>
              <a:t>français</a:t>
            </a:r>
            <a:r>
              <a:rPr lang="fr-FR" sz="1200" dirty="0" smtClean="0">
                <a:solidFill>
                  <a:srgbClr val="002060"/>
                </a:solidFill>
                <a:latin typeface="Book Antiqua" panose="02040602050305030304" pitchFamily="18" charset="0"/>
              </a:rPr>
              <a:t> (surtout au Manitoba, en Ontario, au Québec et dans les Maritimes.</a:t>
            </a:r>
            <a:r>
              <a:rPr lang="fr-FR" sz="1200" baseline="0" dirty="0" smtClean="0">
                <a:solidFill>
                  <a:srgbClr val="002060"/>
                </a:solidFill>
                <a:latin typeface="Book Antiqua" panose="02040602050305030304" pitchFamily="18" charset="0"/>
              </a:rPr>
              <a:t> </a:t>
            </a:r>
          </a:p>
          <a:p>
            <a:pPr algn="just"/>
            <a:endParaRPr lang="fr-FR" sz="1200" baseline="0" dirty="0" smtClean="0">
              <a:solidFill>
                <a:srgbClr val="002060"/>
              </a:solidFill>
              <a:latin typeface="Book Antiqua" panose="02040602050305030304" pitchFamily="18" charset="0"/>
            </a:endParaRPr>
          </a:p>
          <a:p>
            <a:pPr algn="just"/>
            <a:r>
              <a:rPr lang="fr-FR" sz="1200" baseline="0" dirty="0" smtClean="0">
                <a:solidFill>
                  <a:srgbClr val="002060"/>
                </a:solidFill>
                <a:latin typeface="Book Antiqua" panose="02040602050305030304" pitchFamily="18" charset="0"/>
              </a:rPr>
              <a:t>I</a:t>
            </a:r>
            <a:endParaRPr lang="fr-FR" sz="1200" dirty="0" smtClean="0">
              <a:solidFill>
                <a:srgbClr val="002060"/>
              </a:solidFill>
              <a:latin typeface="Book Antiqua" panose="02040602050305030304" pitchFamily="18" charset="0"/>
            </a:endParaRPr>
          </a:p>
        </p:txBody>
      </p:sp>
      <p:sp>
        <p:nvSpPr>
          <p:cNvPr id="4" name="Slide Number Placeholder 3"/>
          <p:cNvSpPr>
            <a:spLocks noGrp="1"/>
          </p:cNvSpPr>
          <p:nvPr>
            <p:ph type="sldNum" sz="quarter" idx="10"/>
          </p:nvPr>
        </p:nvSpPr>
        <p:spPr/>
        <p:txBody>
          <a:bodyPr/>
          <a:lstStyle/>
          <a:p>
            <a:fld id="{89260816-6B1C-4A64-8645-E5C9B828021F}" type="slidenum">
              <a:rPr lang="en-CA" smtClean="0"/>
              <a:t>6</a:t>
            </a:fld>
            <a:endParaRPr lang="en-CA"/>
          </a:p>
        </p:txBody>
      </p:sp>
    </p:spTree>
    <p:extLst>
      <p:ext uri="{BB962C8B-B14F-4D97-AF65-F5344CB8AC3E}">
        <p14:creationId xmlns:p14="http://schemas.microsoft.com/office/powerpoint/2010/main" val="2186039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Le </a:t>
            </a:r>
            <a:r>
              <a:rPr lang="en-CA" dirty="0" err="1" smtClean="0"/>
              <a:t>Michif</a:t>
            </a:r>
            <a:r>
              <a:rPr lang="en-CA" baseline="0" dirty="0" smtClean="0"/>
              <a:t> Dictionary 2013 de Normand Fleury </a:t>
            </a:r>
            <a:r>
              <a:rPr lang="en-CA" baseline="0" dirty="0" err="1" smtClean="0"/>
              <a:t>est</a:t>
            </a:r>
            <a:r>
              <a:rPr lang="en-CA" baseline="0" dirty="0" smtClean="0"/>
              <a:t> le </a:t>
            </a:r>
            <a:r>
              <a:rPr lang="en-CA" baseline="0" dirty="0" err="1" smtClean="0"/>
              <a:t>seul</a:t>
            </a:r>
            <a:r>
              <a:rPr lang="en-CA" baseline="0" dirty="0" smtClean="0"/>
              <a:t> </a:t>
            </a:r>
            <a:r>
              <a:rPr lang="en-CA" baseline="0" dirty="0" err="1" smtClean="0"/>
              <a:t>dictionnaire</a:t>
            </a:r>
            <a:r>
              <a:rPr lang="en-CA" baseline="0" dirty="0" smtClean="0"/>
              <a:t> du </a:t>
            </a:r>
            <a:r>
              <a:rPr lang="en-CA" baseline="0" dirty="0" err="1" smtClean="0"/>
              <a:t>mitchif</a:t>
            </a:r>
            <a:r>
              <a:rPr lang="en-CA" baseline="0" dirty="0" smtClean="0"/>
              <a:t> </a:t>
            </a:r>
            <a:r>
              <a:rPr lang="en-CA" baseline="0" dirty="0" err="1" smtClean="0"/>
              <a:t>canadien</a:t>
            </a:r>
            <a:r>
              <a:rPr lang="en-CA" baseline="0" dirty="0" smtClean="0"/>
              <a:t>. *Il </a:t>
            </a:r>
            <a:r>
              <a:rPr lang="en-CA" baseline="0" dirty="0" err="1" smtClean="0"/>
              <a:t>existe</a:t>
            </a:r>
            <a:r>
              <a:rPr lang="en-CA" baseline="0" dirty="0" smtClean="0"/>
              <a:t> un </a:t>
            </a:r>
            <a:r>
              <a:rPr lang="en-CA" baseline="0" dirty="0" err="1" smtClean="0"/>
              <a:t>autre</a:t>
            </a:r>
            <a:r>
              <a:rPr lang="en-CA" baseline="0" dirty="0" smtClean="0"/>
              <a:t> </a:t>
            </a:r>
            <a:r>
              <a:rPr lang="en-CA" baseline="0" dirty="0" err="1" smtClean="0"/>
              <a:t>dictionnaire</a:t>
            </a:r>
            <a:r>
              <a:rPr lang="en-CA" baseline="0" dirty="0" smtClean="0"/>
              <a:t> du </a:t>
            </a:r>
            <a:r>
              <a:rPr lang="en-CA" baseline="0" dirty="0" err="1" smtClean="0"/>
              <a:t>mitchif</a:t>
            </a:r>
            <a:r>
              <a:rPr lang="en-CA" baseline="0" dirty="0" smtClean="0"/>
              <a:t>, </a:t>
            </a:r>
            <a:r>
              <a:rPr lang="en-CA" baseline="0" dirty="0" err="1" smtClean="0"/>
              <a:t>publié</a:t>
            </a:r>
            <a:r>
              <a:rPr lang="en-CA" baseline="0" dirty="0" smtClean="0"/>
              <a:t> </a:t>
            </a:r>
            <a:r>
              <a:rPr lang="en-CA" baseline="0" dirty="0" err="1" smtClean="0"/>
              <a:t>en</a:t>
            </a:r>
            <a:r>
              <a:rPr lang="en-CA" baseline="0" dirty="0" smtClean="0"/>
              <a:t> 1983, </a:t>
            </a:r>
            <a:r>
              <a:rPr lang="en-CA" baseline="0" dirty="0" err="1" smtClean="0"/>
              <a:t>conçue</a:t>
            </a:r>
            <a:r>
              <a:rPr lang="en-CA" baseline="0" dirty="0" smtClean="0"/>
              <a:t> par </a:t>
            </a:r>
            <a:r>
              <a:rPr lang="en-CA" baseline="0" dirty="0" err="1" smtClean="0"/>
              <a:t>deux</a:t>
            </a:r>
            <a:r>
              <a:rPr lang="en-CA" baseline="0" dirty="0" smtClean="0"/>
              <a:t> </a:t>
            </a:r>
            <a:r>
              <a:rPr lang="en-CA" baseline="0" dirty="0" err="1" smtClean="0"/>
              <a:t>locutrices</a:t>
            </a:r>
            <a:r>
              <a:rPr lang="en-CA" baseline="0" dirty="0" smtClean="0"/>
              <a:t> du </a:t>
            </a:r>
            <a:r>
              <a:rPr lang="en-CA" baseline="0" dirty="0" err="1" smtClean="0"/>
              <a:t>mitchif</a:t>
            </a:r>
            <a:r>
              <a:rPr lang="en-CA" baseline="0" dirty="0" smtClean="0"/>
              <a:t> du Dakota du Nord. </a:t>
            </a:r>
          </a:p>
          <a:p>
            <a:r>
              <a:rPr lang="en-CA" baseline="0" dirty="0" smtClean="0"/>
              <a:t>Fleury </a:t>
            </a:r>
            <a:r>
              <a:rPr lang="en-CA" baseline="0" dirty="0" err="1" smtClean="0"/>
              <a:t>est</a:t>
            </a:r>
            <a:r>
              <a:rPr lang="en-CA" baseline="0" dirty="0" smtClean="0"/>
              <a:t> </a:t>
            </a:r>
            <a:r>
              <a:rPr lang="en-CA" baseline="0" dirty="0" err="1" smtClean="0"/>
              <a:t>considéré</a:t>
            </a:r>
            <a:r>
              <a:rPr lang="en-CA" baseline="0" dirty="0" smtClean="0"/>
              <a:t> </a:t>
            </a:r>
            <a:r>
              <a:rPr lang="en-CA" baseline="0" dirty="0" err="1" smtClean="0"/>
              <a:t>comme</a:t>
            </a:r>
            <a:r>
              <a:rPr lang="en-CA" baseline="0" dirty="0" smtClean="0"/>
              <a:t> </a:t>
            </a:r>
            <a:r>
              <a:rPr lang="en-CA" baseline="0" dirty="0" err="1" smtClean="0"/>
              <a:t>étant</a:t>
            </a:r>
            <a:r>
              <a:rPr lang="en-CA" baseline="0" dirty="0" smtClean="0"/>
              <a:t> </a:t>
            </a:r>
            <a:r>
              <a:rPr lang="en-CA" baseline="0" dirty="0" err="1" smtClean="0"/>
              <a:t>l’un</a:t>
            </a:r>
            <a:r>
              <a:rPr lang="en-CA" baseline="0" dirty="0" smtClean="0"/>
              <a:t> des </a:t>
            </a:r>
            <a:r>
              <a:rPr lang="en-CA" baseline="0" dirty="0" err="1" smtClean="0"/>
              <a:t>locuteurs</a:t>
            </a:r>
            <a:r>
              <a:rPr lang="en-CA" baseline="0" dirty="0" smtClean="0"/>
              <a:t> du </a:t>
            </a:r>
            <a:r>
              <a:rPr lang="en-CA" baseline="0" dirty="0" err="1" smtClean="0"/>
              <a:t>mitchif</a:t>
            </a:r>
            <a:r>
              <a:rPr lang="en-CA" baseline="0" dirty="0" smtClean="0"/>
              <a:t> les plus </a:t>
            </a:r>
            <a:r>
              <a:rPr lang="en-CA" baseline="0" dirty="0" err="1" smtClean="0"/>
              <a:t>compétents</a:t>
            </a:r>
            <a:r>
              <a:rPr lang="en-CA" baseline="0" dirty="0" smtClean="0"/>
              <a:t>. Il </a:t>
            </a:r>
            <a:r>
              <a:rPr lang="en-CA" baseline="0" dirty="0" err="1" smtClean="0"/>
              <a:t>enseigne</a:t>
            </a:r>
            <a:r>
              <a:rPr lang="en-CA" baseline="0" dirty="0" smtClean="0"/>
              <a:t> le </a:t>
            </a:r>
            <a:r>
              <a:rPr lang="en-CA" baseline="0" dirty="0" err="1" smtClean="0"/>
              <a:t>mitchif</a:t>
            </a:r>
            <a:r>
              <a:rPr lang="en-CA" baseline="0" dirty="0" smtClean="0"/>
              <a:t> à </a:t>
            </a:r>
            <a:r>
              <a:rPr lang="en-CA" baseline="0" dirty="0" err="1" smtClean="0"/>
              <a:t>l’U</a:t>
            </a:r>
            <a:r>
              <a:rPr lang="en-CA" baseline="0" dirty="0" smtClean="0"/>
              <a:t>. de la Sask., et a </a:t>
            </a:r>
            <a:r>
              <a:rPr lang="en-CA" baseline="0" dirty="0" err="1" smtClean="0"/>
              <a:t>été</a:t>
            </a:r>
            <a:r>
              <a:rPr lang="en-CA" baseline="0" dirty="0" smtClean="0"/>
              <a:t> </a:t>
            </a:r>
            <a:r>
              <a:rPr lang="en-CA" baseline="0" dirty="0" err="1" smtClean="0"/>
              <a:t>l’un</a:t>
            </a:r>
            <a:r>
              <a:rPr lang="en-CA" baseline="0" dirty="0" smtClean="0"/>
              <a:t> des </a:t>
            </a:r>
            <a:r>
              <a:rPr lang="en-CA" baseline="0" dirty="0" err="1" smtClean="0"/>
              <a:t>informateurs</a:t>
            </a:r>
            <a:r>
              <a:rPr lang="en-CA" baseline="0" dirty="0" smtClean="0"/>
              <a:t> pour la </a:t>
            </a:r>
            <a:r>
              <a:rPr lang="en-CA" baseline="0" dirty="0" err="1" smtClean="0"/>
              <a:t>thèse</a:t>
            </a:r>
            <a:r>
              <a:rPr lang="en-CA" baseline="0" dirty="0" smtClean="0"/>
              <a:t> de Rosen.</a:t>
            </a:r>
          </a:p>
          <a:p>
            <a:endParaRPr lang="en-CA" baseline="0" dirty="0" smtClean="0"/>
          </a:p>
          <a:p>
            <a:r>
              <a:rPr lang="en-CA" baseline="0" dirty="0" smtClean="0"/>
              <a:t>Le </a:t>
            </a:r>
            <a:r>
              <a:rPr lang="en-CA" baseline="0" dirty="0" err="1" smtClean="0"/>
              <a:t>dictionnaire</a:t>
            </a:r>
            <a:r>
              <a:rPr lang="en-CA" baseline="0" dirty="0" smtClean="0"/>
              <a:t> de Fleury </a:t>
            </a:r>
            <a:r>
              <a:rPr lang="en-CA" baseline="0" dirty="0" err="1" smtClean="0"/>
              <a:t>contient</a:t>
            </a:r>
            <a:r>
              <a:rPr lang="en-CA" baseline="0" dirty="0" smtClean="0"/>
              <a:t> environ 11,500 mots </a:t>
            </a:r>
            <a:r>
              <a:rPr lang="en-CA" baseline="0" dirty="0" err="1" smtClean="0"/>
              <a:t>anglais</a:t>
            </a:r>
            <a:r>
              <a:rPr lang="en-CA" baseline="0" dirty="0" smtClean="0"/>
              <a:t> avec </a:t>
            </a:r>
            <a:r>
              <a:rPr lang="en-CA" baseline="0" dirty="0" err="1" smtClean="0"/>
              <a:t>leur</a:t>
            </a:r>
            <a:r>
              <a:rPr lang="en-CA" baseline="0" dirty="0" smtClean="0"/>
              <a:t> </a:t>
            </a:r>
            <a:r>
              <a:rPr lang="en-CA" baseline="0" dirty="0" err="1" smtClean="0"/>
              <a:t>équivalent</a:t>
            </a:r>
            <a:r>
              <a:rPr lang="en-CA" baseline="0" dirty="0" smtClean="0"/>
              <a:t> </a:t>
            </a:r>
            <a:r>
              <a:rPr lang="en-CA" baseline="0" dirty="0" err="1" smtClean="0"/>
              <a:t>mitchif</a:t>
            </a:r>
            <a:r>
              <a:rPr lang="en-CA" baseline="0" dirty="0" smtClean="0"/>
              <a:t>. </a:t>
            </a:r>
            <a:r>
              <a:rPr lang="en-CA" baseline="0" dirty="0" err="1" smtClean="0"/>
              <a:t>L’orthographe</a:t>
            </a:r>
            <a:r>
              <a:rPr lang="en-CA" baseline="0" dirty="0" smtClean="0"/>
              <a:t> </a:t>
            </a:r>
            <a:r>
              <a:rPr lang="en-CA" baseline="0" dirty="0" err="1" smtClean="0"/>
              <a:t>utilisée</a:t>
            </a:r>
            <a:r>
              <a:rPr lang="en-CA" baseline="0" dirty="0" smtClean="0"/>
              <a:t> par Fleury </a:t>
            </a:r>
            <a:r>
              <a:rPr lang="en-CA" baseline="0" dirty="0" err="1" smtClean="0"/>
              <a:t>n’est</a:t>
            </a:r>
            <a:r>
              <a:rPr lang="en-CA" baseline="0" dirty="0" smtClean="0"/>
              <a:t> pas </a:t>
            </a:r>
            <a:r>
              <a:rPr lang="en-CA" baseline="0" dirty="0" err="1" smtClean="0"/>
              <a:t>systématique</a:t>
            </a:r>
            <a:r>
              <a:rPr lang="en-CA" baseline="0" dirty="0" smtClean="0"/>
              <a:t>. </a:t>
            </a:r>
            <a:r>
              <a:rPr lang="en-CA" baseline="0" dirty="0" err="1" smtClean="0"/>
              <a:t>J’utilise</a:t>
            </a:r>
            <a:r>
              <a:rPr lang="en-CA" baseline="0" dirty="0" smtClean="0"/>
              <a:t> </a:t>
            </a:r>
            <a:r>
              <a:rPr lang="en-CA" baseline="0" dirty="0" err="1" smtClean="0"/>
              <a:t>donc</a:t>
            </a:r>
            <a:r>
              <a:rPr lang="en-CA" baseline="0" dirty="0" smtClean="0"/>
              <a:t> le </a:t>
            </a:r>
            <a:r>
              <a:rPr lang="en-CA" baseline="0" dirty="0" err="1" smtClean="0"/>
              <a:t>système</a:t>
            </a:r>
            <a:r>
              <a:rPr lang="en-CA" baseline="0" dirty="0" smtClean="0"/>
              <a:t> </a:t>
            </a:r>
            <a:r>
              <a:rPr lang="en-CA" baseline="0" dirty="0" err="1" smtClean="0"/>
              <a:t>orthographique</a:t>
            </a:r>
            <a:r>
              <a:rPr lang="en-CA" baseline="0" dirty="0" smtClean="0"/>
              <a:t> que </a:t>
            </a:r>
            <a:r>
              <a:rPr lang="en-CA" baseline="0" dirty="0" err="1" smtClean="0"/>
              <a:t>j’ai</a:t>
            </a:r>
            <a:r>
              <a:rPr lang="en-CA" baseline="0" dirty="0" smtClean="0"/>
              <a:t> </a:t>
            </a:r>
            <a:r>
              <a:rPr lang="en-CA" baseline="0" dirty="0" err="1" smtClean="0"/>
              <a:t>proposé</a:t>
            </a:r>
            <a:r>
              <a:rPr lang="en-CA" baseline="0" dirty="0" smtClean="0"/>
              <a:t> </a:t>
            </a:r>
            <a:r>
              <a:rPr lang="en-CA" baseline="0" dirty="0" err="1" smtClean="0"/>
              <a:t>en</a:t>
            </a:r>
            <a:r>
              <a:rPr lang="en-CA" baseline="0" dirty="0" smtClean="0"/>
              <a:t> 2004-2005.</a:t>
            </a:r>
            <a:endParaRPr lang="en-CA" dirty="0"/>
          </a:p>
        </p:txBody>
      </p:sp>
      <p:sp>
        <p:nvSpPr>
          <p:cNvPr id="4" name="Slide Number Placeholder 3"/>
          <p:cNvSpPr>
            <a:spLocks noGrp="1"/>
          </p:cNvSpPr>
          <p:nvPr>
            <p:ph type="sldNum" sz="quarter" idx="10"/>
          </p:nvPr>
        </p:nvSpPr>
        <p:spPr/>
        <p:txBody>
          <a:bodyPr/>
          <a:lstStyle/>
          <a:p>
            <a:fld id="{89260816-6B1C-4A64-8645-E5C9B828021F}" type="slidenum">
              <a:rPr lang="en-CA" smtClean="0"/>
              <a:t>20</a:t>
            </a:fld>
            <a:endParaRPr lang="en-CA"/>
          </a:p>
        </p:txBody>
      </p:sp>
    </p:spTree>
    <p:extLst>
      <p:ext uri="{BB962C8B-B14F-4D97-AF65-F5344CB8AC3E}">
        <p14:creationId xmlns:p14="http://schemas.microsoft.com/office/powerpoint/2010/main" val="2786856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Les </a:t>
            </a:r>
            <a:r>
              <a:rPr lang="en-CA" dirty="0" err="1" smtClean="0"/>
              <a:t>cas</a:t>
            </a:r>
            <a:r>
              <a:rPr lang="en-CA" dirty="0" smtClean="0"/>
              <a:t> de non-liaison</a:t>
            </a:r>
            <a:r>
              <a:rPr lang="en-CA" baseline="0" dirty="0" smtClean="0"/>
              <a:t> </a:t>
            </a:r>
            <a:r>
              <a:rPr lang="en-CA" baseline="0" dirty="0" err="1" smtClean="0"/>
              <a:t>sont</a:t>
            </a:r>
            <a:r>
              <a:rPr lang="en-CA" baseline="0" dirty="0" smtClean="0"/>
              <a:t> surtout </a:t>
            </a:r>
            <a:r>
              <a:rPr lang="en-CA" baseline="0" dirty="0" err="1" smtClean="0"/>
              <a:t>là</a:t>
            </a:r>
            <a:r>
              <a:rPr lang="en-CA" baseline="0" dirty="0" smtClean="0"/>
              <a:t> </a:t>
            </a:r>
            <a:r>
              <a:rPr lang="en-CA" baseline="0" dirty="0" err="1" smtClean="0"/>
              <a:t>où</a:t>
            </a:r>
            <a:r>
              <a:rPr lang="en-CA" baseline="0" dirty="0" smtClean="0"/>
              <a:t> </a:t>
            </a:r>
            <a:r>
              <a:rPr lang="en-CA" baseline="0" dirty="0" err="1" smtClean="0"/>
              <a:t>l’adjectif</a:t>
            </a:r>
            <a:r>
              <a:rPr lang="en-CA" baseline="0" dirty="0" smtClean="0"/>
              <a:t> </a:t>
            </a:r>
            <a:r>
              <a:rPr lang="en-CA" baseline="0" dirty="0" err="1" smtClean="0"/>
              <a:t>pchi</a:t>
            </a:r>
            <a:r>
              <a:rPr lang="en-CA" baseline="0" dirty="0" smtClean="0"/>
              <a:t> ‘petit’ </a:t>
            </a:r>
            <a:r>
              <a:rPr lang="en-CA" baseline="0" dirty="0" err="1" smtClean="0"/>
              <a:t>est</a:t>
            </a:r>
            <a:r>
              <a:rPr lang="en-CA" baseline="0" dirty="0" smtClean="0"/>
              <a:t> </a:t>
            </a:r>
            <a:r>
              <a:rPr lang="en-CA" baseline="0" dirty="0" err="1" smtClean="0"/>
              <a:t>suivi</a:t>
            </a:r>
            <a:r>
              <a:rPr lang="en-CA" baseline="0" dirty="0" smtClean="0"/>
              <a:t> d’un nom, qui </a:t>
            </a:r>
            <a:r>
              <a:rPr lang="en-CA" baseline="0" dirty="0" err="1" smtClean="0"/>
              <a:t>est</a:t>
            </a:r>
            <a:r>
              <a:rPr lang="en-CA" baseline="0" dirty="0" smtClean="0"/>
              <a:t> </a:t>
            </a:r>
            <a:r>
              <a:rPr lang="en-CA" baseline="0" dirty="0" err="1" smtClean="0"/>
              <a:t>lui-même</a:t>
            </a:r>
            <a:r>
              <a:rPr lang="en-CA" baseline="0" dirty="0" smtClean="0"/>
              <a:t> </a:t>
            </a:r>
            <a:r>
              <a:rPr lang="en-CA" baseline="0" dirty="0" err="1" smtClean="0"/>
              <a:t>suivi</a:t>
            </a:r>
            <a:r>
              <a:rPr lang="en-CA" baseline="0" dirty="0" smtClean="0"/>
              <a:t> d’un </a:t>
            </a:r>
            <a:r>
              <a:rPr lang="en-CA" baseline="0" dirty="0" err="1" smtClean="0"/>
              <a:t>syntagme</a:t>
            </a:r>
            <a:r>
              <a:rPr lang="en-CA" baseline="0" dirty="0" smtClean="0"/>
              <a:t> </a:t>
            </a:r>
            <a:r>
              <a:rPr lang="en-CA" baseline="0" dirty="0" err="1" smtClean="0"/>
              <a:t>prépositionnel</a:t>
            </a:r>
            <a:r>
              <a:rPr lang="en-CA" baseline="0" dirty="0" smtClean="0"/>
              <a:t>, </a:t>
            </a:r>
            <a:r>
              <a:rPr lang="en-CA" baseline="0" dirty="0" err="1" smtClean="0"/>
              <a:t>comme</a:t>
            </a:r>
            <a:r>
              <a:rPr lang="en-CA" baseline="0" dirty="0" smtClean="0"/>
              <a:t> </a:t>
            </a:r>
            <a:r>
              <a:rPr lang="en-CA" baseline="0" dirty="0" err="1" smtClean="0"/>
              <a:t>dans</a:t>
            </a:r>
            <a:r>
              <a:rPr lang="en-CA" baseline="0" dirty="0" smtClean="0"/>
              <a:t> </a:t>
            </a:r>
            <a:r>
              <a:rPr lang="en-CA" baseline="0" dirty="0" err="1" smtClean="0"/>
              <a:t>en</a:t>
            </a:r>
            <a:r>
              <a:rPr lang="en-CA" baseline="0" dirty="0" smtClean="0"/>
              <a:t> </a:t>
            </a:r>
            <a:r>
              <a:rPr lang="en-CA" baseline="0" dirty="0" err="1" smtClean="0"/>
              <a:t>pchi</a:t>
            </a:r>
            <a:r>
              <a:rPr lang="en-CA" baseline="0" dirty="0" smtClean="0"/>
              <a:t> </a:t>
            </a:r>
            <a:r>
              <a:rPr lang="en-CA" baseline="0" dirty="0" err="1" smtClean="0"/>
              <a:t>anzhen</a:t>
            </a:r>
            <a:r>
              <a:rPr lang="en-CA" baseline="0" dirty="0" smtClean="0"/>
              <a:t> </a:t>
            </a:r>
            <a:r>
              <a:rPr lang="en-CA" baseline="0" dirty="0" err="1" smtClean="0"/>
              <a:t>puur</a:t>
            </a:r>
            <a:r>
              <a:rPr lang="en-CA" baseline="0" dirty="0" smtClean="0"/>
              <a:t> li </a:t>
            </a:r>
            <a:r>
              <a:rPr lang="en-CA" baseline="0" dirty="0" err="1" smtClean="0"/>
              <a:t>zharden</a:t>
            </a:r>
            <a:r>
              <a:rPr lang="en-CA" baseline="0" dirty="0" smtClean="0"/>
              <a:t> ‘petite machine pour labourer la </a:t>
            </a:r>
            <a:r>
              <a:rPr lang="en-CA" baseline="0" dirty="0" err="1" smtClean="0"/>
              <a:t>terre</a:t>
            </a:r>
            <a:r>
              <a:rPr lang="en-CA" baseline="0" dirty="0" smtClean="0"/>
              <a:t> du </a:t>
            </a:r>
            <a:r>
              <a:rPr lang="en-CA" baseline="0" dirty="0" err="1" smtClean="0"/>
              <a:t>jardin</a:t>
            </a:r>
            <a:r>
              <a:rPr lang="en-CA" baseline="0" dirty="0" smtClean="0"/>
              <a:t>’.</a:t>
            </a:r>
          </a:p>
          <a:p>
            <a:endParaRPr lang="en-CA" baseline="0" dirty="0" smtClean="0"/>
          </a:p>
          <a:p>
            <a:r>
              <a:rPr lang="en-CA" baseline="0" dirty="0" smtClean="0"/>
              <a:t>Les </a:t>
            </a:r>
            <a:r>
              <a:rPr lang="en-CA" baseline="0" dirty="0" err="1" smtClean="0"/>
              <a:t>cas</a:t>
            </a:r>
            <a:r>
              <a:rPr lang="en-CA" baseline="0" dirty="0" smtClean="0"/>
              <a:t> </a:t>
            </a:r>
            <a:r>
              <a:rPr lang="en-CA" baseline="0" dirty="0" err="1" smtClean="0"/>
              <a:t>comme</a:t>
            </a:r>
            <a:r>
              <a:rPr lang="en-CA" baseline="0" dirty="0" smtClean="0"/>
              <a:t> </a:t>
            </a:r>
            <a:r>
              <a:rPr lang="en-CA" baseline="0" dirty="0" err="1" smtClean="0"/>
              <a:t>zhi</a:t>
            </a:r>
            <a:r>
              <a:rPr lang="en-CA" baseline="0" dirty="0" smtClean="0"/>
              <a:t> t-</a:t>
            </a:r>
            <a:r>
              <a:rPr lang="en-CA" baseline="0" dirty="0" err="1" smtClean="0"/>
              <a:t>enket</a:t>
            </a:r>
            <a:r>
              <a:rPr lang="en-CA" baseline="0" dirty="0" smtClean="0"/>
              <a:t>, </a:t>
            </a:r>
            <a:r>
              <a:rPr lang="en-CA" baseline="0" dirty="0" err="1" smtClean="0"/>
              <a:t>zhi</a:t>
            </a:r>
            <a:r>
              <a:rPr lang="en-CA" baseline="0" dirty="0" smtClean="0"/>
              <a:t> t-an n-</a:t>
            </a:r>
            <a:r>
              <a:rPr lang="en-CA" baseline="0" dirty="0" err="1" smtClean="0"/>
              <a:t>amuur</a:t>
            </a:r>
            <a:r>
              <a:rPr lang="en-CA" baseline="0" dirty="0" smtClean="0"/>
              <a:t> </a:t>
            </a:r>
            <a:r>
              <a:rPr lang="en-CA" baseline="0" dirty="0" err="1" smtClean="0"/>
              <a:t>sont</a:t>
            </a:r>
            <a:r>
              <a:rPr lang="en-CA" baseline="0" dirty="0" smtClean="0"/>
              <a:t> </a:t>
            </a:r>
            <a:r>
              <a:rPr lang="en-CA" baseline="0" dirty="0" err="1" smtClean="0"/>
              <a:t>en</a:t>
            </a:r>
            <a:r>
              <a:rPr lang="en-CA" baseline="0" dirty="0" smtClean="0"/>
              <a:t> </a:t>
            </a:r>
            <a:r>
              <a:rPr lang="en-CA" baseline="0" dirty="0" err="1" smtClean="0"/>
              <a:t>français</a:t>
            </a:r>
            <a:r>
              <a:rPr lang="en-CA" baseline="0" dirty="0" smtClean="0"/>
              <a:t> standard </a:t>
            </a:r>
            <a:r>
              <a:rPr lang="en-CA" baseline="0" dirty="0" err="1" smtClean="0"/>
              <a:t>inattendues</a:t>
            </a:r>
            <a:r>
              <a:rPr lang="en-CA" baseline="0" dirty="0" smtClean="0"/>
              <a:t>. </a:t>
            </a:r>
            <a:r>
              <a:rPr lang="en-CA" baseline="0" dirty="0" err="1" smtClean="0"/>
              <a:t>Cependant</a:t>
            </a:r>
            <a:r>
              <a:rPr lang="en-CA" baseline="0" dirty="0" smtClean="0"/>
              <a:t>, </a:t>
            </a:r>
            <a:r>
              <a:rPr lang="en-CA" baseline="0" dirty="0" err="1" smtClean="0"/>
              <a:t>en</a:t>
            </a:r>
            <a:r>
              <a:rPr lang="en-CA" baseline="0" dirty="0" smtClean="0"/>
              <a:t> </a:t>
            </a:r>
            <a:r>
              <a:rPr lang="en-CA" baseline="0" dirty="0" err="1" smtClean="0"/>
              <a:t>français</a:t>
            </a:r>
            <a:r>
              <a:rPr lang="en-CA" baseline="0" dirty="0" smtClean="0"/>
              <a:t> </a:t>
            </a:r>
            <a:r>
              <a:rPr lang="en-CA" baseline="0" dirty="0" err="1" smtClean="0"/>
              <a:t>laurentien</a:t>
            </a:r>
            <a:r>
              <a:rPr lang="en-CA" baseline="0" dirty="0" smtClean="0"/>
              <a:t>, </a:t>
            </a:r>
            <a:r>
              <a:rPr lang="en-CA" baseline="0" dirty="0" err="1" smtClean="0"/>
              <a:t>ces</a:t>
            </a:r>
            <a:r>
              <a:rPr lang="en-CA" baseline="0" dirty="0" smtClean="0"/>
              <a:t> liaisons </a:t>
            </a:r>
            <a:r>
              <a:rPr lang="en-CA" baseline="0" dirty="0" err="1" smtClean="0"/>
              <a:t>sont</a:t>
            </a:r>
            <a:r>
              <a:rPr lang="en-CA" baseline="0" dirty="0" smtClean="0"/>
              <a:t> </a:t>
            </a:r>
            <a:r>
              <a:rPr lang="en-CA" baseline="0" dirty="0" err="1" smtClean="0"/>
              <a:t>très</a:t>
            </a:r>
            <a:r>
              <a:rPr lang="en-CA" baseline="0" dirty="0" smtClean="0"/>
              <a:t> communes. Il </a:t>
            </a:r>
            <a:r>
              <a:rPr lang="en-CA" baseline="0" dirty="0" err="1" smtClean="0"/>
              <a:t>n’est</a:t>
            </a:r>
            <a:r>
              <a:rPr lang="en-CA" baseline="0" dirty="0" smtClean="0"/>
              <a:t> </a:t>
            </a:r>
            <a:r>
              <a:rPr lang="en-CA" baseline="0" dirty="0" err="1" smtClean="0"/>
              <a:t>donc</a:t>
            </a:r>
            <a:r>
              <a:rPr lang="en-CA" baseline="0" dirty="0" smtClean="0"/>
              <a:t> pas </a:t>
            </a:r>
            <a:r>
              <a:rPr lang="en-CA" baseline="0" dirty="0" err="1" smtClean="0"/>
              <a:t>surprenant</a:t>
            </a:r>
            <a:r>
              <a:rPr lang="en-CA" baseline="0" dirty="0" smtClean="0"/>
              <a:t> de les </a:t>
            </a:r>
            <a:r>
              <a:rPr lang="en-CA" baseline="0" dirty="0" err="1" smtClean="0"/>
              <a:t>retrouver</a:t>
            </a:r>
            <a:r>
              <a:rPr lang="en-CA" baseline="0" dirty="0" smtClean="0"/>
              <a:t> </a:t>
            </a:r>
            <a:r>
              <a:rPr lang="en-CA" baseline="0" dirty="0" err="1" smtClean="0"/>
              <a:t>en</a:t>
            </a:r>
            <a:r>
              <a:rPr lang="en-CA" baseline="0" dirty="0" smtClean="0"/>
              <a:t> </a:t>
            </a:r>
            <a:r>
              <a:rPr lang="en-CA" baseline="0" dirty="0" err="1" smtClean="0"/>
              <a:t>mitchif</a:t>
            </a:r>
            <a:r>
              <a:rPr lang="en-CA" baseline="0" dirty="0" smtClean="0"/>
              <a:t>. Si on </a:t>
            </a:r>
            <a:r>
              <a:rPr lang="en-CA" baseline="0" dirty="0" err="1" smtClean="0"/>
              <a:t>élimine</a:t>
            </a:r>
            <a:r>
              <a:rPr lang="en-CA" baseline="0" dirty="0" smtClean="0"/>
              <a:t> </a:t>
            </a:r>
            <a:r>
              <a:rPr lang="en-CA" baseline="0" dirty="0" err="1" smtClean="0"/>
              <a:t>ces</a:t>
            </a:r>
            <a:r>
              <a:rPr lang="en-CA" baseline="0" dirty="0" smtClean="0"/>
              <a:t> </a:t>
            </a:r>
            <a:r>
              <a:rPr lang="en-CA" baseline="0" dirty="0" err="1" smtClean="0"/>
              <a:t>cas</a:t>
            </a:r>
            <a:r>
              <a:rPr lang="en-CA" baseline="0" dirty="0" smtClean="0"/>
              <a:t>, le </a:t>
            </a:r>
            <a:r>
              <a:rPr lang="en-CA" baseline="0" dirty="0" err="1" smtClean="0"/>
              <a:t>taux</a:t>
            </a:r>
            <a:r>
              <a:rPr lang="en-CA" baseline="0" dirty="0" smtClean="0"/>
              <a:t> de liaison </a:t>
            </a:r>
            <a:r>
              <a:rPr lang="en-CA" baseline="0" dirty="0" err="1" smtClean="0"/>
              <a:t>inattendue</a:t>
            </a:r>
            <a:r>
              <a:rPr lang="en-CA" baseline="0" dirty="0" smtClean="0"/>
              <a:t> </a:t>
            </a:r>
            <a:r>
              <a:rPr lang="en-CA" baseline="0" dirty="0" err="1" smtClean="0"/>
              <a:t>tombe</a:t>
            </a:r>
            <a:r>
              <a:rPr lang="en-CA" baseline="0" dirty="0" smtClean="0"/>
              <a:t> à 2 (les </a:t>
            </a:r>
            <a:r>
              <a:rPr lang="en-CA" baseline="0" dirty="0" err="1" smtClean="0"/>
              <a:t>deux</a:t>
            </a:r>
            <a:r>
              <a:rPr lang="en-CA" baseline="0" dirty="0" smtClean="0"/>
              <a:t> </a:t>
            </a:r>
            <a:r>
              <a:rPr lang="en-CA" baseline="0" dirty="0" err="1" smtClean="0"/>
              <a:t>cas</a:t>
            </a:r>
            <a:r>
              <a:rPr lang="en-CA" baseline="0" dirty="0" smtClean="0"/>
              <a:t> </a:t>
            </a:r>
            <a:r>
              <a:rPr lang="en-CA" baseline="0" dirty="0" err="1" smtClean="0"/>
              <a:t>sont</a:t>
            </a:r>
            <a:r>
              <a:rPr lang="en-CA" baseline="0" dirty="0" smtClean="0"/>
              <a:t> avec </a:t>
            </a:r>
            <a:r>
              <a:rPr lang="en-CA" baseline="0" dirty="0" err="1" smtClean="0"/>
              <a:t>pchi</a:t>
            </a:r>
            <a:r>
              <a:rPr lang="en-CA" baseline="0" dirty="0" smtClean="0"/>
              <a:t> au </a:t>
            </a:r>
            <a:r>
              <a:rPr lang="en-CA" baseline="0" dirty="0" err="1" smtClean="0"/>
              <a:t>pluriel</a:t>
            </a:r>
            <a:r>
              <a:rPr lang="en-CA" baseline="0" dirty="0" smtClean="0"/>
              <a:t> (lii </a:t>
            </a:r>
            <a:r>
              <a:rPr lang="en-CA" baseline="0" dirty="0" err="1" smtClean="0"/>
              <a:t>pchi</a:t>
            </a:r>
            <a:r>
              <a:rPr lang="en-CA" baseline="0" dirty="0" smtClean="0"/>
              <a:t> t-</a:t>
            </a:r>
            <a:r>
              <a:rPr lang="en-CA" baseline="0" dirty="0" err="1" smtClean="0"/>
              <a:t>aarb</a:t>
            </a:r>
            <a:r>
              <a:rPr lang="en-CA" baseline="0" dirty="0" smtClean="0"/>
              <a:t> ‘les </a:t>
            </a:r>
            <a:r>
              <a:rPr lang="en-CA" baseline="0" dirty="0" err="1" smtClean="0"/>
              <a:t>buissons</a:t>
            </a:r>
            <a:r>
              <a:rPr lang="en-CA" baseline="0" dirty="0" smtClean="0"/>
              <a:t>’).</a:t>
            </a:r>
            <a:endParaRPr lang="en-CA" dirty="0"/>
          </a:p>
        </p:txBody>
      </p:sp>
      <p:sp>
        <p:nvSpPr>
          <p:cNvPr id="4" name="Slide Number Placeholder 3"/>
          <p:cNvSpPr>
            <a:spLocks noGrp="1"/>
          </p:cNvSpPr>
          <p:nvPr>
            <p:ph type="sldNum" sz="quarter" idx="10"/>
          </p:nvPr>
        </p:nvSpPr>
        <p:spPr/>
        <p:txBody>
          <a:bodyPr/>
          <a:lstStyle/>
          <a:p>
            <a:fld id="{89260816-6B1C-4A64-8645-E5C9B828021F}" type="slidenum">
              <a:rPr lang="en-CA" smtClean="0"/>
              <a:t>22</a:t>
            </a:fld>
            <a:endParaRPr lang="en-CA"/>
          </a:p>
        </p:txBody>
      </p:sp>
    </p:spTree>
    <p:extLst>
      <p:ext uri="{BB962C8B-B14F-4D97-AF65-F5344CB8AC3E}">
        <p14:creationId xmlns:p14="http://schemas.microsoft.com/office/powerpoint/2010/main" val="284188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err="1" smtClean="0"/>
              <a:t>C’est</a:t>
            </a:r>
            <a:r>
              <a:rPr lang="en-CA" dirty="0" smtClean="0"/>
              <a:t> à dire que les entrées</a:t>
            </a:r>
            <a:r>
              <a:rPr lang="en-CA" baseline="0" dirty="0" smtClean="0"/>
              <a:t> </a:t>
            </a:r>
            <a:r>
              <a:rPr lang="en-CA" baseline="0" dirty="0" err="1" smtClean="0"/>
              <a:t>lexicales</a:t>
            </a:r>
            <a:r>
              <a:rPr lang="en-CA" baseline="0" dirty="0" smtClean="0"/>
              <a:t> </a:t>
            </a:r>
            <a:r>
              <a:rPr lang="en-CA" baseline="0" dirty="0" err="1" smtClean="0"/>
              <a:t>mentales</a:t>
            </a:r>
            <a:r>
              <a:rPr lang="en-CA" baseline="0" dirty="0" smtClean="0"/>
              <a:t> </a:t>
            </a:r>
            <a:r>
              <a:rPr lang="en-CA" baseline="0" dirty="0" err="1" smtClean="0"/>
              <a:t>doivent</a:t>
            </a:r>
            <a:r>
              <a:rPr lang="en-CA" baseline="0" dirty="0" smtClean="0"/>
              <a:t> </a:t>
            </a:r>
            <a:r>
              <a:rPr lang="en-CA" baseline="0" dirty="0" err="1" smtClean="0"/>
              <a:t>être</a:t>
            </a:r>
            <a:r>
              <a:rPr lang="en-CA" baseline="0" dirty="0" smtClean="0"/>
              <a:t> </a:t>
            </a:r>
            <a:r>
              <a:rPr lang="en-CA" baseline="0" dirty="0" err="1" smtClean="0"/>
              <a:t>marquées</a:t>
            </a:r>
            <a:r>
              <a:rPr lang="en-CA" baseline="0" dirty="0" smtClean="0"/>
              <a:t> </a:t>
            </a:r>
            <a:r>
              <a:rPr lang="en-CA" baseline="0" dirty="0" err="1" smtClean="0"/>
              <a:t>selon</a:t>
            </a:r>
            <a:r>
              <a:rPr lang="en-CA" baseline="0" dirty="0" smtClean="0"/>
              <a:t> </a:t>
            </a:r>
            <a:r>
              <a:rPr lang="en-CA" baseline="0" dirty="0" err="1" smtClean="0"/>
              <a:t>qu’elles</a:t>
            </a:r>
            <a:r>
              <a:rPr lang="en-CA" baseline="0" dirty="0" smtClean="0"/>
              <a:t> </a:t>
            </a:r>
            <a:r>
              <a:rPr lang="en-CA" baseline="0" dirty="0" err="1" smtClean="0"/>
              <a:t>subissent</a:t>
            </a:r>
            <a:r>
              <a:rPr lang="en-CA" baseline="0" dirty="0" smtClean="0"/>
              <a:t> </a:t>
            </a:r>
            <a:r>
              <a:rPr lang="en-CA" baseline="0" dirty="0" err="1" smtClean="0"/>
              <a:t>ou</a:t>
            </a:r>
            <a:r>
              <a:rPr lang="en-CA" baseline="0" dirty="0" smtClean="0"/>
              <a:t> non la liaison. Les items </a:t>
            </a:r>
            <a:r>
              <a:rPr lang="en-CA" baseline="0" dirty="0" err="1" smtClean="0"/>
              <a:t>issus</a:t>
            </a:r>
            <a:r>
              <a:rPr lang="en-CA" baseline="0" dirty="0" smtClean="0"/>
              <a:t> du </a:t>
            </a:r>
            <a:r>
              <a:rPr lang="en-CA" baseline="0" dirty="0" err="1" smtClean="0"/>
              <a:t>français</a:t>
            </a:r>
            <a:r>
              <a:rPr lang="en-CA" baseline="0" dirty="0" smtClean="0"/>
              <a:t> </a:t>
            </a:r>
            <a:r>
              <a:rPr lang="en-CA" baseline="0" dirty="0" err="1" smtClean="0"/>
              <a:t>seront</a:t>
            </a:r>
            <a:r>
              <a:rPr lang="en-CA" baseline="0" dirty="0" smtClean="0"/>
              <a:t> </a:t>
            </a:r>
            <a:r>
              <a:rPr lang="en-CA" baseline="0" dirty="0" err="1" smtClean="0"/>
              <a:t>marqués</a:t>
            </a:r>
            <a:r>
              <a:rPr lang="en-CA" baseline="0" dirty="0" smtClean="0"/>
              <a:t> pour </a:t>
            </a:r>
            <a:r>
              <a:rPr lang="en-CA" baseline="0" dirty="0" err="1" smtClean="0"/>
              <a:t>subir</a:t>
            </a:r>
            <a:r>
              <a:rPr lang="en-CA" baseline="0" dirty="0" smtClean="0"/>
              <a:t> la liaison; les items </a:t>
            </a:r>
            <a:r>
              <a:rPr lang="en-CA" baseline="0" dirty="0" err="1" smtClean="0"/>
              <a:t>issus</a:t>
            </a:r>
            <a:r>
              <a:rPr lang="en-CA" baseline="0" dirty="0" smtClean="0"/>
              <a:t> du cri </a:t>
            </a:r>
            <a:r>
              <a:rPr lang="en-CA" baseline="0" dirty="0" err="1" smtClean="0"/>
              <a:t>seront</a:t>
            </a:r>
            <a:r>
              <a:rPr lang="en-CA" baseline="0" dirty="0" smtClean="0"/>
              <a:t> </a:t>
            </a:r>
            <a:r>
              <a:rPr lang="en-CA" baseline="0" dirty="0" err="1" smtClean="0"/>
              <a:t>marqués</a:t>
            </a:r>
            <a:r>
              <a:rPr lang="en-CA" baseline="0" dirty="0" smtClean="0"/>
              <a:t> pour ne pas </a:t>
            </a:r>
            <a:r>
              <a:rPr lang="en-CA" baseline="0" dirty="0" err="1" smtClean="0"/>
              <a:t>subir</a:t>
            </a:r>
            <a:r>
              <a:rPr lang="en-CA" baseline="0" dirty="0" smtClean="0"/>
              <a:t> la liaison; les items </a:t>
            </a:r>
            <a:r>
              <a:rPr lang="en-CA" baseline="0" dirty="0" err="1" smtClean="0"/>
              <a:t>empruntés</a:t>
            </a:r>
            <a:r>
              <a:rPr lang="en-CA" baseline="0" dirty="0" smtClean="0"/>
              <a:t> à </a:t>
            </a:r>
            <a:r>
              <a:rPr lang="en-CA" baseline="0" dirty="0" err="1" smtClean="0"/>
              <a:t>l’anglais</a:t>
            </a:r>
            <a:r>
              <a:rPr lang="en-CA" baseline="0" dirty="0" smtClean="0"/>
              <a:t> </a:t>
            </a:r>
            <a:r>
              <a:rPr lang="en-CA" baseline="0" dirty="0" err="1" smtClean="0"/>
              <a:t>seront</a:t>
            </a:r>
            <a:r>
              <a:rPr lang="en-CA" baseline="0" dirty="0" smtClean="0"/>
              <a:t> </a:t>
            </a:r>
            <a:r>
              <a:rPr lang="en-CA" baseline="0" dirty="0" err="1" smtClean="0"/>
              <a:t>marqués</a:t>
            </a:r>
            <a:r>
              <a:rPr lang="en-CA" baseline="0" dirty="0" smtClean="0"/>
              <a:t> </a:t>
            </a:r>
            <a:r>
              <a:rPr lang="en-CA" baseline="0" dirty="0" err="1" smtClean="0"/>
              <a:t>variablement</a:t>
            </a:r>
            <a:r>
              <a:rPr lang="en-CA" baseline="0" dirty="0" smtClean="0"/>
              <a:t> pour </a:t>
            </a:r>
            <a:r>
              <a:rPr lang="en-CA" baseline="0" dirty="0" err="1" smtClean="0"/>
              <a:t>subir</a:t>
            </a:r>
            <a:r>
              <a:rPr lang="en-CA" baseline="0" dirty="0" smtClean="0"/>
              <a:t> la liaison. </a:t>
            </a:r>
            <a:endParaRPr lang="en-CA" dirty="0"/>
          </a:p>
        </p:txBody>
      </p:sp>
      <p:sp>
        <p:nvSpPr>
          <p:cNvPr id="4" name="Slide Number Placeholder 3"/>
          <p:cNvSpPr>
            <a:spLocks noGrp="1"/>
          </p:cNvSpPr>
          <p:nvPr>
            <p:ph type="sldNum" sz="quarter" idx="10"/>
          </p:nvPr>
        </p:nvSpPr>
        <p:spPr/>
        <p:txBody>
          <a:bodyPr/>
          <a:lstStyle/>
          <a:p>
            <a:fld id="{89260816-6B1C-4A64-8645-E5C9B828021F}" type="slidenum">
              <a:rPr lang="en-CA" smtClean="0"/>
              <a:t>24</a:t>
            </a:fld>
            <a:endParaRPr lang="en-CA"/>
          </a:p>
        </p:txBody>
      </p:sp>
    </p:spTree>
    <p:extLst>
      <p:ext uri="{BB962C8B-B14F-4D97-AF65-F5344CB8AC3E}">
        <p14:creationId xmlns:p14="http://schemas.microsoft.com/office/powerpoint/2010/main" val="3260505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Vu </a:t>
            </a:r>
            <a:r>
              <a:rPr lang="en-CA" dirty="0" err="1" smtClean="0"/>
              <a:t>l’ambiguïté</a:t>
            </a:r>
            <a:r>
              <a:rPr lang="en-CA" dirty="0" smtClean="0"/>
              <a:t> du </a:t>
            </a:r>
            <a:r>
              <a:rPr lang="en-CA" dirty="0" err="1" smtClean="0"/>
              <a:t>terme</a:t>
            </a:r>
            <a:r>
              <a:rPr lang="en-CA" dirty="0" smtClean="0"/>
              <a:t> “</a:t>
            </a:r>
            <a:r>
              <a:rPr lang="en-CA" dirty="0" err="1" smtClean="0"/>
              <a:t>mitchif</a:t>
            </a:r>
            <a:r>
              <a:rPr lang="en-CA" dirty="0" smtClean="0"/>
              <a:t>”, </a:t>
            </a:r>
            <a:r>
              <a:rPr lang="en-CA" dirty="0" err="1" smtClean="0"/>
              <a:t>il</a:t>
            </a:r>
            <a:r>
              <a:rPr lang="en-CA" dirty="0" smtClean="0"/>
              <a:t> </a:t>
            </a:r>
            <a:r>
              <a:rPr lang="en-CA" dirty="0" err="1" smtClean="0"/>
              <a:t>est</a:t>
            </a:r>
            <a:r>
              <a:rPr lang="en-CA" dirty="0" smtClean="0"/>
              <a:t> difficile</a:t>
            </a:r>
            <a:r>
              <a:rPr lang="en-CA" baseline="0" dirty="0" smtClean="0"/>
              <a:t>, </a:t>
            </a:r>
            <a:r>
              <a:rPr lang="en-CA" baseline="0" dirty="0" err="1" smtClean="0"/>
              <a:t>voire</a:t>
            </a:r>
            <a:r>
              <a:rPr lang="en-CA" baseline="0" dirty="0" smtClean="0"/>
              <a:t> impossible, de savoir </a:t>
            </a:r>
            <a:r>
              <a:rPr lang="en-CA" baseline="0" dirty="0" err="1" smtClean="0"/>
              <a:t>combien</a:t>
            </a:r>
            <a:r>
              <a:rPr lang="en-CA" baseline="0" dirty="0" smtClean="0"/>
              <a:t> </a:t>
            </a:r>
            <a:r>
              <a:rPr lang="en-CA" baseline="0" dirty="0" err="1" smtClean="0"/>
              <a:t>il</a:t>
            </a:r>
            <a:r>
              <a:rPr lang="en-CA" baseline="0" dirty="0" smtClean="0"/>
              <a:t> y a de </a:t>
            </a:r>
            <a:r>
              <a:rPr lang="en-CA" baseline="0" dirty="0" err="1" smtClean="0"/>
              <a:t>locuteurs</a:t>
            </a:r>
            <a:r>
              <a:rPr lang="en-CA" baseline="0" dirty="0" smtClean="0"/>
              <a:t> du </a:t>
            </a:r>
            <a:r>
              <a:rPr lang="en-CA" baseline="0" dirty="0" err="1" smtClean="0"/>
              <a:t>mitchif</a:t>
            </a:r>
            <a:r>
              <a:rPr lang="en-CA" baseline="0" dirty="0" smtClean="0"/>
              <a:t>, la langue </a:t>
            </a:r>
            <a:r>
              <a:rPr lang="en-CA" baseline="0" dirty="0" err="1" smtClean="0"/>
              <a:t>mixte</a:t>
            </a:r>
            <a:r>
              <a:rPr lang="en-CA" baseline="0" dirty="0" smtClean="0"/>
              <a:t>. </a:t>
            </a:r>
            <a:r>
              <a:rPr lang="en-CA" baseline="0" dirty="0" err="1" smtClean="0"/>
              <a:t>Statistique</a:t>
            </a:r>
            <a:r>
              <a:rPr lang="en-CA" baseline="0" dirty="0" smtClean="0"/>
              <a:t> Canada </a:t>
            </a:r>
            <a:r>
              <a:rPr lang="en-CA" baseline="0" dirty="0" err="1" smtClean="0"/>
              <a:t>prétend</a:t>
            </a:r>
            <a:r>
              <a:rPr lang="en-CA" baseline="0" dirty="0" smtClean="0"/>
              <a:t> </a:t>
            </a:r>
            <a:r>
              <a:rPr lang="en-CA" baseline="0" dirty="0" err="1" smtClean="0"/>
              <a:t>qu’il</a:t>
            </a:r>
            <a:r>
              <a:rPr lang="en-CA" baseline="0" dirty="0" smtClean="0"/>
              <a:t> y </a:t>
            </a:r>
            <a:r>
              <a:rPr lang="en-CA" baseline="0" dirty="0" err="1" smtClean="0"/>
              <a:t>aurait</a:t>
            </a:r>
            <a:r>
              <a:rPr lang="en-CA" baseline="0" dirty="0" smtClean="0"/>
              <a:t> plus de 1,600 </a:t>
            </a:r>
            <a:r>
              <a:rPr lang="en-CA" baseline="0" dirty="0" err="1" smtClean="0"/>
              <a:t>locuteurs</a:t>
            </a:r>
            <a:r>
              <a:rPr lang="en-CA" baseline="0" dirty="0" smtClean="0"/>
              <a:t>, les organisations </a:t>
            </a:r>
            <a:r>
              <a:rPr lang="en-CA" baseline="0" dirty="0" err="1" smtClean="0"/>
              <a:t>métisses</a:t>
            </a:r>
            <a:r>
              <a:rPr lang="en-CA" baseline="0" dirty="0" smtClean="0"/>
              <a:t> des provinces de </a:t>
            </a:r>
            <a:r>
              <a:rPr lang="en-CA" baseline="0" dirty="0" err="1" smtClean="0"/>
              <a:t>l’Ouest</a:t>
            </a:r>
            <a:r>
              <a:rPr lang="en-CA" baseline="0" dirty="0" smtClean="0"/>
              <a:t> </a:t>
            </a:r>
            <a:r>
              <a:rPr lang="en-CA" baseline="0" dirty="0" err="1" smtClean="0"/>
              <a:t>prétendent</a:t>
            </a:r>
            <a:r>
              <a:rPr lang="en-CA" baseline="0" dirty="0" smtClean="0"/>
              <a:t> </a:t>
            </a:r>
            <a:r>
              <a:rPr lang="en-CA" baseline="0" dirty="0" err="1" smtClean="0"/>
              <a:t>qu’il</a:t>
            </a:r>
            <a:r>
              <a:rPr lang="en-CA" baseline="0" dirty="0" smtClean="0"/>
              <a:t> y </a:t>
            </a:r>
            <a:r>
              <a:rPr lang="en-CA" baseline="0" dirty="0" err="1" smtClean="0"/>
              <a:t>en</a:t>
            </a:r>
            <a:r>
              <a:rPr lang="en-CA" baseline="0" dirty="0" smtClean="0"/>
              <a:t> </a:t>
            </a:r>
            <a:r>
              <a:rPr lang="en-CA" baseline="0" dirty="0" err="1" smtClean="0"/>
              <a:t>aurait</a:t>
            </a:r>
            <a:r>
              <a:rPr lang="en-CA" baseline="0" dirty="0" smtClean="0"/>
              <a:t> </a:t>
            </a:r>
            <a:r>
              <a:rPr lang="en-CA" baseline="0" dirty="0" err="1" smtClean="0"/>
              <a:t>plusieurs</a:t>
            </a:r>
            <a:r>
              <a:rPr lang="en-CA" baseline="0" dirty="0" smtClean="0"/>
              <a:t> </a:t>
            </a:r>
            <a:r>
              <a:rPr lang="en-CA" baseline="0" dirty="0" err="1" smtClean="0"/>
              <a:t>milliers</a:t>
            </a:r>
            <a:r>
              <a:rPr lang="en-CA" baseline="0" dirty="0" smtClean="0"/>
              <a:t>. Par </a:t>
            </a:r>
            <a:r>
              <a:rPr lang="en-CA" baseline="0" dirty="0" err="1" smtClean="0"/>
              <a:t>contre</a:t>
            </a:r>
            <a:r>
              <a:rPr lang="en-CA" baseline="0" dirty="0" smtClean="0"/>
              <a:t>, </a:t>
            </a:r>
            <a:r>
              <a:rPr lang="en-CA" baseline="0" dirty="0" err="1" smtClean="0"/>
              <a:t>une</a:t>
            </a:r>
            <a:r>
              <a:rPr lang="en-CA" baseline="0" dirty="0" smtClean="0"/>
              <a:t> estimation plus </a:t>
            </a:r>
            <a:r>
              <a:rPr lang="en-CA" baseline="0" dirty="0" err="1" smtClean="0"/>
              <a:t>réaliste</a:t>
            </a:r>
            <a:r>
              <a:rPr lang="en-CA" baseline="0" dirty="0" smtClean="0"/>
              <a:t> </a:t>
            </a:r>
            <a:r>
              <a:rPr lang="en-CA" baseline="0" dirty="0" err="1" smtClean="0"/>
              <a:t>fixerait</a:t>
            </a:r>
            <a:r>
              <a:rPr lang="en-CA" baseline="0" dirty="0" smtClean="0"/>
              <a:t> le </a:t>
            </a:r>
            <a:r>
              <a:rPr lang="en-CA" baseline="0" dirty="0" err="1" smtClean="0"/>
              <a:t>nombre</a:t>
            </a:r>
            <a:r>
              <a:rPr lang="en-CA" baseline="0" dirty="0" smtClean="0"/>
              <a:t> de </a:t>
            </a:r>
            <a:r>
              <a:rPr lang="en-CA" baseline="0" dirty="0" err="1" smtClean="0"/>
              <a:t>locuteurs</a:t>
            </a:r>
            <a:r>
              <a:rPr lang="en-CA" baseline="0" dirty="0" smtClean="0"/>
              <a:t> de la langue </a:t>
            </a:r>
            <a:r>
              <a:rPr lang="en-CA" baseline="0" dirty="0" err="1" smtClean="0"/>
              <a:t>mixte</a:t>
            </a:r>
            <a:r>
              <a:rPr lang="en-CA" baseline="0" dirty="0" smtClean="0"/>
              <a:t> à </a:t>
            </a:r>
            <a:r>
              <a:rPr lang="en-CA" baseline="0" dirty="0" err="1" smtClean="0"/>
              <a:t>moins</a:t>
            </a:r>
            <a:r>
              <a:rPr lang="en-CA" baseline="0" dirty="0" smtClean="0"/>
              <a:t> de 600, </a:t>
            </a:r>
            <a:r>
              <a:rPr lang="en-CA" baseline="0" dirty="0" err="1" smtClean="0"/>
              <a:t>dont</a:t>
            </a:r>
            <a:r>
              <a:rPr lang="en-CA" baseline="0" dirty="0" smtClean="0"/>
              <a:t> </a:t>
            </a:r>
            <a:r>
              <a:rPr lang="en-CA" baseline="0" dirty="0" err="1" smtClean="0"/>
              <a:t>une</a:t>
            </a:r>
            <a:r>
              <a:rPr lang="en-CA" baseline="0" dirty="0" smtClean="0"/>
              <a:t> </a:t>
            </a:r>
            <a:r>
              <a:rPr lang="en-CA" baseline="0" dirty="0" err="1" smtClean="0"/>
              <a:t>centaine</a:t>
            </a:r>
            <a:r>
              <a:rPr lang="en-CA" baseline="0" dirty="0" smtClean="0"/>
              <a:t> au Dakota du Nord (</a:t>
            </a:r>
            <a:r>
              <a:rPr lang="en-CA" baseline="0" dirty="0" err="1" smtClean="0"/>
              <a:t>région</a:t>
            </a:r>
            <a:r>
              <a:rPr lang="en-CA" baseline="0" dirty="0" smtClean="0"/>
              <a:t> de la </a:t>
            </a:r>
            <a:r>
              <a:rPr lang="en-CA" baseline="0" dirty="0" err="1" smtClean="0"/>
              <a:t>réserve</a:t>
            </a:r>
            <a:r>
              <a:rPr lang="en-CA" baseline="0" dirty="0" smtClean="0"/>
              <a:t> </a:t>
            </a:r>
            <a:r>
              <a:rPr lang="en-CA" baseline="0" dirty="0" err="1" smtClean="0"/>
              <a:t>amérindienne</a:t>
            </a:r>
            <a:r>
              <a:rPr lang="en-CA" baseline="0" dirty="0" smtClean="0"/>
              <a:t> Turtle Mountain).</a:t>
            </a:r>
          </a:p>
          <a:p>
            <a:endParaRPr lang="en-CA" baseline="0" dirty="0" smtClean="0"/>
          </a:p>
          <a:p>
            <a:r>
              <a:rPr lang="en-CA" baseline="0" dirty="0" err="1" smtClean="0"/>
              <a:t>En</a:t>
            </a:r>
            <a:r>
              <a:rPr lang="en-CA" baseline="0" dirty="0" smtClean="0"/>
              <a:t> </a:t>
            </a:r>
            <a:r>
              <a:rPr lang="en-CA" baseline="0" dirty="0" err="1" smtClean="0"/>
              <a:t>dépit</a:t>
            </a:r>
            <a:r>
              <a:rPr lang="en-CA" baseline="0" dirty="0" smtClean="0"/>
              <a:t> du fait que </a:t>
            </a:r>
            <a:r>
              <a:rPr lang="en-CA" baseline="0" dirty="0" err="1" smtClean="0"/>
              <a:t>très</a:t>
            </a:r>
            <a:r>
              <a:rPr lang="en-CA" baseline="0" dirty="0" smtClean="0"/>
              <a:t> </a:t>
            </a:r>
            <a:r>
              <a:rPr lang="en-CA" baseline="0" dirty="0" err="1" smtClean="0"/>
              <a:t>peu</a:t>
            </a:r>
            <a:r>
              <a:rPr lang="en-CA" baseline="0" dirty="0" smtClean="0"/>
              <a:t> de Métis </a:t>
            </a:r>
            <a:r>
              <a:rPr lang="en-CA" baseline="0" dirty="0" err="1" smtClean="0"/>
              <a:t>parlent</a:t>
            </a:r>
            <a:r>
              <a:rPr lang="en-CA" baseline="0" dirty="0" smtClean="0"/>
              <a:t> le </a:t>
            </a:r>
            <a:r>
              <a:rPr lang="en-CA" baseline="0" dirty="0" err="1" smtClean="0"/>
              <a:t>mitchif</a:t>
            </a:r>
            <a:r>
              <a:rPr lang="en-CA" baseline="0" dirty="0" smtClean="0"/>
              <a:t>, que </a:t>
            </a:r>
            <a:r>
              <a:rPr lang="en-CA" baseline="0" dirty="0" err="1" smtClean="0"/>
              <a:t>c’est</a:t>
            </a:r>
            <a:r>
              <a:rPr lang="en-CA" baseline="0" dirty="0" smtClean="0"/>
              <a:t> </a:t>
            </a:r>
            <a:r>
              <a:rPr lang="en-CA" baseline="0" dirty="0" err="1" smtClean="0"/>
              <a:t>une</a:t>
            </a:r>
            <a:r>
              <a:rPr lang="en-CA" baseline="0" dirty="0" smtClean="0"/>
              <a:t> langue </a:t>
            </a:r>
            <a:r>
              <a:rPr lang="en-CA" baseline="0" dirty="0" err="1" smtClean="0"/>
              <a:t>moribonde</a:t>
            </a:r>
            <a:r>
              <a:rPr lang="en-CA" baseline="0" dirty="0" smtClean="0"/>
              <a:t>, le </a:t>
            </a:r>
            <a:r>
              <a:rPr lang="en-CA" baseline="0" dirty="0" err="1" smtClean="0"/>
              <a:t>Ralliement</a:t>
            </a:r>
            <a:r>
              <a:rPr lang="en-CA" baseline="0" dirty="0" smtClean="0"/>
              <a:t> national des Métis (The Métis National Council) </a:t>
            </a:r>
            <a:r>
              <a:rPr lang="en-CA" baseline="0" dirty="0" err="1" smtClean="0"/>
              <a:t>considère</a:t>
            </a:r>
            <a:r>
              <a:rPr lang="en-CA" baseline="0" dirty="0" smtClean="0"/>
              <a:t> </a:t>
            </a:r>
            <a:r>
              <a:rPr lang="en-CA" baseline="0" dirty="0" err="1" smtClean="0"/>
              <a:t>officiellement</a:t>
            </a:r>
            <a:r>
              <a:rPr lang="en-CA" baseline="0" dirty="0" smtClean="0"/>
              <a:t> que le </a:t>
            </a:r>
            <a:r>
              <a:rPr lang="en-CA" baseline="0" dirty="0" err="1" smtClean="0"/>
              <a:t>mitchif</a:t>
            </a:r>
            <a:r>
              <a:rPr lang="en-CA" baseline="0" dirty="0" smtClean="0"/>
              <a:t> </a:t>
            </a:r>
            <a:r>
              <a:rPr lang="en-CA" baseline="0" dirty="0" err="1" smtClean="0"/>
              <a:t>est</a:t>
            </a:r>
            <a:r>
              <a:rPr lang="en-CA" baseline="0" dirty="0" smtClean="0"/>
              <a:t> la langue </a:t>
            </a:r>
            <a:r>
              <a:rPr lang="en-CA" baseline="0" dirty="0" err="1" smtClean="0"/>
              <a:t>officielle</a:t>
            </a:r>
            <a:r>
              <a:rPr lang="en-CA" baseline="0" dirty="0" smtClean="0"/>
              <a:t> et </a:t>
            </a:r>
            <a:r>
              <a:rPr lang="en-CA" baseline="0" dirty="0" err="1" smtClean="0"/>
              <a:t>traditionnelle</a:t>
            </a:r>
            <a:r>
              <a:rPr lang="en-CA" baseline="0" dirty="0" smtClean="0"/>
              <a:t> des Métis, </a:t>
            </a:r>
            <a:r>
              <a:rPr lang="en-CA" baseline="0" dirty="0" err="1" smtClean="0"/>
              <a:t>ce</a:t>
            </a:r>
            <a:r>
              <a:rPr lang="en-CA" baseline="0" dirty="0" smtClean="0"/>
              <a:t> qui ne correspond </a:t>
            </a:r>
            <a:r>
              <a:rPr lang="en-CA" baseline="0" dirty="0" err="1" smtClean="0"/>
              <a:t>ni</a:t>
            </a:r>
            <a:r>
              <a:rPr lang="en-CA" baseline="0" dirty="0" smtClean="0"/>
              <a:t> à la </a:t>
            </a:r>
            <a:r>
              <a:rPr lang="en-CA" baseline="0" dirty="0" err="1" smtClean="0"/>
              <a:t>réalité</a:t>
            </a:r>
            <a:r>
              <a:rPr lang="en-CA" baseline="0" dirty="0" smtClean="0"/>
              <a:t> </a:t>
            </a:r>
            <a:r>
              <a:rPr lang="en-CA" baseline="0" dirty="0" err="1" smtClean="0"/>
              <a:t>actuelle</a:t>
            </a:r>
            <a:r>
              <a:rPr lang="en-CA" baseline="0" dirty="0" smtClean="0"/>
              <a:t> (</a:t>
            </a:r>
            <a:r>
              <a:rPr lang="en-CA" baseline="0" dirty="0" err="1" smtClean="0"/>
              <a:t>puisque</a:t>
            </a:r>
            <a:r>
              <a:rPr lang="en-CA" baseline="0" dirty="0" smtClean="0"/>
              <a:t> </a:t>
            </a:r>
            <a:r>
              <a:rPr lang="en-CA" baseline="0" dirty="0" err="1" smtClean="0"/>
              <a:t>c’est</a:t>
            </a:r>
            <a:r>
              <a:rPr lang="en-CA" baseline="0" dirty="0" smtClean="0"/>
              <a:t> </a:t>
            </a:r>
            <a:r>
              <a:rPr lang="en-CA" baseline="0" dirty="0" err="1" smtClean="0"/>
              <a:t>l’anglais</a:t>
            </a:r>
            <a:r>
              <a:rPr lang="en-CA" baseline="0" dirty="0" smtClean="0"/>
              <a:t> qui </a:t>
            </a:r>
            <a:r>
              <a:rPr lang="en-CA" baseline="0" dirty="0" err="1" smtClean="0"/>
              <a:t>est</a:t>
            </a:r>
            <a:r>
              <a:rPr lang="en-CA" baseline="0" dirty="0" smtClean="0"/>
              <a:t> </a:t>
            </a:r>
            <a:r>
              <a:rPr lang="en-CA" baseline="0" dirty="0" err="1" smtClean="0"/>
              <a:t>toujours</a:t>
            </a:r>
            <a:r>
              <a:rPr lang="en-CA" baseline="0" dirty="0" smtClean="0"/>
              <a:t> </a:t>
            </a:r>
            <a:r>
              <a:rPr lang="en-CA" baseline="0" dirty="0" err="1" smtClean="0"/>
              <a:t>utilisé</a:t>
            </a:r>
            <a:r>
              <a:rPr lang="en-CA" baseline="0" dirty="0" smtClean="0"/>
              <a:t> par les Métis) </a:t>
            </a:r>
            <a:r>
              <a:rPr lang="en-CA" baseline="0" dirty="0" err="1" smtClean="0"/>
              <a:t>ni</a:t>
            </a:r>
            <a:r>
              <a:rPr lang="en-CA" baseline="0" dirty="0" smtClean="0"/>
              <a:t> à </a:t>
            </a:r>
            <a:r>
              <a:rPr lang="en-CA" baseline="0" dirty="0" err="1" smtClean="0"/>
              <a:t>l’histoire</a:t>
            </a:r>
            <a:r>
              <a:rPr lang="en-CA" baseline="0" dirty="0" smtClean="0"/>
              <a:t>, </a:t>
            </a:r>
            <a:r>
              <a:rPr lang="en-CA" baseline="0" dirty="0" err="1" smtClean="0"/>
              <a:t>puisque</a:t>
            </a:r>
            <a:r>
              <a:rPr lang="en-CA" baseline="0" dirty="0" smtClean="0"/>
              <a:t> la langue </a:t>
            </a:r>
            <a:r>
              <a:rPr lang="en-CA" baseline="0" dirty="0" err="1" smtClean="0"/>
              <a:t>française</a:t>
            </a:r>
            <a:r>
              <a:rPr lang="en-CA" baseline="0" dirty="0" smtClean="0"/>
              <a:t>, du </a:t>
            </a:r>
            <a:r>
              <a:rPr lang="en-CA" baseline="0" dirty="0" err="1" smtClean="0"/>
              <a:t>moins</a:t>
            </a:r>
            <a:r>
              <a:rPr lang="en-CA" baseline="0" dirty="0" smtClean="0"/>
              <a:t> la </a:t>
            </a:r>
            <a:r>
              <a:rPr lang="en-CA" baseline="0" dirty="0" err="1" smtClean="0"/>
              <a:t>variété</a:t>
            </a:r>
            <a:r>
              <a:rPr lang="en-CA" baseline="0" dirty="0" smtClean="0"/>
              <a:t> </a:t>
            </a:r>
            <a:r>
              <a:rPr lang="en-CA" baseline="0" dirty="0" err="1" smtClean="0"/>
              <a:t>développée</a:t>
            </a:r>
            <a:r>
              <a:rPr lang="en-CA" baseline="0" dirty="0" smtClean="0"/>
              <a:t> par les Métis, </a:t>
            </a:r>
            <a:r>
              <a:rPr lang="en-CA" baseline="0" dirty="0" err="1" smtClean="0"/>
              <a:t>est</a:t>
            </a:r>
            <a:r>
              <a:rPr lang="en-CA" baseline="0" dirty="0" smtClean="0"/>
              <a:t> la langue </a:t>
            </a:r>
            <a:r>
              <a:rPr lang="en-CA" baseline="0" dirty="0" err="1" smtClean="0"/>
              <a:t>parlée</a:t>
            </a:r>
            <a:r>
              <a:rPr lang="en-CA" baseline="0" dirty="0" smtClean="0"/>
              <a:t> par les premiers Métis de </a:t>
            </a:r>
            <a:r>
              <a:rPr lang="en-CA" baseline="0" dirty="0" err="1" smtClean="0"/>
              <a:t>l’Ouest</a:t>
            </a:r>
            <a:r>
              <a:rPr lang="en-CA" baseline="0" dirty="0" smtClean="0"/>
              <a:t>.</a:t>
            </a:r>
          </a:p>
          <a:p>
            <a:endParaRPr lang="en-CA" baseline="0" dirty="0" smtClean="0"/>
          </a:p>
          <a:p>
            <a:r>
              <a:rPr lang="en-CA" baseline="0" dirty="0" smtClean="0"/>
              <a:t>La </a:t>
            </a:r>
            <a:r>
              <a:rPr lang="en-CA" baseline="0" dirty="0" err="1" smtClean="0"/>
              <a:t>très</a:t>
            </a:r>
            <a:r>
              <a:rPr lang="en-CA" baseline="0" dirty="0" smtClean="0"/>
              <a:t> </a:t>
            </a:r>
            <a:r>
              <a:rPr lang="en-CA" baseline="0" dirty="0" err="1" smtClean="0"/>
              <a:t>grande</a:t>
            </a:r>
            <a:r>
              <a:rPr lang="en-CA" baseline="0" dirty="0" smtClean="0"/>
              <a:t> </a:t>
            </a:r>
            <a:r>
              <a:rPr lang="en-CA" baseline="0" dirty="0" err="1" smtClean="0"/>
              <a:t>majorité</a:t>
            </a:r>
            <a:r>
              <a:rPr lang="en-CA" baseline="0" dirty="0" smtClean="0"/>
              <a:t> des </a:t>
            </a:r>
            <a:r>
              <a:rPr lang="en-CA" baseline="0" dirty="0" err="1" smtClean="0"/>
              <a:t>locuteurs</a:t>
            </a:r>
            <a:r>
              <a:rPr lang="en-CA" baseline="0" dirty="0" smtClean="0"/>
              <a:t> du </a:t>
            </a:r>
            <a:r>
              <a:rPr lang="en-CA" baseline="0" dirty="0" err="1" smtClean="0"/>
              <a:t>mitchif</a:t>
            </a:r>
            <a:r>
              <a:rPr lang="en-CA" baseline="0" dirty="0" smtClean="0"/>
              <a:t> ne </a:t>
            </a:r>
            <a:r>
              <a:rPr lang="en-CA" baseline="0" dirty="0" err="1" smtClean="0"/>
              <a:t>connaissent</a:t>
            </a:r>
            <a:r>
              <a:rPr lang="en-CA" baseline="0" dirty="0" smtClean="0"/>
              <a:t> </a:t>
            </a:r>
            <a:r>
              <a:rPr lang="en-CA" baseline="0" dirty="0" err="1" smtClean="0"/>
              <a:t>ni</a:t>
            </a:r>
            <a:r>
              <a:rPr lang="en-CA" baseline="0" dirty="0" smtClean="0"/>
              <a:t> le cri </a:t>
            </a:r>
            <a:r>
              <a:rPr lang="en-CA" baseline="0" dirty="0" err="1" smtClean="0"/>
              <a:t>ni</a:t>
            </a:r>
            <a:r>
              <a:rPr lang="en-CA" baseline="0" dirty="0" smtClean="0"/>
              <a:t> le </a:t>
            </a:r>
            <a:r>
              <a:rPr lang="en-CA" baseline="0" dirty="0" err="1" smtClean="0"/>
              <a:t>français</a:t>
            </a:r>
            <a:r>
              <a:rPr lang="en-CA" baseline="0" dirty="0" smtClean="0"/>
              <a:t>. Par </a:t>
            </a:r>
            <a:r>
              <a:rPr lang="en-CA" baseline="0" dirty="0" err="1" smtClean="0"/>
              <a:t>contre</a:t>
            </a:r>
            <a:r>
              <a:rPr lang="en-CA" baseline="0" dirty="0" smtClean="0"/>
              <a:t>, </a:t>
            </a:r>
            <a:r>
              <a:rPr lang="en-CA" baseline="0" dirty="0" err="1" smtClean="0"/>
              <a:t>ils</a:t>
            </a:r>
            <a:r>
              <a:rPr lang="en-CA" baseline="0" dirty="0" smtClean="0"/>
              <a:t> </a:t>
            </a:r>
            <a:r>
              <a:rPr lang="en-CA" baseline="0" dirty="0" err="1" smtClean="0"/>
              <a:t>parlent</a:t>
            </a:r>
            <a:r>
              <a:rPr lang="en-CA" baseline="0" dirty="0" smtClean="0"/>
              <a:t> </a:t>
            </a:r>
            <a:r>
              <a:rPr lang="en-CA" baseline="0" dirty="0" err="1" smtClean="0"/>
              <a:t>tous</a:t>
            </a:r>
            <a:r>
              <a:rPr lang="en-CA" baseline="0" dirty="0" smtClean="0"/>
              <a:t> </a:t>
            </a:r>
            <a:r>
              <a:rPr lang="en-CA" baseline="0" dirty="0" err="1" smtClean="0"/>
              <a:t>l’anglais</a:t>
            </a:r>
            <a:r>
              <a:rPr lang="en-CA" baseline="0" dirty="0" smtClean="0"/>
              <a:t>. </a:t>
            </a:r>
            <a:r>
              <a:rPr lang="en-CA" baseline="0" dirty="0" err="1" smtClean="0"/>
              <a:t>Même</a:t>
            </a:r>
            <a:r>
              <a:rPr lang="en-CA" baseline="0" dirty="0" smtClean="0"/>
              <a:t> un </a:t>
            </a:r>
            <a:r>
              <a:rPr lang="en-CA" baseline="0" dirty="0" err="1" smtClean="0"/>
              <a:t>bilingue</a:t>
            </a:r>
            <a:r>
              <a:rPr lang="en-CA" baseline="0" dirty="0" smtClean="0"/>
              <a:t> cri-</a:t>
            </a:r>
            <a:r>
              <a:rPr lang="en-CA" baseline="0" dirty="0" err="1" smtClean="0"/>
              <a:t>français</a:t>
            </a:r>
            <a:r>
              <a:rPr lang="en-CA" baseline="0" dirty="0" smtClean="0"/>
              <a:t> ne </a:t>
            </a:r>
            <a:r>
              <a:rPr lang="en-CA" baseline="0" dirty="0" err="1" smtClean="0"/>
              <a:t>saurait</a:t>
            </a:r>
            <a:r>
              <a:rPr lang="en-CA" baseline="0" dirty="0" smtClean="0"/>
              <a:t> </a:t>
            </a:r>
            <a:r>
              <a:rPr lang="en-CA" baseline="0" dirty="0" err="1" smtClean="0"/>
              <a:t>parler</a:t>
            </a:r>
            <a:r>
              <a:rPr lang="en-CA" baseline="0" dirty="0" smtClean="0"/>
              <a:t> </a:t>
            </a:r>
            <a:r>
              <a:rPr lang="en-CA" baseline="0" dirty="0" err="1" smtClean="0"/>
              <a:t>ou</a:t>
            </a:r>
            <a:r>
              <a:rPr lang="en-CA" baseline="0" dirty="0" smtClean="0"/>
              <a:t> </a:t>
            </a:r>
            <a:r>
              <a:rPr lang="en-CA" baseline="0" dirty="0" err="1" smtClean="0"/>
              <a:t>comprendre</a:t>
            </a:r>
            <a:r>
              <a:rPr lang="en-CA" baseline="0" dirty="0" smtClean="0"/>
              <a:t> </a:t>
            </a:r>
            <a:r>
              <a:rPr lang="en-CA" baseline="0" dirty="0" err="1" smtClean="0"/>
              <a:t>correctement</a:t>
            </a:r>
            <a:r>
              <a:rPr lang="en-CA" baseline="0" dirty="0" smtClean="0"/>
              <a:t> le </a:t>
            </a:r>
            <a:r>
              <a:rPr lang="en-CA" baseline="0" dirty="0" err="1" smtClean="0"/>
              <a:t>mitchif</a:t>
            </a:r>
            <a:r>
              <a:rPr lang="en-CA" baseline="0" dirty="0" smtClean="0"/>
              <a:t>, </a:t>
            </a:r>
            <a:r>
              <a:rPr lang="en-CA" baseline="0" dirty="0" err="1" smtClean="0"/>
              <a:t>puisque</a:t>
            </a:r>
            <a:r>
              <a:rPr lang="en-CA" baseline="0" dirty="0" smtClean="0"/>
              <a:t> </a:t>
            </a:r>
            <a:r>
              <a:rPr lang="en-CA" baseline="0" dirty="0" err="1" smtClean="0"/>
              <a:t>cette</a:t>
            </a:r>
            <a:r>
              <a:rPr lang="en-CA" baseline="0" dirty="0" smtClean="0"/>
              <a:t> langue </a:t>
            </a:r>
            <a:r>
              <a:rPr lang="en-CA" baseline="0" dirty="0" err="1" smtClean="0"/>
              <a:t>possède</a:t>
            </a:r>
            <a:r>
              <a:rPr lang="en-CA" baseline="0" dirty="0" smtClean="0"/>
              <a:t> </a:t>
            </a:r>
            <a:r>
              <a:rPr lang="en-CA" baseline="0" dirty="0" err="1" smtClean="0"/>
              <a:t>également</a:t>
            </a:r>
            <a:r>
              <a:rPr lang="en-CA" baseline="0" dirty="0" smtClean="0"/>
              <a:t> des </a:t>
            </a:r>
            <a:r>
              <a:rPr lang="en-CA" baseline="0" dirty="0" err="1" smtClean="0"/>
              <a:t>règles</a:t>
            </a:r>
            <a:r>
              <a:rPr lang="en-CA" baseline="0" dirty="0" smtClean="0"/>
              <a:t> qui </a:t>
            </a:r>
            <a:r>
              <a:rPr lang="en-CA" baseline="0" dirty="0" err="1" smtClean="0"/>
              <a:t>lui</a:t>
            </a:r>
            <a:r>
              <a:rPr lang="en-CA" baseline="0" dirty="0" smtClean="0"/>
              <a:t> </a:t>
            </a:r>
            <a:r>
              <a:rPr lang="en-CA" baseline="0" dirty="0" err="1" smtClean="0"/>
              <a:t>sont</a:t>
            </a:r>
            <a:r>
              <a:rPr lang="en-CA" baseline="0" dirty="0" smtClean="0"/>
              <a:t> </a:t>
            </a:r>
            <a:r>
              <a:rPr lang="en-CA" baseline="0" dirty="0" err="1" smtClean="0"/>
              <a:t>propres</a:t>
            </a:r>
            <a:r>
              <a:rPr lang="en-CA" baseline="0" dirty="0" smtClean="0"/>
              <a:t> et qui </a:t>
            </a:r>
            <a:r>
              <a:rPr lang="en-CA" baseline="0" dirty="0" err="1" smtClean="0"/>
              <a:t>n’existent</a:t>
            </a:r>
            <a:r>
              <a:rPr lang="en-CA" baseline="0" dirty="0" smtClean="0"/>
              <a:t> </a:t>
            </a:r>
            <a:r>
              <a:rPr lang="en-CA" baseline="0" dirty="0" err="1" smtClean="0"/>
              <a:t>ni</a:t>
            </a:r>
            <a:r>
              <a:rPr lang="en-CA" baseline="0" dirty="0" smtClean="0"/>
              <a:t> </a:t>
            </a:r>
            <a:r>
              <a:rPr lang="en-CA" baseline="0" dirty="0" err="1" smtClean="0"/>
              <a:t>en</a:t>
            </a:r>
            <a:r>
              <a:rPr lang="en-CA" baseline="0" dirty="0" smtClean="0"/>
              <a:t> </a:t>
            </a:r>
            <a:r>
              <a:rPr lang="en-CA" baseline="0" dirty="0" err="1" smtClean="0"/>
              <a:t>français</a:t>
            </a:r>
            <a:r>
              <a:rPr lang="en-CA" baseline="0" dirty="0" smtClean="0"/>
              <a:t> </a:t>
            </a:r>
            <a:r>
              <a:rPr lang="en-CA" baseline="0" dirty="0" err="1" smtClean="0"/>
              <a:t>ni</a:t>
            </a:r>
            <a:r>
              <a:rPr lang="en-CA" baseline="0" dirty="0" smtClean="0"/>
              <a:t> </a:t>
            </a:r>
            <a:r>
              <a:rPr lang="en-CA" baseline="0" dirty="0" err="1" smtClean="0"/>
              <a:t>en</a:t>
            </a:r>
            <a:r>
              <a:rPr lang="en-CA" baseline="0" dirty="0" smtClean="0"/>
              <a:t> cri.</a:t>
            </a:r>
            <a:endParaRPr lang="en-CA" dirty="0"/>
          </a:p>
        </p:txBody>
      </p:sp>
      <p:sp>
        <p:nvSpPr>
          <p:cNvPr id="4" name="Slide Number Placeholder 3"/>
          <p:cNvSpPr>
            <a:spLocks noGrp="1"/>
          </p:cNvSpPr>
          <p:nvPr>
            <p:ph type="sldNum" sz="quarter" idx="10"/>
          </p:nvPr>
        </p:nvSpPr>
        <p:spPr/>
        <p:txBody>
          <a:bodyPr/>
          <a:lstStyle/>
          <a:p>
            <a:fld id="{89260816-6B1C-4A64-8645-E5C9B828021F}" type="slidenum">
              <a:rPr lang="en-CA" smtClean="0"/>
              <a:t>7</a:t>
            </a:fld>
            <a:endParaRPr lang="en-CA"/>
          </a:p>
        </p:txBody>
      </p:sp>
    </p:spTree>
    <p:extLst>
      <p:ext uri="{BB962C8B-B14F-4D97-AF65-F5344CB8AC3E}">
        <p14:creationId xmlns:p14="http://schemas.microsoft.com/office/powerpoint/2010/main" val="336043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Les</a:t>
            </a:r>
            <a:r>
              <a:rPr lang="en-CA" baseline="0" dirty="0" smtClean="0"/>
              <a:t> </a:t>
            </a:r>
            <a:r>
              <a:rPr lang="en-CA" baseline="0" dirty="0" err="1" smtClean="0"/>
              <a:t>termes</a:t>
            </a:r>
            <a:r>
              <a:rPr lang="en-CA" baseline="0" dirty="0" smtClean="0"/>
              <a:t> </a:t>
            </a:r>
            <a:r>
              <a:rPr lang="en-CA" baseline="0" dirty="0" err="1" smtClean="0"/>
              <a:t>issus</a:t>
            </a:r>
            <a:r>
              <a:rPr lang="en-CA" baseline="0" dirty="0" smtClean="0"/>
              <a:t> du </a:t>
            </a:r>
            <a:r>
              <a:rPr lang="en-CA" baseline="0" dirty="0" err="1" smtClean="0"/>
              <a:t>français</a:t>
            </a:r>
            <a:r>
              <a:rPr lang="en-CA" baseline="0" dirty="0" smtClean="0"/>
              <a:t> </a:t>
            </a:r>
            <a:r>
              <a:rPr lang="en-CA" baseline="0" dirty="0" err="1" smtClean="0"/>
              <a:t>sont</a:t>
            </a:r>
            <a:r>
              <a:rPr lang="en-CA" baseline="0" dirty="0" smtClean="0"/>
              <a:t> </a:t>
            </a:r>
            <a:r>
              <a:rPr lang="en-CA" baseline="0" dirty="0" err="1" smtClean="0"/>
              <a:t>en</a:t>
            </a:r>
            <a:r>
              <a:rPr lang="en-CA" baseline="0" dirty="0" smtClean="0"/>
              <a:t> rouge; </a:t>
            </a:r>
            <a:r>
              <a:rPr lang="en-CA" baseline="0" dirty="0" err="1" smtClean="0"/>
              <a:t>ceux</a:t>
            </a:r>
            <a:r>
              <a:rPr lang="en-CA" baseline="0" dirty="0" smtClean="0"/>
              <a:t> </a:t>
            </a:r>
            <a:r>
              <a:rPr lang="en-CA" baseline="0" dirty="0" err="1" smtClean="0"/>
              <a:t>issus</a:t>
            </a:r>
            <a:r>
              <a:rPr lang="en-CA" baseline="0" dirty="0" smtClean="0"/>
              <a:t> du cri </a:t>
            </a:r>
            <a:r>
              <a:rPr lang="en-CA" baseline="0" dirty="0" err="1" smtClean="0"/>
              <a:t>sont</a:t>
            </a:r>
            <a:r>
              <a:rPr lang="en-CA" baseline="0" dirty="0" smtClean="0"/>
              <a:t> </a:t>
            </a:r>
            <a:r>
              <a:rPr lang="en-CA" baseline="0" dirty="0" err="1" smtClean="0"/>
              <a:t>en</a:t>
            </a:r>
            <a:r>
              <a:rPr lang="en-CA" baseline="0" dirty="0" smtClean="0"/>
              <a:t> </a:t>
            </a:r>
            <a:r>
              <a:rPr lang="en-CA" baseline="0" dirty="0" err="1" smtClean="0"/>
              <a:t>italique</a:t>
            </a:r>
            <a:r>
              <a:rPr lang="en-CA" baseline="0" dirty="0" smtClean="0"/>
              <a:t> et </a:t>
            </a:r>
            <a:r>
              <a:rPr lang="en-CA" baseline="0" dirty="0" err="1" smtClean="0"/>
              <a:t>ceux</a:t>
            </a:r>
            <a:r>
              <a:rPr lang="en-CA" baseline="0" dirty="0" smtClean="0"/>
              <a:t> </a:t>
            </a:r>
            <a:r>
              <a:rPr lang="en-CA" baseline="0" dirty="0" err="1" smtClean="0"/>
              <a:t>issus</a:t>
            </a:r>
            <a:r>
              <a:rPr lang="en-CA" baseline="0" dirty="0" smtClean="0"/>
              <a:t> de </a:t>
            </a:r>
            <a:r>
              <a:rPr lang="en-CA" baseline="0" dirty="0" err="1" smtClean="0"/>
              <a:t>l’anglais</a:t>
            </a:r>
            <a:r>
              <a:rPr lang="en-CA" baseline="0" dirty="0" smtClean="0"/>
              <a:t> </a:t>
            </a:r>
            <a:r>
              <a:rPr lang="en-CA" baseline="0" dirty="0" err="1" smtClean="0"/>
              <a:t>sont</a:t>
            </a:r>
            <a:r>
              <a:rPr lang="en-CA" baseline="0" dirty="0" smtClean="0"/>
              <a:t> </a:t>
            </a:r>
            <a:r>
              <a:rPr lang="en-CA" baseline="0" dirty="0" err="1" smtClean="0"/>
              <a:t>en</a:t>
            </a:r>
            <a:r>
              <a:rPr lang="en-CA" baseline="0" dirty="0" smtClean="0"/>
              <a:t> vert. </a:t>
            </a:r>
            <a:r>
              <a:rPr lang="en-CA" baseline="0" dirty="0" err="1" smtClean="0"/>
              <a:t>L’orthographe</a:t>
            </a:r>
            <a:r>
              <a:rPr lang="en-CA" baseline="0" dirty="0" smtClean="0"/>
              <a:t> </a:t>
            </a:r>
            <a:r>
              <a:rPr lang="en-CA" baseline="0" dirty="0" err="1" smtClean="0"/>
              <a:t>utilisée</a:t>
            </a:r>
            <a:r>
              <a:rPr lang="en-CA" baseline="0" dirty="0" smtClean="0"/>
              <a:t> </a:t>
            </a:r>
            <a:r>
              <a:rPr lang="en-CA" baseline="0" dirty="0" err="1" smtClean="0"/>
              <a:t>est</a:t>
            </a:r>
            <a:r>
              <a:rPr lang="en-CA" baseline="0" dirty="0" smtClean="0"/>
              <a:t> </a:t>
            </a:r>
            <a:r>
              <a:rPr lang="en-CA" baseline="0" dirty="0" err="1" smtClean="0"/>
              <a:t>celle</a:t>
            </a:r>
            <a:r>
              <a:rPr lang="en-CA" baseline="0" dirty="0" smtClean="0"/>
              <a:t> que </a:t>
            </a:r>
            <a:r>
              <a:rPr lang="en-CA" baseline="0" dirty="0" err="1" smtClean="0"/>
              <a:t>j’ai</a:t>
            </a:r>
            <a:r>
              <a:rPr lang="en-CA" baseline="0" dirty="0" smtClean="0"/>
              <a:t> </a:t>
            </a:r>
            <a:r>
              <a:rPr lang="en-CA" baseline="0" dirty="0" err="1" smtClean="0"/>
              <a:t>proposée</a:t>
            </a:r>
            <a:r>
              <a:rPr lang="en-CA" baseline="0" dirty="0" smtClean="0"/>
              <a:t> </a:t>
            </a:r>
            <a:r>
              <a:rPr lang="en-CA" baseline="0" dirty="0" err="1" smtClean="0"/>
              <a:t>dans</a:t>
            </a:r>
            <a:r>
              <a:rPr lang="en-CA" baseline="0" dirty="0" smtClean="0"/>
              <a:t> Papen (2004-2005).</a:t>
            </a:r>
            <a:endParaRPr lang="en-CA" dirty="0"/>
          </a:p>
        </p:txBody>
      </p:sp>
      <p:sp>
        <p:nvSpPr>
          <p:cNvPr id="4" name="Slide Number Placeholder 3"/>
          <p:cNvSpPr>
            <a:spLocks noGrp="1"/>
          </p:cNvSpPr>
          <p:nvPr>
            <p:ph type="sldNum" sz="quarter" idx="10"/>
          </p:nvPr>
        </p:nvSpPr>
        <p:spPr/>
        <p:txBody>
          <a:bodyPr/>
          <a:lstStyle/>
          <a:p>
            <a:fld id="{89260816-6B1C-4A64-8645-E5C9B828021F}" type="slidenum">
              <a:rPr lang="en-CA" smtClean="0"/>
              <a:t>8</a:t>
            </a:fld>
            <a:endParaRPr lang="en-CA"/>
          </a:p>
        </p:txBody>
      </p:sp>
    </p:spTree>
    <p:extLst>
      <p:ext uri="{BB962C8B-B14F-4D97-AF65-F5344CB8AC3E}">
        <p14:creationId xmlns:p14="http://schemas.microsoft.com/office/powerpoint/2010/main" val="1654224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Ce </a:t>
            </a:r>
            <a:r>
              <a:rPr lang="en-CA" dirty="0" err="1" smtClean="0"/>
              <a:t>conte</a:t>
            </a:r>
            <a:r>
              <a:rPr lang="en-CA" baseline="0" dirty="0" smtClean="0"/>
              <a:t> a </a:t>
            </a:r>
            <a:r>
              <a:rPr lang="en-CA" baseline="0" dirty="0" err="1" smtClean="0"/>
              <a:t>été</a:t>
            </a:r>
            <a:r>
              <a:rPr lang="en-CA" baseline="0" dirty="0" smtClean="0"/>
              <a:t> </a:t>
            </a:r>
            <a:r>
              <a:rPr lang="en-CA" baseline="0" dirty="0" err="1" smtClean="0"/>
              <a:t>enregistré</a:t>
            </a:r>
            <a:r>
              <a:rPr lang="en-CA" baseline="0" dirty="0" smtClean="0"/>
              <a:t> par Peter Bakker </a:t>
            </a:r>
            <a:r>
              <a:rPr lang="en-CA" baseline="0" dirty="0" err="1" smtClean="0"/>
              <a:t>dans</a:t>
            </a:r>
            <a:r>
              <a:rPr lang="en-CA" baseline="0" dirty="0" smtClean="0"/>
              <a:t> les </a:t>
            </a:r>
            <a:r>
              <a:rPr lang="en-CA" baseline="0" dirty="0" err="1" smtClean="0"/>
              <a:t>années</a:t>
            </a:r>
            <a:r>
              <a:rPr lang="en-CA" baseline="0" dirty="0" smtClean="0"/>
              <a:t> 90 </a:t>
            </a:r>
            <a:r>
              <a:rPr lang="en-CA" baseline="0" dirty="0" err="1" smtClean="0"/>
              <a:t>auprès</a:t>
            </a:r>
            <a:r>
              <a:rPr lang="en-CA" baseline="0" dirty="0" smtClean="0"/>
              <a:t> d’un </a:t>
            </a:r>
            <a:r>
              <a:rPr lang="en-CA" baseline="0" dirty="0" err="1" smtClean="0"/>
              <a:t>vieux</a:t>
            </a:r>
            <a:r>
              <a:rPr lang="en-CA" baseline="0" dirty="0" smtClean="0"/>
              <a:t> Métis de la Saskatchewan.</a:t>
            </a:r>
            <a:endParaRPr lang="en-CA" dirty="0"/>
          </a:p>
        </p:txBody>
      </p:sp>
      <p:sp>
        <p:nvSpPr>
          <p:cNvPr id="4" name="Slide Number Placeholder 3"/>
          <p:cNvSpPr>
            <a:spLocks noGrp="1"/>
          </p:cNvSpPr>
          <p:nvPr>
            <p:ph type="sldNum" sz="quarter" idx="10"/>
          </p:nvPr>
        </p:nvSpPr>
        <p:spPr/>
        <p:txBody>
          <a:bodyPr/>
          <a:lstStyle/>
          <a:p>
            <a:fld id="{89260816-6B1C-4A64-8645-E5C9B828021F}" type="slidenum">
              <a:rPr lang="en-CA" smtClean="0"/>
              <a:t>9</a:t>
            </a:fld>
            <a:endParaRPr lang="en-CA"/>
          </a:p>
        </p:txBody>
      </p:sp>
    </p:spTree>
    <p:extLst>
      <p:ext uri="{BB962C8B-B14F-4D97-AF65-F5344CB8AC3E}">
        <p14:creationId xmlns:p14="http://schemas.microsoft.com/office/powerpoint/2010/main" val="3360134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9260816-6B1C-4A64-8645-E5C9B828021F}" type="slidenum">
              <a:rPr lang="en-CA" smtClean="0"/>
              <a:t>12</a:t>
            </a:fld>
            <a:endParaRPr lang="en-CA"/>
          </a:p>
        </p:txBody>
      </p:sp>
    </p:spTree>
    <p:extLst>
      <p:ext uri="{BB962C8B-B14F-4D97-AF65-F5344CB8AC3E}">
        <p14:creationId xmlns:p14="http://schemas.microsoft.com/office/powerpoint/2010/main" val="40216226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Le</a:t>
            </a:r>
            <a:r>
              <a:rPr lang="en-CA" baseline="0" dirty="0" smtClean="0"/>
              <a:t> cri </a:t>
            </a:r>
            <a:r>
              <a:rPr lang="en-CA" baseline="0" dirty="0" err="1" smtClean="0"/>
              <a:t>est</a:t>
            </a:r>
            <a:r>
              <a:rPr lang="en-CA" baseline="0" dirty="0" smtClean="0"/>
              <a:t> </a:t>
            </a:r>
            <a:r>
              <a:rPr lang="en-CA" baseline="0" dirty="0" err="1" smtClean="0"/>
              <a:t>une</a:t>
            </a:r>
            <a:r>
              <a:rPr lang="en-CA" baseline="0" dirty="0" smtClean="0"/>
              <a:t> langue </a:t>
            </a:r>
            <a:r>
              <a:rPr lang="en-CA" baseline="0" dirty="0" err="1" smtClean="0"/>
              <a:t>polysynthétique</a:t>
            </a:r>
            <a:r>
              <a:rPr lang="en-CA" baseline="0" dirty="0" smtClean="0"/>
              <a:t>. </a:t>
            </a:r>
            <a:r>
              <a:rPr lang="en-CA" baseline="0" dirty="0" err="1" smtClean="0"/>
              <a:t>C’est</a:t>
            </a:r>
            <a:r>
              <a:rPr lang="en-CA" baseline="0" dirty="0" smtClean="0"/>
              <a:t> à dire </a:t>
            </a:r>
            <a:r>
              <a:rPr lang="en-CA" baseline="0" dirty="0" err="1" smtClean="0"/>
              <a:t>qu’un</a:t>
            </a:r>
            <a:r>
              <a:rPr lang="en-CA" baseline="0" dirty="0" smtClean="0"/>
              <a:t> mot </a:t>
            </a:r>
            <a:r>
              <a:rPr lang="en-CA" baseline="0" dirty="0" err="1" smtClean="0"/>
              <a:t>peut</a:t>
            </a:r>
            <a:r>
              <a:rPr lang="en-CA" baseline="0" dirty="0" smtClean="0"/>
              <a:t> </a:t>
            </a:r>
            <a:r>
              <a:rPr lang="en-CA" baseline="0" dirty="0" err="1" smtClean="0"/>
              <a:t>être</a:t>
            </a:r>
            <a:r>
              <a:rPr lang="en-CA" baseline="0" dirty="0" smtClean="0"/>
              <a:t> </a:t>
            </a:r>
            <a:r>
              <a:rPr lang="en-CA" baseline="0" dirty="0" err="1" smtClean="0"/>
              <a:t>construit</a:t>
            </a:r>
            <a:r>
              <a:rPr lang="en-CA" baseline="0" dirty="0" smtClean="0"/>
              <a:t> à </a:t>
            </a:r>
            <a:r>
              <a:rPr lang="en-CA" baseline="0" dirty="0" err="1" smtClean="0"/>
              <a:t>partir</a:t>
            </a:r>
            <a:r>
              <a:rPr lang="en-CA" baseline="0" dirty="0" smtClean="0"/>
              <a:t> </a:t>
            </a:r>
            <a:r>
              <a:rPr lang="en-CA" baseline="0" dirty="0" err="1" smtClean="0"/>
              <a:t>d’éléments</a:t>
            </a:r>
            <a:r>
              <a:rPr lang="en-CA" baseline="0" dirty="0" smtClean="0"/>
              <a:t> </a:t>
            </a:r>
            <a:r>
              <a:rPr lang="en-CA" baseline="0" dirty="0" err="1" smtClean="0"/>
              <a:t>sémantiques</a:t>
            </a:r>
            <a:r>
              <a:rPr lang="en-CA" baseline="0" dirty="0" smtClean="0"/>
              <a:t> plus </a:t>
            </a:r>
            <a:r>
              <a:rPr lang="en-CA" baseline="0" dirty="0" err="1" smtClean="0"/>
              <a:t>ou</a:t>
            </a:r>
            <a:r>
              <a:rPr lang="en-CA" baseline="0" dirty="0" smtClean="0"/>
              <a:t> </a:t>
            </a:r>
            <a:r>
              <a:rPr lang="en-CA" baseline="0" dirty="0" err="1" smtClean="0"/>
              <a:t>moins</a:t>
            </a:r>
            <a:r>
              <a:rPr lang="en-CA" baseline="0" dirty="0" smtClean="0"/>
              <a:t> </a:t>
            </a:r>
            <a:r>
              <a:rPr lang="en-CA" baseline="0" dirty="0" err="1" smtClean="0"/>
              <a:t>indépendants</a:t>
            </a:r>
            <a:r>
              <a:rPr lang="en-CA" baseline="0" dirty="0" smtClean="0"/>
              <a:t> (</a:t>
            </a:r>
            <a:r>
              <a:rPr lang="en-CA" baseline="0" dirty="0" err="1" smtClean="0"/>
              <a:t>contrairement</a:t>
            </a:r>
            <a:r>
              <a:rPr lang="en-CA" baseline="0" dirty="0" smtClean="0"/>
              <a:t> aux </a:t>
            </a:r>
            <a:r>
              <a:rPr lang="en-CA" baseline="0" dirty="0" err="1" smtClean="0"/>
              <a:t>préfixes</a:t>
            </a:r>
            <a:r>
              <a:rPr lang="en-CA" baseline="0" dirty="0" smtClean="0"/>
              <a:t> et suffixes </a:t>
            </a:r>
            <a:r>
              <a:rPr lang="en-CA" baseline="0" dirty="0" err="1" smtClean="0"/>
              <a:t>typiques</a:t>
            </a:r>
            <a:r>
              <a:rPr lang="en-CA" baseline="0" dirty="0" smtClean="0"/>
              <a:t> des </a:t>
            </a:r>
            <a:r>
              <a:rPr lang="en-CA" baseline="0" dirty="0" err="1" smtClean="0"/>
              <a:t>langues</a:t>
            </a:r>
            <a:r>
              <a:rPr lang="en-CA" baseline="0" dirty="0" smtClean="0"/>
              <a:t> </a:t>
            </a:r>
            <a:r>
              <a:rPr lang="en-CA" baseline="0" dirty="0" err="1" smtClean="0"/>
              <a:t>romanes</a:t>
            </a:r>
            <a:r>
              <a:rPr lang="en-CA" baseline="0" dirty="0" smtClean="0"/>
              <a:t> et </a:t>
            </a:r>
            <a:r>
              <a:rPr lang="en-CA" baseline="0" dirty="0" err="1" smtClean="0"/>
              <a:t>germaniques</a:t>
            </a:r>
            <a:r>
              <a:rPr lang="en-CA" baseline="0" dirty="0" smtClean="0"/>
              <a:t>). Le </a:t>
            </a:r>
            <a:r>
              <a:rPr lang="en-CA" baseline="0" dirty="0" err="1" smtClean="0"/>
              <a:t>verbe</a:t>
            </a:r>
            <a:r>
              <a:rPr lang="en-CA" baseline="0" dirty="0" smtClean="0"/>
              <a:t> </a:t>
            </a:r>
            <a:r>
              <a:rPr lang="en-CA" baseline="0" dirty="0" err="1" smtClean="0"/>
              <a:t>en</a:t>
            </a:r>
            <a:r>
              <a:rPr lang="en-CA" baseline="0" dirty="0" smtClean="0"/>
              <a:t> cri </a:t>
            </a:r>
            <a:r>
              <a:rPr lang="en-CA" baseline="0" dirty="0" err="1" smtClean="0"/>
              <a:t>incorpore</a:t>
            </a:r>
            <a:r>
              <a:rPr lang="en-CA" baseline="0" dirty="0" smtClean="0"/>
              <a:t> des </a:t>
            </a:r>
            <a:r>
              <a:rPr lang="en-CA" baseline="0" dirty="0" err="1" smtClean="0"/>
              <a:t>préfixes</a:t>
            </a:r>
            <a:r>
              <a:rPr lang="en-CA" baseline="0" dirty="0" smtClean="0"/>
              <a:t> </a:t>
            </a:r>
            <a:r>
              <a:rPr lang="en-CA" baseline="0" dirty="0" err="1" smtClean="0"/>
              <a:t>pronominaux</a:t>
            </a:r>
            <a:r>
              <a:rPr lang="en-CA" baseline="0" dirty="0" smtClean="0"/>
              <a:t> (qui </a:t>
            </a:r>
            <a:r>
              <a:rPr lang="en-CA" baseline="0" dirty="0" err="1" smtClean="0"/>
              <a:t>indiquent</a:t>
            </a:r>
            <a:r>
              <a:rPr lang="en-CA" baseline="0" dirty="0" smtClean="0"/>
              <a:t> le </a:t>
            </a:r>
            <a:r>
              <a:rPr lang="en-CA" baseline="0" dirty="0" err="1" smtClean="0"/>
              <a:t>sujet</a:t>
            </a:r>
            <a:r>
              <a:rPr lang="en-CA" baseline="0" dirty="0" smtClean="0"/>
              <a:t>), des </a:t>
            </a:r>
            <a:r>
              <a:rPr lang="en-CA" baseline="0" dirty="0" err="1" smtClean="0"/>
              <a:t>particules</a:t>
            </a:r>
            <a:r>
              <a:rPr lang="en-CA" baseline="0" dirty="0" smtClean="0"/>
              <a:t> </a:t>
            </a:r>
            <a:r>
              <a:rPr lang="en-CA" baseline="0" dirty="0" err="1" smtClean="0"/>
              <a:t>indiquant</a:t>
            </a:r>
            <a:r>
              <a:rPr lang="en-CA" baseline="0" dirty="0" smtClean="0"/>
              <a:t> le temps, le mode, la </a:t>
            </a:r>
            <a:r>
              <a:rPr lang="en-CA" baseline="0" dirty="0" err="1" smtClean="0"/>
              <a:t>modalité</a:t>
            </a:r>
            <a:r>
              <a:rPr lang="en-CA" baseline="0" dirty="0" smtClean="0"/>
              <a:t>, </a:t>
            </a:r>
            <a:r>
              <a:rPr lang="en-CA" baseline="0" dirty="0" err="1" smtClean="0"/>
              <a:t>l’aspect</a:t>
            </a:r>
            <a:r>
              <a:rPr lang="en-CA" baseline="0" dirty="0" smtClean="0"/>
              <a:t>, </a:t>
            </a:r>
            <a:r>
              <a:rPr lang="en-CA" baseline="0" dirty="0" err="1" smtClean="0"/>
              <a:t>suivis</a:t>
            </a:r>
            <a:r>
              <a:rPr lang="en-CA" baseline="0" dirty="0" smtClean="0"/>
              <a:t> du radical, qui </a:t>
            </a:r>
            <a:r>
              <a:rPr lang="en-CA" baseline="0" dirty="0" err="1" smtClean="0"/>
              <a:t>lui</a:t>
            </a:r>
            <a:r>
              <a:rPr lang="en-CA" baseline="0" dirty="0" smtClean="0"/>
              <a:t> </a:t>
            </a:r>
            <a:r>
              <a:rPr lang="en-CA" baseline="0" dirty="0" err="1" smtClean="0"/>
              <a:t>même</a:t>
            </a:r>
            <a:r>
              <a:rPr lang="en-CA" baseline="0" dirty="0" smtClean="0"/>
              <a:t> </a:t>
            </a:r>
            <a:r>
              <a:rPr lang="en-CA" baseline="0" dirty="0" err="1" smtClean="0"/>
              <a:t>peut</a:t>
            </a:r>
            <a:r>
              <a:rPr lang="en-CA" baseline="0" dirty="0" smtClean="0"/>
              <a:t> </a:t>
            </a:r>
            <a:r>
              <a:rPr lang="en-CA" baseline="0" dirty="0" err="1" smtClean="0"/>
              <a:t>être</a:t>
            </a:r>
            <a:r>
              <a:rPr lang="en-CA" baseline="0" dirty="0" smtClean="0"/>
              <a:t> </a:t>
            </a:r>
            <a:r>
              <a:rPr lang="en-CA" baseline="0" dirty="0" err="1" smtClean="0"/>
              <a:t>constitué</a:t>
            </a:r>
            <a:r>
              <a:rPr lang="en-CA" baseline="0" dirty="0" smtClean="0"/>
              <a:t> de </a:t>
            </a:r>
            <a:r>
              <a:rPr lang="en-CA" baseline="0" dirty="0" err="1" smtClean="0"/>
              <a:t>diverses</a:t>
            </a:r>
            <a:r>
              <a:rPr lang="en-CA" baseline="0" dirty="0" smtClean="0"/>
              <a:t> parties </a:t>
            </a:r>
            <a:r>
              <a:rPr lang="en-CA" baseline="0" dirty="0" err="1" smtClean="0"/>
              <a:t>analyzables</a:t>
            </a:r>
            <a:r>
              <a:rPr lang="en-CA" baseline="0" dirty="0" smtClean="0"/>
              <a:t> et de suffixes, qui </a:t>
            </a:r>
            <a:r>
              <a:rPr lang="en-CA" baseline="0" dirty="0" err="1" smtClean="0"/>
              <a:t>incluent</a:t>
            </a:r>
            <a:r>
              <a:rPr lang="en-CA" baseline="0" dirty="0" smtClean="0"/>
              <a:t> les </a:t>
            </a:r>
            <a:r>
              <a:rPr lang="en-CA" baseline="0" dirty="0" err="1" smtClean="0"/>
              <a:t>pronoms</a:t>
            </a:r>
            <a:r>
              <a:rPr lang="en-CA" baseline="0" dirty="0" smtClean="0"/>
              <a:t> </a:t>
            </a:r>
            <a:r>
              <a:rPr lang="en-CA" baseline="0" dirty="0" err="1" smtClean="0"/>
              <a:t>personnels</a:t>
            </a:r>
            <a:r>
              <a:rPr lang="en-CA" baseline="0" dirty="0" smtClean="0"/>
              <a:t> </a:t>
            </a:r>
            <a:r>
              <a:rPr lang="en-CA" baseline="0" dirty="0" err="1" smtClean="0"/>
              <a:t>compléments</a:t>
            </a:r>
            <a:r>
              <a:rPr lang="en-CA" baseline="0" dirty="0" smtClean="0"/>
              <a:t> </a:t>
            </a:r>
            <a:r>
              <a:rPr lang="en-CA" baseline="0" dirty="0" err="1" smtClean="0"/>
              <a:t>d’objet</a:t>
            </a:r>
            <a:r>
              <a:rPr lang="en-CA" baseline="0" dirty="0" smtClean="0"/>
              <a:t>, le </a:t>
            </a:r>
            <a:r>
              <a:rPr lang="en-CA" baseline="0" dirty="0" err="1" smtClean="0"/>
              <a:t>pluriel</a:t>
            </a:r>
            <a:r>
              <a:rPr lang="en-CA" baseline="0" dirty="0" smtClean="0"/>
              <a:t>, etc. Un </a:t>
            </a:r>
            <a:r>
              <a:rPr lang="en-CA" baseline="0" dirty="0" err="1" smtClean="0"/>
              <a:t>verbe</a:t>
            </a:r>
            <a:r>
              <a:rPr lang="en-CA" baseline="0" dirty="0" smtClean="0"/>
              <a:t> </a:t>
            </a:r>
            <a:r>
              <a:rPr lang="en-CA" baseline="0" dirty="0" err="1" smtClean="0"/>
              <a:t>peut</a:t>
            </a:r>
            <a:r>
              <a:rPr lang="en-CA" baseline="0" dirty="0" smtClean="0"/>
              <a:t> </a:t>
            </a:r>
            <a:r>
              <a:rPr lang="en-CA" baseline="0" dirty="0" err="1" smtClean="0"/>
              <a:t>donc</a:t>
            </a:r>
            <a:r>
              <a:rPr lang="en-CA" baseline="0" dirty="0" smtClean="0"/>
              <a:t> </a:t>
            </a:r>
            <a:r>
              <a:rPr lang="en-CA" baseline="0" dirty="0" err="1" smtClean="0"/>
              <a:t>contenir</a:t>
            </a:r>
            <a:r>
              <a:rPr lang="en-CA" baseline="0" dirty="0" smtClean="0"/>
              <a:t> </a:t>
            </a:r>
            <a:r>
              <a:rPr lang="en-CA" baseline="0" dirty="0" err="1" smtClean="0"/>
              <a:t>jusqu’à</a:t>
            </a:r>
            <a:r>
              <a:rPr lang="en-CA" baseline="0" dirty="0" smtClean="0"/>
              <a:t> 15 </a:t>
            </a:r>
            <a:r>
              <a:rPr lang="en-CA" baseline="0" dirty="0" err="1" smtClean="0"/>
              <a:t>morphèmes</a:t>
            </a:r>
            <a:r>
              <a:rPr lang="en-CA" baseline="0" dirty="0" smtClean="0"/>
              <a:t> </a:t>
            </a:r>
            <a:r>
              <a:rPr lang="en-CA" baseline="0" dirty="0" err="1" smtClean="0"/>
              <a:t>différents</a:t>
            </a:r>
            <a:r>
              <a:rPr lang="en-CA" baseline="0" dirty="0" smtClean="0"/>
              <a:t>. </a:t>
            </a:r>
            <a:r>
              <a:rPr lang="en-CA" baseline="0" dirty="0" err="1" smtClean="0"/>
              <a:t>Ceci</a:t>
            </a:r>
            <a:r>
              <a:rPr lang="en-CA" baseline="0" dirty="0" smtClean="0"/>
              <a:t> </a:t>
            </a:r>
            <a:r>
              <a:rPr lang="en-CA" baseline="0" dirty="0" err="1" smtClean="0"/>
              <a:t>permet</a:t>
            </a:r>
            <a:r>
              <a:rPr lang="en-CA" baseline="0" dirty="0" smtClean="0"/>
              <a:t> au </a:t>
            </a:r>
            <a:r>
              <a:rPr lang="en-CA" baseline="0" dirty="0" err="1" smtClean="0"/>
              <a:t>verbe</a:t>
            </a:r>
            <a:r>
              <a:rPr lang="en-CA" baseline="0" dirty="0" smtClean="0"/>
              <a:t> cri de </a:t>
            </a:r>
            <a:r>
              <a:rPr lang="en-CA" baseline="0" dirty="0" err="1" smtClean="0"/>
              <a:t>constituer</a:t>
            </a:r>
            <a:r>
              <a:rPr lang="en-CA" baseline="0" dirty="0" smtClean="0"/>
              <a:t> </a:t>
            </a:r>
            <a:r>
              <a:rPr lang="en-CA" baseline="0" dirty="0" err="1" smtClean="0"/>
              <a:t>une</a:t>
            </a:r>
            <a:r>
              <a:rPr lang="en-CA" baseline="0" dirty="0" smtClean="0"/>
              <a:t> phrase </a:t>
            </a:r>
            <a:r>
              <a:rPr lang="en-CA" baseline="0" dirty="0" err="1" smtClean="0"/>
              <a:t>entière</a:t>
            </a:r>
            <a:r>
              <a:rPr lang="en-CA" baseline="0" dirty="0" smtClean="0"/>
              <a:t>. </a:t>
            </a:r>
            <a:endParaRPr lang="en-CA" dirty="0" smtClean="0"/>
          </a:p>
          <a:p>
            <a:endParaRPr lang="en-CA" dirty="0"/>
          </a:p>
        </p:txBody>
      </p:sp>
      <p:sp>
        <p:nvSpPr>
          <p:cNvPr id="4" name="Slide Number Placeholder 3"/>
          <p:cNvSpPr>
            <a:spLocks noGrp="1"/>
          </p:cNvSpPr>
          <p:nvPr>
            <p:ph type="sldNum" sz="quarter" idx="10"/>
          </p:nvPr>
        </p:nvSpPr>
        <p:spPr/>
        <p:txBody>
          <a:bodyPr/>
          <a:lstStyle/>
          <a:p>
            <a:fld id="{89260816-6B1C-4A64-8645-E5C9B828021F}" type="slidenum">
              <a:rPr lang="en-CA" smtClean="0"/>
              <a:t>14</a:t>
            </a:fld>
            <a:endParaRPr lang="en-CA"/>
          </a:p>
        </p:txBody>
      </p:sp>
    </p:spTree>
    <p:extLst>
      <p:ext uri="{BB962C8B-B14F-4D97-AF65-F5344CB8AC3E}">
        <p14:creationId xmlns:p14="http://schemas.microsoft.com/office/powerpoint/2010/main" val="38345911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err="1" smtClean="0"/>
              <a:t>Bref</a:t>
            </a:r>
            <a:r>
              <a:rPr lang="en-CA" dirty="0" smtClean="0"/>
              <a:t> rappel: la liaison</a:t>
            </a:r>
            <a:r>
              <a:rPr lang="en-CA" baseline="0" dirty="0" smtClean="0"/>
              <a:t> (</a:t>
            </a:r>
            <a:r>
              <a:rPr lang="en-CA" baseline="0" dirty="0" err="1" smtClean="0"/>
              <a:t>obligatoire</a:t>
            </a:r>
            <a:r>
              <a:rPr lang="en-CA" baseline="0" dirty="0" smtClean="0"/>
              <a:t>) </a:t>
            </a:r>
            <a:r>
              <a:rPr lang="en-CA" baseline="0" dirty="0" err="1" smtClean="0"/>
              <a:t>en</a:t>
            </a:r>
            <a:r>
              <a:rPr lang="en-CA" baseline="0" dirty="0" smtClean="0"/>
              <a:t> </a:t>
            </a:r>
            <a:r>
              <a:rPr lang="en-CA" baseline="0" dirty="0" err="1" smtClean="0"/>
              <a:t>français</a:t>
            </a:r>
            <a:r>
              <a:rPr lang="en-CA" baseline="0" dirty="0" smtClean="0"/>
              <a:t> </a:t>
            </a:r>
            <a:r>
              <a:rPr lang="en-CA" baseline="0" dirty="0" err="1" smtClean="0"/>
              <a:t>insère</a:t>
            </a:r>
            <a:r>
              <a:rPr lang="en-CA" baseline="0" dirty="0" smtClean="0"/>
              <a:t> </a:t>
            </a:r>
            <a:r>
              <a:rPr lang="en-CA" baseline="0" dirty="0" err="1" smtClean="0"/>
              <a:t>une</a:t>
            </a:r>
            <a:r>
              <a:rPr lang="en-CA" baseline="0" dirty="0" smtClean="0"/>
              <a:t> </a:t>
            </a:r>
            <a:r>
              <a:rPr lang="en-CA" baseline="0" dirty="0" err="1" smtClean="0"/>
              <a:t>consonne</a:t>
            </a:r>
            <a:r>
              <a:rPr lang="en-CA" baseline="0" dirty="0" smtClean="0"/>
              <a:t> (/n/, /z/, </a:t>
            </a:r>
            <a:r>
              <a:rPr lang="en-CA" baseline="0" dirty="0" err="1" smtClean="0"/>
              <a:t>ou</a:t>
            </a:r>
            <a:r>
              <a:rPr lang="en-CA" baseline="0" dirty="0" smtClean="0"/>
              <a:t> /t/) entre </a:t>
            </a:r>
            <a:r>
              <a:rPr lang="en-CA" baseline="0" dirty="0" err="1" smtClean="0">
                <a:latin typeface="+mn-lt"/>
              </a:rPr>
              <a:t>certains</a:t>
            </a:r>
            <a:r>
              <a:rPr lang="en-CA" baseline="0" dirty="0" smtClean="0"/>
              <a:t> mots se </a:t>
            </a:r>
            <a:r>
              <a:rPr lang="en-CA" baseline="0" dirty="0" err="1" smtClean="0"/>
              <a:t>terminant</a:t>
            </a:r>
            <a:r>
              <a:rPr lang="en-CA" baseline="0" dirty="0" smtClean="0"/>
              <a:t> avec </a:t>
            </a:r>
            <a:r>
              <a:rPr lang="en-CA" baseline="0" dirty="0" err="1" smtClean="0"/>
              <a:t>une</a:t>
            </a:r>
            <a:r>
              <a:rPr lang="en-CA" baseline="0" dirty="0" smtClean="0"/>
              <a:t> </a:t>
            </a:r>
            <a:r>
              <a:rPr lang="en-CA" baseline="0" dirty="0" err="1" smtClean="0"/>
              <a:t>voyelle</a:t>
            </a:r>
            <a:r>
              <a:rPr lang="en-CA" baseline="0" dirty="0" smtClean="0"/>
              <a:t> et un mot </a:t>
            </a:r>
            <a:r>
              <a:rPr lang="en-CA" baseline="0" dirty="0" err="1" smtClean="0"/>
              <a:t>suivant</a:t>
            </a:r>
            <a:r>
              <a:rPr lang="en-CA" baseline="0" dirty="0" smtClean="0"/>
              <a:t> </a:t>
            </a:r>
            <a:r>
              <a:rPr lang="en-CA" baseline="0" dirty="0" err="1" smtClean="0"/>
              <a:t>commençant</a:t>
            </a:r>
            <a:r>
              <a:rPr lang="en-CA" baseline="0" dirty="0" smtClean="0"/>
              <a:t> avec </a:t>
            </a:r>
            <a:r>
              <a:rPr lang="en-CA" baseline="0" dirty="0" err="1" smtClean="0"/>
              <a:t>une</a:t>
            </a:r>
            <a:r>
              <a:rPr lang="en-CA" baseline="0" dirty="0" smtClean="0"/>
              <a:t> </a:t>
            </a:r>
            <a:r>
              <a:rPr lang="en-CA" baseline="0" dirty="0" err="1" smtClean="0"/>
              <a:t>voyelle</a:t>
            </a:r>
            <a:r>
              <a:rPr lang="en-CA" baseline="0" dirty="0" smtClean="0"/>
              <a:t>: un /n/ homme; des /z/ </a:t>
            </a:r>
            <a:r>
              <a:rPr lang="en-CA" baseline="0" dirty="0" err="1" smtClean="0"/>
              <a:t>enfants</a:t>
            </a:r>
            <a:r>
              <a:rPr lang="en-CA" baseline="0" dirty="0" smtClean="0"/>
              <a:t>; petit /t/ </a:t>
            </a:r>
            <a:r>
              <a:rPr lang="en-CA" baseline="0" dirty="0" err="1" smtClean="0"/>
              <a:t>ami</a:t>
            </a:r>
            <a:r>
              <a:rPr lang="en-CA" baseline="0" dirty="0" smtClean="0"/>
              <a:t>, etc. Du point de </a:t>
            </a:r>
            <a:r>
              <a:rPr lang="en-CA" baseline="0" dirty="0" err="1" smtClean="0"/>
              <a:t>vue</a:t>
            </a:r>
            <a:r>
              <a:rPr lang="en-CA" baseline="0" dirty="0" smtClean="0"/>
              <a:t> </a:t>
            </a:r>
            <a:r>
              <a:rPr lang="en-CA" baseline="0" dirty="0" err="1" smtClean="0"/>
              <a:t>phonétique</a:t>
            </a:r>
            <a:r>
              <a:rPr lang="en-CA" baseline="0" dirty="0" smtClean="0"/>
              <a:t>, les </a:t>
            </a:r>
            <a:r>
              <a:rPr lang="en-CA" baseline="0" dirty="0" err="1" smtClean="0"/>
              <a:t>règles</a:t>
            </a:r>
            <a:r>
              <a:rPr lang="en-CA" baseline="0" dirty="0" smtClean="0"/>
              <a:t> </a:t>
            </a:r>
            <a:r>
              <a:rPr lang="en-CA" baseline="0" dirty="0" err="1" smtClean="0"/>
              <a:t>phonotactiques</a:t>
            </a:r>
            <a:r>
              <a:rPr lang="en-CA" baseline="0" dirty="0" smtClean="0"/>
              <a:t> du </a:t>
            </a:r>
            <a:r>
              <a:rPr lang="en-CA" baseline="0" dirty="0" err="1" smtClean="0"/>
              <a:t>français</a:t>
            </a:r>
            <a:r>
              <a:rPr lang="en-CA" baseline="0" dirty="0" smtClean="0"/>
              <a:t> font </a:t>
            </a:r>
            <a:r>
              <a:rPr lang="en-CA" baseline="0" dirty="0" err="1" smtClean="0"/>
              <a:t>en</a:t>
            </a:r>
            <a:r>
              <a:rPr lang="en-CA" baseline="0" dirty="0" smtClean="0"/>
              <a:t> </a:t>
            </a:r>
            <a:r>
              <a:rPr lang="en-CA" baseline="0" dirty="0" err="1" smtClean="0"/>
              <a:t>sorte</a:t>
            </a:r>
            <a:r>
              <a:rPr lang="en-CA" baseline="0" dirty="0" smtClean="0"/>
              <a:t> que la CL sera </a:t>
            </a:r>
            <a:r>
              <a:rPr lang="en-CA" baseline="0" dirty="0" err="1" smtClean="0"/>
              <a:t>prononcée</a:t>
            </a:r>
            <a:r>
              <a:rPr lang="en-CA" baseline="0" dirty="0" smtClean="0"/>
              <a:t> </a:t>
            </a:r>
            <a:r>
              <a:rPr lang="en-CA" baseline="0" dirty="0" err="1" smtClean="0"/>
              <a:t>comme</a:t>
            </a:r>
            <a:r>
              <a:rPr lang="en-CA" baseline="0" dirty="0" smtClean="0"/>
              <a:t> </a:t>
            </a:r>
            <a:r>
              <a:rPr lang="en-CA" baseline="0" dirty="0" err="1" smtClean="0"/>
              <a:t>l’attaque</a:t>
            </a:r>
            <a:r>
              <a:rPr lang="en-CA" baseline="0" dirty="0" smtClean="0"/>
              <a:t> de la </a:t>
            </a:r>
            <a:r>
              <a:rPr lang="en-CA" baseline="0" dirty="0" err="1" smtClean="0"/>
              <a:t>syllabe</a:t>
            </a:r>
            <a:r>
              <a:rPr lang="en-CA" baseline="0" dirty="0" smtClean="0"/>
              <a:t> </a:t>
            </a:r>
            <a:r>
              <a:rPr lang="en-CA" baseline="0" dirty="0" err="1" smtClean="0"/>
              <a:t>initiale</a:t>
            </a:r>
            <a:r>
              <a:rPr lang="en-CA" baseline="0" dirty="0" smtClean="0"/>
              <a:t> du second </a:t>
            </a:r>
            <a:r>
              <a:rPr lang="en-CA" baseline="0" dirty="0" err="1" smtClean="0"/>
              <a:t>terme</a:t>
            </a:r>
            <a:r>
              <a:rPr lang="en-CA" baseline="0" dirty="0" smtClean="0"/>
              <a:t>: on </a:t>
            </a:r>
            <a:r>
              <a:rPr lang="en-CA" baseline="0" dirty="0" err="1" smtClean="0"/>
              <a:t>prononce</a:t>
            </a:r>
            <a:r>
              <a:rPr lang="en-CA" baseline="0" dirty="0" smtClean="0"/>
              <a:t> </a:t>
            </a:r>
            <a:r>
              <a:rPr lang="en-CA" baseline="0" dirty="0" err="1" smtClean="0"/>
              <a:t>donc</a:t>
            </a:r>
            <a:r>
              <a:rPr lang="en-CA" baseline="0" dirty="0" smtClean="0"/>
              <a:t> /</a:t>
            </a:r>
            <a:r>
              <a:rPr lang="en-CA" baseline="0" dirty="0" smtClean="0">
                <a:latin typeface="Doulos SIL"/>
                <a:ea typeface="Doulos SIL"/>
                <a:cs typeface="Doulos SIL"/>
              </a:rPr>
              <a:t>œ̃.</a:t>
            </a:r>
            <a:r>
              <a:rPr lang="en-CA" b="1" baseline="0" dirty="0" err="1" smtClean="0">
                <a:latin typeface="Doulos SIL"/>
                <a:ea typeface="Doulos SIL"/>
                <a:cs typeface="Doulos SIL"/>
              </a:rPr>
              <a:t>n</a:t>
            </a:r>
            <a:r>
              <a:rPr lang="en-CA" baseline="0" dirty="0" err="1" smtClean="0">
                <a:latin typeface="Doulos SIL"/>
                <a:ea typeface="Doulos SIL"/>
                <a:cs typeface="Doulos SIL"/>
              </a:rPr>
              <a:t>ɔm</a:t>
            </a:r>
            <a:r>
              <a:rPr lang="en-CA" baseline="0" dirty="0" smtClean="0">
                <a:latin typeface="Doulos SIL"/>
                <a:ea typeface="Doulos SIL"/>
                <a:cs typeface="Doulos SIL"/>
              </a:rPr>
              <a:t>/; /</a:t>
            </a:r>
            <a:r>
              <a:rPr lang="en-CA" baseline="0" dirty="0" err="1" smtClean="0">
                <a:latin typeface="Doulos SIL"/>
                <a:ea typeface="Doulos SIL"/>
                <a:cs typeface="Doulos SIL"/>
              </a:rPr>
              <a:t>pǝ.ti.</a:t>
            </a:r>
            <a:r>
              <a:rPr lang="en-CA" b="1" baseline="0" dirty="0" err="1" smtClean="0">
                <a:latin typeface="Doulos SIL"/>
                <a:ea typeface="Doulos SIL"/>
                <a:cs typeface="Doulos SIL"/>
              </a:rPr>
              <a:t>t</a:t>
            </a:r>
            <a:r>
              <a:rPr lang="en-CA" baseline="0" dirty="0" err="1" smtClean="0">
                <a:latin typeface="Doulos SIL"/>
                <a:ea typeface="Doulos SIL"/>
                <a:cs typeface="Doulos SIL"/>
              </a:rPr>
              <a:t>a.mi</a:t>
            </a:r>
            <a:r>
              <a:rPr lang="en-CA" baseline="0" dirty="0" smtClean="0">
                <a:latin typeface="Doulos SIL"/>
                <a:ea typeface="Doulos SIL"/>
                <a:cs typeface="Doulos SIL"/>
              </a:rPr>
              <a:t>/, </a:t>
            </a:r>
            <a:r>
              <a:rPr lang="en-CA" baseline="0" dirty="0" smtClean="0">
                <a:latin typeface="+mn-lt"/>
                <a:ea typeface="Doulos SIL"/>
                <a:cs typeface="Doulos SIL"/>
              </a:rPr>
              <a:t>etc.</a:t>
            </a:r>
            <a:endParaRPr lang="en-CA" dirty="0" smtClean="0">
              <a:latin typeface="+mn-lt"/>
            </a:endParaRPr>
          </a:p>
          <a:p>
            <a:endParaRPr lang="en-CA" dirty="0" smtClean="0"/>
          </a:p>
          <a:p>
            <a:r>
              <a:rPr lang="en-CA" dirty="0" smtClean="0"/>
              <a:t>La </a:t>
            </a:r>
            <a:r>
              <a:rPr lang="en-CA" dirty="0" err="1" smtClean="0"/>
              <a:t>plupart</a:t>
            </a:r>
            <a:r>
              <a:rPr lang="en-CA" dirty="0" smtClean="0"/>
              <a:t> des </a:t>
            </a:r>
            <a:r>
              <a:rPr lang="en-CA" dirty="0" err="1" smtClean="0"/>
              <a:t>linguistes</a:t>
            </a:r>
            <a:r>
              <a:rPr lang="en-CA" dirty="0" smtClean="0"/>
              <a:t> qui </a:t>
            </a:r>
            <a:r>
              <a:rPr lang="en-CA" dirty="0" err="1" smtClean="0"/>
              <a:t>ont</a:t>
            </a:r>
            <a:r>
              <a:rPr lang="en-CA" dirty="0" smtClean="0"/>
              <a:t> </a:t>
            </a:r>
            <a:r>
              <a:rPr lang="en-CA" dirty="0" err="1" smtClean="0"/>
              <a:t>étudié</a:t>
            </a:r>
            <a:r>
              <a:rPr lang="en-CA" dirty="0" smtClean="0"/>
              <a:t> le </a:t>
            </a:r>
            <a:r>
              <a:rPr lang="en-CA" dirty="0" err="1" smtClean="0"/>
              <a:t>mitchif</a:t>
            </a:r>
            <a:r>
              <a:rPr lang="en-CA" baseline="0" dirty="0" smtClean="0"/>
              <a:t> (Bakker 1997; Rhodes 2009) </a:t>
            </a:r>
            <a:r>
              <a:rPr lang="en-CA" baseline="0" dirty="0" err="1" smtClean="0"/>
              <a:t>sont</a:t>
            </a:r>
            <a:r>
              <a:rPr lang="en-CA" baseline="0" dirty="0" smtClean="0"/>
              <a:t> </a:t>
            </a:r>
            <a:r>
              <a:rPr lang="en-CA" baseline="0" dirty="0" err="1" smtClean="0"/>
              <a:t>d’accord</a:t>
            </a:r>
            <a:r>
              <a:rPr lang="en-CA" baseline="0" dirty="0" smtClean="0"/>
              <a:t> avec Rosen (2007).</a:t>
            </a:r>
          </a:p>
          <a:p>
            <a:endParaRPr lang="en-CA" baseline="0" dirty="0" smtClean="0"/>
          </a:p>
          <a:p>
            <a:r>
              <a:rPr lang="en-CA" baseline="0" dirty="0" smtClean="0"/>
              <a:t>Rosen (2007) ne </a:t>
            </a:r>
            <a:r>
              <a:rPr lang="en-CA" baseline="0" dirty="0" err="1" smtClean="0"/>
              <a:t>mentionne</a:t>
            </a:r>
            <a:r>
              <a:rPr lang="en-CA" baseline="0" dirty="0" smtClean="0"/>
              <a:t> pas </a:t>
            </a:r>
            <a:r>
              <a:rPr lang="en-CA" baseline="0" dirty="0" err="1" smtClean="0"/>
              <a:t>dans</a:t>
            </a:r>
            <a:r>
              <a:rPr lang="en-CA" baseline="0" dirty="0" smtClean="0"/>
              <a:t> </a:t>
            </a:r>
            <a:r>
              <a:rPr lang="en-CA" baseline="0" dirty="0" err="1" smtClean="0"/>
              <a:t>quel</a:t>
            </a:r>
            <a:r>
              <a:rPr lang="en-CA" baseline="0" dirty="0" smtClean="0"/>
              <a:t> </a:t>
            </a:r>
            <a:r>
              <a:rPr lang="en-CA" baseline="0" dirty="0" err="1" smtClean="0"/>
              <a:t>contexte</a:t>
            </a:r>
            <a:r>
              <a:rPr lang="en-CA" baseline="0" dirty="0" smtClean="0"/>
              <a:t> </a:t>
            </a:r>
            <a:r>
              <a:rPr lang="en-CA" baseline="0" dirty="0" err="1" smtClean="0"/>
              <a:t>morphologique</a:t>
            </a:r>
            <a:r>
              <a:rPr lang="en-CA" baseline="0" dirty="0" smtClean="0"/>
              <a:t> /t/ sera </a:t>
            </a:r>
            <a:r>
              <a:rPr lang="en-CA" baseline="0" dirty="0" err="1" smtClean="0"/>
              <a:t>utilisé</a:t>
            </a:r>
            <a:r>
              <a:rPr lang="en-CA" baseline="0" dirty="0" smtClean="0"/>
              <a:t>.</a:t>
            </a:r>
            <a:endParaRPr lang="en-CA" dirty="0"/>
          </a:p>
        </p:txBody>
      </p:sp>
      <p:sp>
        <p:nvSpPr>
          <p:cNvPr id="4" name="Slide Number Placeholder 3"/>
          <p:cNvSpPr>
            <a:spLocks noGrp="1"/>
          </p:cNvSpPr>
          <p:nvPr>
            <p:ph type="sldNum" sz="quarter" idx="10"/>
          </p:nvPr>
        </p:nvSpPr>
        <p:spPr/>
        <p:txBody>
          <a:bodyPr/>
          <a:lstStyle/>
          <a:p>
            <a:fld id="{89260816-6B1C-4A64-8645-E5C9B828021F}" type="slidenum">
              <a:rPr lang="en-CA" smtClean="0"/>
              <a:t>15</a:t>
            </a:fld>
            <a:endParaRPr lang="en-CA"/>
          </a:p>
        </p:txBody>
      </p:sp>
    </p:spTree>
    <p:extLst>
      <p:ext uri="{BB962C8B-B14F-4D97-AF65-F5344CB8AC3E}">
        <p14:creationId xmlns:p14="http://schemas.microsoft.com/office/powerpoint/2010/main" val="18469586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Les </a:t>
            </a:r>
            <a:r>
              <a:rPr lang="en-CA" dirty="0" err="1" smtClean="0"/>
              <a:t>recherches</a:t>
            </a:r>
            <a:r>
              <a:rPr lang="en-CA" dirty="0" smtClean="0"/>
              <a:t> </a:t>
            </a:r>
            <a:r>
              <a:rPr lang="en-CA" dirty="0" err="1" smtClean="0"/>
              <a:t>récentes</a:t>
            </a:r>
            <a:r>
              <a:rPr lang="en-CA" dirty="0" smtClean="0"/>
              <a:t> sur la liaison </a:t>
            </a:r>
            <a:r>
              <a:rPr lang="en-CA" dirty="0" err="1" smtClean="0"/>
              <a:t>en</a:t>
            </a:r>
            <a:r>
              <a:rPr lang="en-CA" dirty="0" smtClean="0"/>
              <a:t> </a:t>
            </a:r>
            <a:r>
              <a:rPr lang="en-CA" dirty="0" err="1" smtClean="0"/>
              <a:t>français</a:t>
            </a:r>
            <a:r>
              <a:rPr lang="en-CA" dirty="0" smtClean="0"/>
              <a:t> (</a:t>
            </a:r>
            <a:r>
              <a:rPr lang="en-CA" dirty="0" err="1" smtClean="0"/>
              <a:t>Phonologie</a:t>
            </a:r>
            <a:r>
              <a:rPr lang="en-CA" baseline="0" dirty="0" smtClean="0"/>
              <a:t> du </a:t>
            </a:r>
            <a:r>
              <a:rPr lang="en-CA" baseline="0" dirty="0" err="1" smtClean="0"/>
              <a:t>français</a:t>
            </a:r>
            <a:r>
              <a:rPr lang="en-CA" baseline="0" dirty="0" smtClean="0"/>
              <a:t> </a:t>
            </a:r>
            <a:r>
              <a:rPr lang="en-CA" baseline="0" dirty="0" err="1" smtClean="0"/>
              <a:t>contemporain</a:t>
            </a:r>
            <a:r>
              <a:rPr lang="en-CA" baseline="0" dirty="0" smtClean="0"/>
              <a:t>: </a:t>
            </a:r>
            <a:r>
              <a:rPr lang="en-CA" baseline="0" dirty="0" err="1" smtClean="0"/>
              <a:t>l’équipe</a:t>
            </a:r>
            <a:r>
              <a:rPr lang="en-CA" baseline="0" dirty="0" smtClean="0"/>
              <a:t> </a:t>
            </a:r>
            <a:r>
              <a:rPr lang="en-CA" baseline="0" dirty="0" err="1" smtClean="0"/>
              <a:t>dirigée</a:t>
            </a:r>
            <a:r>
              <a:rPr lang="en-CA" baseline="0" dirty="0" smtClean="0"/>
              <a:t> par Jacques Durand, Bernard </a:t>
            </a:r>
            <a:r>
              <a:rPr lang="en-CA" baseline="0" dirty="0" err="1" smtClean="0"/>
              <a:t>Laks</a:t>
            </a:r>
            <a:r>
              <a:rPr lang="en-CA" baseline="0" dirty="0" smtClean="0"/>
              <a:t>, Chantal </a:t>
            </a:r>
            <a:r>
              <a:rPr lang="en-CA" baseline="0" dirty="0" err="1" smtClean="0"/>
              <a:t>Lyche</a:t>
            </a:r>
            <a:r>
              <a:rPr lang="en-CA" baseline="0" dirty="0" smtClean="0"/>
              <a:t>, Marie-Hélène </a:t>
            </a:r>
            <a:r>
              <a:rPr lang="en-CA" baseline="0" dirty="0" err="1" smtClean="0"/>
              <a:t>Côté</a:t>
            </a:r>
            <a:r>
              <a:rPr lang="en-CA" baseline="0" dirty="0" smtClean="0"/>
              <a:t>, </a:t>
            </a:r>
            <a:r>
              <a:rPr lang="en-CA" baseline="0" dirty="0" err="1" smtClean="0"/>
              <a:t>en</a:t>
            </a:r>
            <a:r>
              <a:rPr lang="en-CA" baseline="0" dirty="0" smtClean="0"/>
              <a:t> Europe, </a:t>
            </a:r>
            <a:r>
              <a:rPr lang="en-CA" baseline="0" dirty="0" err="1" smtClean="0"/>
              <a:t>en</a:t>
            </a:r>
            <a:r>
              <a:rPr lang="en-CA" baseline="0" dirty="0" smtClean="0"/>
              <a:t> </a:t>
            </a:r>
            <a:r>
              <a:rPr lang="en-CA" baseline="0" dirty="0" err="1" smtClean="0"/>
              <a:t>Afrique</a:t>
            </a:r>
            <a:r>
              <a:rPr lang="en-CA" baseline="0" dirty="0" smtClean="0"/>
              <a:t> </a:t>
            </a:r>
            <a:r>
              <a:rPr lang="en-CA" baseline="0" dirty="0" smtClean="0"/>
              <a:t>et </a:t>
            </a:r>
            <a:r>
              <a:rPr lang="en-CA" baseline="0" dirty="0" err="1" smtClean="0"/>
              <a:t>en</a:t>
            </a:r>
            <a:r>
              <a:rPr lang="en-CA" baseline="0" dirty="0" smtClean="0"/>
              <a:t> </a:t>
            </a:r>
            <a:r>
              <a:rPr lang="en-CA" baseline="0" dirty="0" err="1" smtClean="0"/>
              <a:t>Amérique</a:t>
            </a:r>
            <a:r>
              <a:rPr lang="en-CA" baseline="0" dirty="0" smtClean="0"/>
              <a:t> du Nord, </a:t>
            </a:r>
            <a:r>
              <a:rPr lang="en-CA" baseline="0" dirty="0" smtClean="0"/>
              <a:t>etc. </a:t>
            </a:r>
            <a:r>
              <a:rPr lang="en-CA" baseline="0" dirty="0" err="1" smtClean="0"/>
              <a:t>montrent</a:t>
            </a:r>
            <a:r>
              <a:rPr lang="en-CA" baseline="0" dirty="0" smtClean="0"/>
              <a:t> que </a:t>
            </a:r>
            <a:r>
              <a:rPr lang="en-CA" baseline="0" dirty="0" err="1" smtClean="0"/>
              <a:t>même</a:t>
            </a:r>
            <a:r>
              <a:rPr lang="en-CA" baseline="0" dirty="0" smtClean="0"/>
              <a:t> la liaison </a:t>
            </a:r>
            <a:r>
              <a:rPr lang="en-CA" baseline="0" dirty="0" err="1" smtClean="0"/>
              <a:t>obligatoire</a:t>
            </a:r>
            <a:r>
              <a:rPr lang="en-CA" baseline="0" dirty="0" smtClean="0"/>
              <a:t>, </a:t>
            </a:r>
            <a:r>
              <a:rPr lang="en-CA" baseline="0" dirty="0" err="1" smtClean="0"/>
              <a:t>telle</a:t>
            </a:r>
            <a:r>
              <a:rPr lang="en-CA" baseline="0" dirty="0" smtClean="0"/>
              <a:t> que </a:t>
            </a:r>
            <a:r>
              <a:rPr lang="en-CA" baseline="0" dirty="0" err="1" smtClean="0"/>
              <a:t>décrite</a:t>
            </a:r>
            <a:r>
              <a:rPr lang="en-CA" baseline="0" dirty="0" smtClean="0"/>
              <a:t> par les </a:t>
            </a:r>
            <a:r>
              <a:rPr lang="en-CA" baseline="0" dirty="0" err="1" smtClean="0"/>
              <a:t>phonéticiens</a:t>
            </a:r>
            <a:r>
              <a:rPr lang="en-CA" baseline="0" dirty="0" smtClean="0"/>
              <a:t> du 20e s. </a:t>
            </a:r>
            <a:r>
              <a:rPr lang="en-CA" baseline="0" dirty="0" err="1" smtClean="0"/>
              <a:t>est</a:t>
            </a:r>
            <a:r>
              <a:rPr lang="en-CA" baseline="0" dirty="0" smtClean="0"/>
              <a:t> </a:t>
            </a:r>
            <a:r>
              <a:rPr lang="en-CA" baseline="0" dirty="0" err="1" smtClean="0"/>
              <a:t>bcp</a:t>
            </a:r>
            <a:r>
              <a:rPr lang="en-CA" baseline="0" dirty="0" smtClean="0"/>
              <a:t> plus variable que </a:t>
            </a:r>
            <a:r>
              <a:rPr lang="en-CA" baseline="0" dirty="0" err="1" smtClean="0"/>
              <a:t>ce</a:t>
            </a:r>
            <a:r>
              <a:rPr lang="en-CA" baseline="0" dirty="0" smtClean="0"/>
              <a:t> </a:t>
            </a:r>
            <a:r>
              <a:rPr lang="en-CA" baseline="0" dirty="0" err="1" smtClean="0"/>
              <a:t>qu’ils</a:t>
            </a:r>
            <a:r>
              <a:rPr lang="en-CA" baseline="0" dirty="0" smtClean="0"/>
              <a:t> </a:t>
            </a:r>
            <a:r>
              <a:rPr lang="en-CA" baseline="0" dirty="0" err="1" smtClean="0"/>
              <a:t>proposaient</a:t>
            </a:r>
            <a:r>
              <a:rPr lang="en-CA" baseline="0" dirty="0" smtClean="0"/>
              <a:t> </a:t>
            </a:r>
            <a:r>
              <a:rPr lang="en-CA" baseline="0" dirty="0" err="1" smtClean="0"/>
              <a:t>en</a:t>
            </a:r>
            <a:r>
              <a:rPr lang="en-CA" baseline="0" dirty="0" smtClean="0"/>
              <a:t> </a:t>
            </a:r>
            <a:r>
              <a:rPr lang="en-CA" baseline="0" dirty="0" err="1" smtClean="0"/>
              <a:t>théorie</a:t>
            </a:r>
            <a:r>
              <a:rPr lang="en-CA" baseline="0" dirty="0" smtClean="0"/>
              <a:t>. Il ne </a:t>
            </a:r>
            <a:r>
              <a:rPr lang="en-CA" baseline="0" dirty="0" err="1" smtClean="0"/>
              <a:t>faut</a:t>
            </a:r>
            <a:r>
              <a:rPr lang="en-CA" baseline="0" dirty="0" smtClean="0"/>
              <a:t> </a:t>
            </a:r>
            <a:r>
              <a:rPr lang="en-CA" baseline="0" dirty="0" err="1" smtClean="0"/>
              <a:t>donc</a:t>
            </a:r>
            <a:r>
              <a:rPr lang="en-CA" baseline="0" dirty="0" smtClean="0"/>
              <a:t> </a:t>
            </a:r>
            <a:r>
              <a:rPr lang="en-CA" baseline="0" dirty="0" err="1" smtClean="0"/>
              <a:t>s’étonner</a:t>
            </a:r>
            <a:r>
              <a:rPr lang="en-CA" baseline="0" dirty="0" smtClean="0"/>
              <a:t> </a:t>
            </a:r>
            <a:r>
              <a:rPr lang="en-CA" baseline="0" dirty="0" err="1" smtClean="0"/>
              <a:t>si</a:t>
            </a:r>
            <a:r>
              <a:rPr lang="en-CA" baseline="0" dirty="0" smtClean="0"/>
              <a:t> </a:t>
            </a:r>
            <a:r>
              <a:rPr lang="en-CA" baseline="0" dirty="0" err="1" smtClean="0"/>
              <a:t>dans</a:t>
            </a:r>
            <a:r>
              <a:rPr lang="en-CA" baseline="0" dirty="0" smtClean="0"/>
              <a:t> </a:t>
            </a:r>
            <a:r>
              <a:rPr lang="en-CA" baseline="0" dirty="0" err="1" smtClean="0"/>
              <a:t>une</a:t>
            </a:r>
            <a:r>
              <a:rPr lang="en-CA" baseline="0" dirty="0" smtClean="0"/>
              <a:t> langue </a:t>
            </a:r>
            <a:r>
              <a:rPr lang="en-CA" baseline="0" dirty="0" err="1" smtClean="0"/>
              <a:t>comme</a:t>
            </a:r>
            <a:r>
              <a:rPr lang="en-CA" baseline="0" dirty="0" smtClean="0"/>
              <a:t> le </a:t>
            </a:r>
            <a:r>
              <a:rPr lang="en-CA" baseline="0" dirty="0" err="1" smtClean="0"/>
              <a:t>mitchif</a:t>
            </a:r>
            <a:r>
              <a:rPr lang="en-CA" baseline="0" dirty="0" smtClean="0"/>
              <a:t>, la liaison ‘</a:t>
            </a:r>
            <a:r>
              <a:rPr lang="en-CA" baseline="0" dirty="0" err="1" smtClean="0"/>
              <a:t>obligatoire</a:t>
            </a:r>
            <a:r>
              <a:rPr lang="en-CA" baseline="0" dirty="0" smtClean="0"/>
              <a:t>’ </a:t>
            </a:r>
            <a:r>
              <a:rPr lang="en-CA" baseline="0" dirty="0" err="1" smtClean="0"/>
              <a:t>n’est</a:t>
            </a:r>
            <a:r>
              <a:rPr lang="en-CA" baseline="0" dirty="0" smtClean="0"/>
              <a:t> pas </a:t>
            </a:r>
            <a:r>
              <a:rPr lang="en-CA" baseline="0" dirty="0" err="1" smtClean="0"/>
              <a:t>nécessairement</a:t>
            </a:r>
            <a:r>
              <a:rPr lang="en-CA" baseline="0" dirty="0" smtClean="0"/>
              <a:t> </a:t>
            </a:r>
            <a:r>
              <a:rPr lang="en-CA" baseline="0" dirty="0" err="1" smtClean="0"/>
              <a:t>appliquée</a:t>
            </a:r>
            <a:r>
              <a:rPr lang="en-CA" baseline="0" dirty="0" smtClean="0"/>
              <a:t> de </a:t>
            </a:r>
            <a:r>
              <a:rPr lang="en-CA" baseline="0" dirty="0" err="1" smtClean="0"/>
              <a:t>manière</a:t>
            </a:r>
            <a:r>
              <a:rPr lang="en-CA" baseline="0" dirty="0" smtClean="0"/>
              <a:t> </a:t>
            </a:r>
            <a:r>
              <a:rPr lang="en-CA" baseline="0" dirty="0" err="1" smtClean="0"/>
              <a:t>catégorique</a:t>
            </a:r>
            <a:r>
              <a:rPr lang="en-CA" baseline="0" dirty="0" smtClean="0"/>
              <a:t>.</a:t>
            </a:r>
            <a:endParaRPr lang="en-CA" dirty="0"/>
          </a:p>
        </p:txBody>
      </p:sp>
      <p:sp>
        <p:nvSpPr>
          <p:cNvPr id="4" name="Slide Number Placeholder 3"/>
          <p:cNvSpPr>
            <a:spLocks noGrp="1"/>
          </p:cNvSpPr>
          <p:nvPr>
            <p:ph type="sldNum" sz="quarter" idx="10"/>
          </p:nvPr>
        </p:nvSpPr>
        <p:spPr/>
        <p:txBody>
          <a:bodyPr/>
          <a:lstStyle/>
          <a:p>
            <a:fld id="{89260816-6B1C-4A64-8645-E5C9B828021F}" type="slidenum">
              <a:rPr lang="en-CA" smtClean="0"/>
              <a:t>17</a:t>
            </a:fld>
            <a:endParaRPr lang="en-CA"/>
          </a:p>
        </p:txBody>
      </p:sp>
    </p:spTree>
    <p:extLst>
      <p:ext uri="{BB962C8B-B14F-4D97-AF65-F5344CB8AC3E}">
        <p14:creationId xmlns:p14="http://schemas.microsoft.com/office/powerpoint/2010/main" val="33169301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Rosen à</a:t>
            </a:r>
            <a:r>
              <a:rPr lang="en-CA" baseline="0" dirty="0" smtClean="0"/>
              <a:t> </a:t>
            </a:r>
            <a:r>
              <a:rPr lang="en-CA" baseline="0" dirty="0" err="1" smtClean="0"/>
              <a:t>rédigé</a:t>
            </a:r>
            <a:r>
              <a:rPr lang="en-CA" baseline="0" dirty="0" smtClean="0"/>
              <a:t> </a:t>
            </a:r>
            <a:r>
              <a:rPr lang="en-CA" baseline="0" dirty="0" err="1" smtClean="0"/>
              <a:t>sa</a:t>
            </a:r>
            <a:r>
              <a:rPr lang="en-CA" baseline="0" dirty="0" smtClean="0"/>
              <a:t> </a:t>
            </a:r>
            <a:r>
              <a:rPr lang="en-CA" baseline="0" dirty="0" err="1" smtClean="0"/>
              <a:t>thèse</a:t>
            </a:r>
            <a:r>
              <a:rPr lang="en-CA" baseline="0" dirty="0" smtClean="0"/>
              <a:t> de </a:t>
            </a:r>
            <a:r>
              <a:rPr lang="en-CA" baseline="0" dirty="0" err="1" smtClean="0"/>
              <a:t>doctorat</a:t>
            </a:r>
            <a:r>
              <a:rPr lang="en-CA" baseline="0" dirty="0" smtClean="0"/>
              <a:t> </a:t>
            </a:r>
            <a:r>
              <a:rPr lang="en-CA" baseline="0" dirty="0" err="1" smtClean="0"/>
              <a:t>en</a:t>
            </a:r>
            <a:r>
              <a:rPr lang="en-CA" baseline="0" dirty="0" smtClean="0"/>
              <a:t> </a:t>
            </a:r>
            <a:r>
              <a:rPr lang="en-CA" baseline="0" dirty="0" err="1" smtClean="0"/>
              <a:t>linguistique</a:t>
            </a:r>
            <a:r>
              <a:rPr lang="en-CA" baseline="0" dirty="0" smtClean="0"/>
              <a:t> à </a:t>
            </a:r>
            <a:r>
              <a:rPr lang="en-CA" baseline="0" dirty="0" err="1" smtClean="0"/>
              <a:t>l’U</a:t>
            </a:r>
            <a:r>
              <a:rPr lang="en-CA" baseline="0" dirty="0" smtClean="0"/>
              <a:t>. de Toronto </a:t>
            </a:r>
            <a:r>
              <a:rPr lang="en-CA" baseline="0" dirty="0" err="1" smtClean="0"/>
              <a:t>en</a:t>
            </a:r>
            <a:r>
              <a:rPr lang="en-CA" baseline="0" dirty="0" smtClean="0"/>
              <a:t> 2007, sur la </a:t>
            </a:r>
            <a:r>
              <a:rPr lang="en-CA" baseline="0" dirty="0" err="1" smtClean="0"/>
              <a:t>morphologie</a:t>
            </a:r>
            <a:r>
              <a:rPr lang="en-CA" baseline="0" dirty="0" smtClean="0"/>
              <a:t> et la </a:t>
            </a:r>
            <a:r>
              <a:rPr lang="en-CA" baseline="0" dirty="0" err="1" smtClean="0"/>
              <a:t>phonologie</a:t>
            </a:r>
            <a:r>
              <a:rPr lang="en-CA" baseline="0" dirty="0" smtClean="0"/>
              <a:t> du </a:t>
            </a:r>
            <a:r>
              <a:rPr lang="en-CA" baseline="0" dirty="0" err="1" smtClean="0"/>
              <a:t>mitchif</a:t>
            </a:r>
            <a:r>
              <a:rPr lang="en-CA" baseline="0" dirty="0" smtClean="0"/>
              <a:t>. </a:t>
            </a:r>
            <a:r>
              <a:rPr lang="en-CA" baseline="0" dirty="0" err="1" smtClean="0"/>
              <a:t>C’est</a:t>
            </a:r>
            <a:r>
              <a:rPr lang="en-CA" baseline="0" dirty="0" smtClean="0"/>
              <a:t> la première </a:t>
            </a:r>
            <a:r>
              <a:rPr lang="en-CA" baseline="0" dirty="0" err="1" smtClean="0"/>
              <a:t>thèse</a:t>
            </a:r>
            <a:r>
              <a:rPr lang="en-CA" baseline="0" dirty="0" smtClean="0"/>
              <a:t> de </a:t>
            </a:r>
            <a:r>
              <a:rPr lang="en-CA" baseline="0" dirty="0" err="1" smtClean="0"/>
              <a:t>doctorat</a:t>
            </a:r>
            <a:r>
              <a:rPr lang="en-CA" baseline="0" dirty="0" smtClean="0"/>
              <a:t> qui </a:t>
            </a:r>
            <a:r>
              <a:rPr lang="en-CA" baseline="0" dirty="0" err="1" smtClean="0"/>
              <a:t>porte</a:t>
            </a:r>
            <a:r>
              <a:rPr lang="en-CA" baseline="0" dirty="0" smtClean="0"/>
              <a:t> sur la structure du </a:t>
            </a:r>
            <a:r>
              <a:rPr lang="en-CA" baseline="0" dirty="0" err="1" smtClean="0"/>
              <a:t>mitchif</a:t>
            </a:r>
            <a:r>
              <a:rPr lang="en-CA" baseline="0" dirty="0" smtClean="0"/>
              <a:t>.</a:t>
            </a:r>
          </a:p>
          <a:p>
            <a:endParaRPr lang="en-CA" baseline="0" dirty="0" smtClean="0"/>
          </a:p>
          <a:p>
            <a:r>
              <a:rPr lang="en-CA" baseline="0" dirty="0" smtClean="0"/>
              <a:t>À </a:t>
            </a:r>
            <a:r>
              <a:rPr lang="en-CA" baseline="0" dirty="0" err="1" smtClean="0"/>
              <a:t>remarquer</a:t>
            </a:r>
            <a:r>
              <a:rPr lang="en-CA" baseline="0" dirty="0" smtClean="0"/>
              <a:t> que </a:t>
            </a:r>
            <a:r>
              <a:rPr lang="en-CA" baseline="0" dirty="0" err="1" smtClean="0"/>
              <a:t>l’hypothèse</a:t>
            </a:r>
            <a:r>
              <a:rPr lang="en-CA" baseline="0" dirty="0" smtClean="0"/>
              <a:t> de Rosen ne </a:t>
            </a:r>
            <a:r>
              <a:rPr lang="en-CA" baseline="0" dirty="0" err="1" smtClean="0"/>
              <a:t>dit</a:t>
            </a:r>
            <a:r>
              <a:rPr lang="en-CA" baseline="0" dirty="0" smtClean="0"/>
              <a:t> </a:t>
            </a:r>
            <a:r>
              <a:rPr lang="en-CA" baseline="0" dirty="0" err="1" smtClean="0"/>
              <a:t>rien</a:t>
            </a:r>
            <a:r>
              <a:rPr lang="en-CA" baseline="0" dirty="0" smtClean="0"/>
              <a:t> par rapport au </a:t>
            </a:r>
            <a:r>
              <a:rPr lang="en-CA" baseline="0" dirty="0" err="1" smtClean="0"/>
              <a:t>contexte</a:t>
            </a:r>
            <a:r>
              <a:rPr lang="en-CA" baseline="0" dirty="0" smtClean="0"/>
              <a:t> </a:t>
            </a:r>
            <a:r>
              <a:rPr lang="en-CA" baseline="0" dirty="0" err="1" smtClean="0"/>
              <a:t>dans</a:t>
            </a:r>
            <a:r>
              <a:rPr lang="en-CA" baseline="0" dirty="0" smtClean="0"/>
              <a:t> </a:t>
            </a:r>
            <a:r>
              <a:rPr lang="en-CA" baseline="0" dirty="0" err="1" smtClean="0"/>
              <a:t>lequel</a:t>
            </a:r>
            <a:r>
              <a:rPr lang="en-CA" baseline="0" dirty="0" smtClean="0"/>
              <a:t> la </a:t>
            </a:r>
            <a:r>
              <a:rPr lang="en-CA" baseline="0" dirty="0" err="1" smtClean="0"/>
              <a:t>consonne</a:t>
            </a:r>
            <a:r>
              <a:rPr lang="en-CA" baseline="0" dirty="0" smtClean="0"/>
              <a:t> /t/ </a:t>
            </a:r>
            <a:r>
              <a:rPr lang="en-CA" baseline="0" dirty="0" err="1" smtClean="0"/>
              <a:t>serait</a:t>
            </a:r>
            <a:r>
              <a:rPr lang="en-CA" baseline="0" dirty="0" smtClean="0"/>
              <a:t> </a:t>
            </a:r>
            <a:r>
              <a:rPr lang="en-CA" baseline="0" dirty="0" err="1" smtClean="0"/>
              <a:t>utilisée</a:t>
            </a:r>
            <a:r>
              <a:rPr lang="en-CA" baseline="0" dirty="0" smtClean="0"/>
              <a:t>.</a:t>
            </a:r>
            <a:endParaRPr lang="en-CA" dirty="0"/>
          </a:p>
        </p:txBody>
      </p:sp>
      <p:sp>
        <p:nvSpPr>
          <p:cNvPr id="4" name="Slide Number Placeholder 3"/>
          <p:cNvSpPr>
            <a:spLocks noGrp="1"/>
          </p:cNvSpPr>
          <p:nvPr>
            <p:ph type="sldNum" sz="quarter" idx="10"/>
          </p:nvPr>
        </p:nvSpPr>
        <p:spPr/>
        <p:txBody>
          <a:bodyPr/>
          <a:lstStyle/>
          <a:p>
            <a:fld id="{89260816-6B1C-4A64-8645-E5C9B828021F}" type="slidenum">
              <a:rPr lang="en-CA" smtClean="0"/>
              <a:t>18</a:t>
            </a:fld>
            <a:endParaRPr lang="en-CA"/>
          </a:p>
        </p:txBody>
      </p:sp>
    </p:spTree>
    <p:extLst>
      <p:ext uri="{BB962C8B-B14F-4D97-AF65-F5344CB8AC3E}">
        <p14:creationId xmlns:p14="http://schemas.microsoft.com/office/powerpoint/2010/main" val="220889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F945D014-CDD4-4498-AEE6-3D1393EB5AF1}" type="datetimeFigureOut">
              <a:rPr lang="en-CA" smtClean="0"/>
              <a:t>2020-10-18</a:t>
            </a:fld>
            <a:endParaRPr lang="en-CA"/>
          </a:p>
        </p:txBody>
      </p:sp>
      <p:sp>
        <p:nvSpPr>
          <p:cNvPr id="17" name="Footer Placeholder 16"/>
          <p:cNvSpPr>
            <a:spLocks noGrp="1"/>
          </p:cNvSpPr>
          <p:nvPr>
            <p:ph type="ftr" sz="quarter" idx="11"/>
          </p:nvPr>
        </p:nvSpPr>
        <p:spPr>
          <a:xfrm>
            <a:off x="2898648" y="6355080"/>
            <a:ext cx="3474720" cy="365760"/>
          </a:xfrm>
        </p:spPr>
        <p:txBody>
          <a:bodyPr/>
          <a:lstStyle/>
          <a:p>
            <a:endParaRPr lang="en-CA"/>
          </a:p>
        </p:txBody>
      </p:sp>
      <p:sp>
        <p:nvSpPr>
          <p:cNvPr id="29" name="Slide Number Placeholder 28"/>
          <p:cNvSpPr>
            <a:spLocks noGrp="1"/>
          </p:cNvSpPr>
          <p:nvPr>
            <p:ph type="sldNum" sz="quarter" idx="12"/>
          </p:nvPr>
        </p:nvSpPr>
        <p:spPr>
          <a:xfrm>
            <a:off x="1216152" y="6355080"/>
            <a:ext cx="1219200" cy="365760"/>
          </a:xfrm>
        </p:spPr>
        <p:txBody>
          <a:bodyPr/>
          <a:lstStyle/>
          <a:p>
            <a:fld id="{99AED53E-360A-4862-99BB-9B589F3F1F75}" type="slidenum">
              <a:rPr lang="en-CA" smtClean="0"/>
              <a:t>‹#›</a:t>
            </a:fld>
            <a:endParaRPr lang="en-CA"/>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45D014-CDD4-4498-AEE6-3D1393EB5AF1}" type="datetimeFigureOut">
              <a:rPr lang="en-CA" smtClean="0"/>
              <a:t>2020-10-18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9AED53E-360A-4862-99BB-9B589F3F1F75}"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45D014-CDD4-4498-AEE6-3D1393EB5AF1}" type="datetimeFigureOut">
              <a:rPr lang="en-CA" smtClean="0"/>
              <a:t>2020-10-18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9AED53E-360A-4862-99BB-9B589F3F1F75}" type="slidenum">
              <a:rPr lang="en-CA" smtClean="0"/>
              <a:t>‹#›</a:t>
            </a:fld>
            <a:endParaRPr lang="en-CA"/>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945D014-CDD4-4498-AEE6-3D1393EB5AF1}" type="datetimeFigureOut">
              <a:rPr lang="en-CA" smtClean="0"/>
              <a:t>2020-10-18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9AED53E-360A-4862-99BB-9B589F3F1F75}" type="slidenum">
              <a:rPr lang="en-CA" smtClean="0"/>
              <a:t>‹#›</a:t>
            </a:fld>
            <a:endParaRPr lang="en-CA"/>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F945D014-CDD4-4498-AEE6-3D1393EB5AF1}" type="datetimeFigureOut">
              <a:rPr lang="en-CA" smtClean="0"/>
              <a:t>2020-10-18</a:t>
            </a:fld>
            <a:endParaRPr lang="en-CA"/>
          </a:p>
        </p:txBody>
      </p:sp>
      <p:sp>
        <p:nvSpPr>
          <p:cNvPr id="5" name="Footer Placeholder 4"/>
          <p:cNvSpPr>
            <a:spLocks noGrp="1"/>
          </p:cNvSpPr>
          <p:nvPr>
            <p:ph type="ftr" sz="quarter" idx="11"/>
          </p:nvPr>
        </p:nvSpPr>
        <p:spPr>
          <a:xfrm>
            <a:off x="2898648" y="6355080"/>
            <a:ext cx="3474720" cy="365760"/>
          </a:xfrm>
        </p:spPr>
        <p:txBody>
          <a:bodyPr/>
          <a:lstStyle/>
          <a:p>
            <a:endParaRPr lang="en-CA"/>
          </a:p>
        </p:txBody>
      </p:sp>
      <p:sp>
        <p:nvSpPr>
          <p:cNvPr id="6" name="Slide Number Placeholder 5"/>
          <p:cNvSpPr>
            <a:spLocks noGrp="1"/>
          </p:cNvSpPr>
          <p:nvPr>
            <p:ph type="sldNum" sz="quarter" idx="12"/>
          </p:nvPr>
        </p:nvSpPr>
        <p:spPr>
          <a:xfrm>
            <a:off x="1069848" y="6355080"/>
            <a:ext cx="1520952" cy="365760"/>
          </a:xfrm>
        </p:spPr>
        <p:txBody>
          <a:bodyPr/>
          <a:lstStyle/>
          <a:p>
            <a:fld id="{99AED53E-360A-4862-99BB-9B589F3F1F75}" type="slidenum">
              <a:rPr lang="en-CA" smtClean="0"/>
              <a:t>‹#›</a:t>
            </a:fld>
            <a:endParaRPr lang="en-CA"/>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945D014-CDD4-4498-AEE6-3D1393EB5AF1}" type="datetimeFigureOut">
              <a:rPr lang="en-CA" smtClean="0"/>
              <a:t>2020-10-18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9AED53E-360A-4862-99BB-9B589F3F1F75}" type="slidenum">
              <a:rPr lang="en-CA" smtClean="0"/>
              <a:t>‹#›</a:t>
            </a:fld>
            <a:endParaRPr lang="en-CA"/>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945D014-CDD4-4498-AEE6-3D1393EB5AF1}" type="datetimeFigureOut">
              <a:rPr lang="en-CA" smtClean="0"/>
              <a:t>2020-10-18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9AED53E-360A-4862-99BB-9B589F3F1F75}" type="slidenum">
              <a:rPr lang="en-CA" smtClean="0"/>
              <a:t>‹#›</a:t>
            </a:fld>
            <a:endParaRPr lang="en-CA"/>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945D014-CDD4-4498-AEE6-3D1393EB5AF1}" type="datetimeFigureOut">
              <a:rPr lang="en-CA" smtClean="0"/>
              <a:t>2020-10-18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9AED53E-360A-4862-99BB-9B589F3F1F75}" type="slidenum">
              <a:rPr lang="en-CA" smtClean="0"/>
              <a:t>‹#›</a:t>
            </a:fld>
            <a:endParaRPr lang="en-CA"/>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45D014-CDD4-4498-AEE6-3D1393EB5AF1}" type="datetimeFigureOut">
              <a:rPr lang="en-CA" smtClean="0"/>
              <a:t>2020-10-18</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9AED53E-360A-4862-99BB-9B589F3F1F75}" type="slidenum">
              <a:rPr lang="en-CA" smtClean="0"/>
              <a:t>‹#›</a:t>
            </a:fld>
            <a:endParaRPr lang="en-CA"/>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945D014-CDD4-4498-AEE6-3D1393EB5AF1}" type="datetimeFigureOut">
              <a:rPr lang="en-CA" smtClean="0"/>
              <a:t>2020-10-18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9AED53E-360A-4862-99BB-9B589F3F1F75}" type="slidenum">
              <a:rPr lang="en-CA" smtClean="0"/>
              <a:t>‹#›</a:t>
            </a:fld>
            <a:endParaRPr lang="en-CA"/>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945D014-CDD4-4498-AEE6-3D1393EB5AF1}" type="datetimeFigureOut">
              <a:rPr lang="en-CA" smtClean="0"/>
              <a:t>2020-10-18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9AED53E-360A-4862-99BB-9B589F3F1F75}" type="slidenum">
              <a:rPr lang="en-CA" smtClean="0"/>
              <a:t>‹#›</a:t>
            </a:fld>
            <a:endParaRPr lang="en-CA"/>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F945D014-CDD4-4498-AEE6-3D1393EB5AF1}" type="datetimeFigureOut">
              <a:rPr lang="en-CA" smtClean="0"/>
              <a:t>2020-10-18</a:t>
            </a:fld>
            <a:endParaRPr lang="en-CA"/>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CA"/>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99AED53E-360A-4862-99BB-9B589F3F1F75}" type="slidenum">
              <a:rPr lang="en-CA" smtClean="0"/>
              <a:t>‹#›</a:t>
            </a:fld>
            <a:endParaRPr lang="en-CA"/>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metisportals.ca/cons/wp-content/uploads/2009/02/metis-flag1.gi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twpl.library.utoronto.ca/index.php/twpl/article/view/file/6495/3473"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dirty="0"/>
          </a:p>
        </p:txBody>
      </p:sp>
      <p:sp>
        <p:nvSpPr>
          <p:cNvPr id="3" name="Subtitle 2"/>
          <p:cNvSpPr>
            <a:spLocks noGrp="1"/>
          </p:cNvSpPr>
          <p:nvPr>
            <p:ph type="subTitle" idx="1"/>
          </p:nvPr>
        </p:nvSpPr>
        <p:spPr/>
        <p:txBody>
          <a:bodyPr/>
          <a:lstStyle/>
          <a:p>
            <a:endParaRPr lang="en-CA"/>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512676"/>
            <a:ext cx="7920880" cy="5940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85130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4312"/>
          </a:xfrm>
        </p:spPr>
        <p:txBody>
          <a:bodyPr/>
          <a:lstStyle/>
          <a:p>
            <a:r>
              <a:rPr lang="en-CA" b="1" dirty="0" smtClean="0">
                <a:solidFill>
                  <a:srgbClr val="002060"/>
                </a:solidFill>
                <a:effectLst>
                  <a:outerShdw blurRad="38100" dist="38100" dir="2700000" algn="tl">
                    <a:srgbClr val="000000">
                      <a:alpha val="43137"/>
                    </a:srgbClr>
                  </a:outerShdw>
                </a:effectLst>
                <a:latin typeface="Book Antiqua" pitchFamily="18" charset="0"/>
              </a:rPr>
              <a:t>La </a:t>
            </a:r>
            <a:r>
              <a:rPr lang="en-CA" b="1" dirty="0" err="1" smtClean="0">
                <a:solidFill>
                  <a:srgbClr val="002060"/>
                </a:solidFill>
                <a:effectLst>
                  <a:outerShdw blurRad="38100" dist="38100" dir="2700000" algn="tl">
                    <a:srgbClr val="000000">
                      <a:alpha val="43137"/>
                    </a:srgbClr>
                  </a:outerShdw>
                </a:effectLst>
                <a:latin typeface="Book Antiqua" pitchFamily="18" charset="0"/>
              </a:rPr>
              <a:t>création</a:t>
            </a:r>
            <a:r>
              <a:rPr lang="en-CA" b="1" dirty="0" smtClean="0">
                <a:solidFill>
                  <a:srgbClr val="002060"/>
                </a:solidFill>
                <a:effectLst>
                  <a:outerShdw blurRad="38100" dist="38100" dir="2700000" algn="tl">
                    <a:srgbClr val="000000">
                      <a:alpha val="43137"/>
                    </a:srgbClr>
                  </a:outerShdw>
                </a:effectLst>
                <a:latin typeface="Book Antiqua" pitchFamily="18" charset="0"/>
              </a:rPr>
              <a:t> du </a:t>
            </a:r>
            <a:r>
              <a:rPr lang="en-CA" b="1" dirty="0" err="1" smtClean="0">
                <a:solidFill>
                  <a:srgbClr val="002060"/>
                </a:solidFill>
                <a:effectLst>
                  <a:outerShdw blurRad="38100" dist="38100" dir="2700000" algn="tl">
                    <a:srgbClr val="000000">
                      <a:alpha val="43137"/>
                    </a:srgbClr>
                  </a:outerShdw>
                </a:effectLst>
                <a:latin typeface="Book Antiqua" pitchFamily="18" charset="0"/>
              </a:rPr>
              <a:t>mitchif</a:t>
            </a:r>
            <a:endParaRPr lang="en-CA" b="1" dirty="0">
              <a:solidFill>
                <a:srgbClr val="002060"/>
              </a:solidFill>
              <a:effectLst>
                <a:outerShdw blurRad="38100" dist="38100" dir="2700000" algn="tl">
                  <a:srgbClr val="000000">
                    <a:alpha val="43137"/>
                  </a:srgbClr>
                </a:outerShdw>
              </a:effectLst>
              <a:latin typeface="Book Antiqua" pitchFamily="18" charset="0"/>
            </a:endParaRPr>
          </a:p>
        </p:txBody>
      </p:sp>
      <p:sp>
        <p:nvSpPr>
          <p:cNvPr id="3" name="Content Placeholder 2"/>
          <p:cNvSpPr>
            <a:spLocks noGrp="1"/>
          </p:cNvSpPr>
          <p:nvPr>
            <p:ph sz="quarter" idx="1"/>
          </p:nvPr>
        </p:nvSpPr>
        <p:spPr>
          <a:xfrm>
            <a:off x="539552" y="908720"/>
            <a:ext cx="8229600" cy="5585832"/>
          </a:xfrm>
        </p:spPr>
        <p:txBody>
          <a:bodyPr>
            <a:normAutofit/>
          </a:bodyPr>
          <a:lstStyle/>
          <a:p>
            <a:pPr algn="just">
              <a:buFont typeface="Wingdings" pitchFamily="2" charset="2"/>
              <a:buChar char="Ø"/>
            </a:pPr>
            <a:r>
              <a:rPr lang="en-CA" sz="2200" dirty="0" smtClean="0">
                <a:solidFill>
                  <a:srgbClr val="002060"/>
                </a:solidFill>
                <a:latin typeface="Book Antiqua" pitchFamily="18" charset="0"/>
              </a:rPr>
              <a:t>La </a:t>
            </a:r>
            <a:r>
              <a:rPr lang="en-CA" sz="2200" dirty="0" err="1" smtClean="0">
                <a:solidFill>
                  <a:srgbClr val="002060"/>
                </a:solidFill>
                <a:latin typeface="Book Antiqua" pitchFamily="18" charset="0"/>
              </a:rPr>
              <a:t>création</a:t>
            </a:r>
            <a:r>
              <a:rPr lang="en-CA" sz="2200" dirty="0" smtClean="0">
                <a:solidFill>
                  <a:srgbClr val="002060"/>
                </a:solidFill>
                <a:latin typeface="Book Antiqua" pitchFamily="18" charset="0"/>
              </a:rPr>
              <a:t> du </a:t>
            </a:r>
            <a:r>
              <a:rPr lang="en-CA" sz="2200" dirty="0" err="1" smtClean="0">
                <a:solidFill>
                  <a:srgbClr val="002060"/>
                </a:solidFill>
                <a:latin typeface="Book Antiqua" pitchFamily="18" charset="0"/>
              </a:rPr>
              <a:t>mitchif</a:t>
            </a:r>
            <a:r>
              <a:rPr lang="en-CA" sz="2200" dirty="0" smtClean="0">
                <a:solidFill>
                  <a:srgbClr val="002060"/>
                </a:solidFill>
                <a:latin typeface="Book Antiqua" pitchFamily="18" charset="0"/>
              </a:rPr>
              <a:t>: </a:t>
            </a:r>
            <a:r>
              <a:rPr lang="en-CA" sz="2200" dirty="0" err="1" smtClean="0">
                <a:solidFill>
                  <a:srgbClr val="002060"/>
                </a:solidFill>
                <a:latin typeface="Book Antiqua" pitchFamily="18" charset="0"/>
              </a:rPr>
              <a:t>probablement</a:t>
            </a:r>
            <a:r>
              <a:rPr lang="en-CA" sz="2200" dirty="0" smtClean="0">
                <a:solidFill>
                  <a:srgbClr val="002060"/>
                </a:solidFill>
                <a:latin typeface="Book Antiqua" pitchFamily="18" charset="0"/>
              </a:rPr>
              <a:t> </a:t>
            </a:r>
            <a:r>
              <a:rPr lang="en-CA" sz="2200" dirty="0" err="1" smtClean="0">
                <a:solidFill>
                  <a:srgbClr val="002060"/>
                </a:solidFill>
                <a:latin typeface="Book Antiqua" pitchFamily="18" charset="0"/>
              </a:rPr>
              <a:t>durant</a:t>
            </a:r>
            <a:r>
              <a:rPr lang="en-CA" sz="2200" dirty="0" smtClean="0">
                <a:solidFill>
                  <a:srgbClr val="002060"/>
                </a:solidFill>
                <a:latin typeface="Book Antiqua" pitchFamily="18" charset="0"/>
              </a:rPr>
              <a:t> le 1</a:t>
            </a:r>
            <a:r>
              <a:rPr lang="en-CA" sz="2200" baseline="30000" dirty="0" smtClean="0">
                <a:solidFill>
                  <a:srgbClr val="002060"/>
                </a:solidFill>
                <a:latin typeface="Book Antiqua" pitchFamily="18" charset="0"/>
              </a:rPr>
              <a:t>ier</a:t>
            </a:r>
            <a:r>
              <a:rPr lang="en-CA" sz="2200" dirty="0" smtClean="0">
                <a:solidFill>
                  <a:srgbClr val="002060"/>
                </a:solidFill>
                <a:latin typeface="Book Antiqua" pitchFamily="18" charset="0"/>
              </a:rPr>
              <a:t> tiers du 19</a:t>
            </a:r>
            <a:r>
              <a:rPr lang="en-CA" sz="2200" baseline="30000" dirty="0" smtClean="0">
                <a:solidFill>
                  <a:srgbClr val="002060"/>
                </a:solidFill>
                <a:latin typeface="Book Antiqua" pitchFamily="18" charset="0"/>
              </a:rPr>
              <a:t>e</a:t>
            </a:r>
            <a:r>
              <a:rPr lang="en-CA" sz="2200" dirty="0" smtClean="0">
                <a:solidFill>
                  <a:srgbClr val="002060"/>
                </a:solidFill>
                <a:latin typeface="Book Antiqua" pitchFamily="18" charset="0"/>
              </a:rPr>
              <a:t> siècle, par des chasseurs de bison, </a:t>
            </a:r>
            <a:r>
              <a:rPr lang="en-CA" sz="2200" dirty="0" err="1" smtClean="0">
                <a:solidFill>
                  <a:srgbClr val="002060"/>
                </a:solidFill>
                <a:latin typeface="Book Antiqua" pitchFamily="18" charset="0"/>
              </a:rPr>
              <a:t>bilingues</a:t>
            </a:r>
            <a:r>
              <a:rPr lang="en-CA" sz="2200" dirty="0" smtClean="0">
                <a:solidFill>
                  <a:srgbClr val="002060"/>
                </a:solidFill>
                <a:latin typeface="Book Antiqua" pitchFamily="18" charset="0"/>
              </a:rPr>
              <a:t> en cri et en </a:t>
            </a:r>
            <a:r>
              <a:rPr lang="en-CA" sz="2200" dirty="0" err="1" smtClean="0">
                <a:solidFill>
                  <a:srgbClr val="002060"/>
                </a:solidFill>
                <a:latin typeface="Book Antiqua" pitchFamily="18" charset="0"/>
              </a:rPr>
              <a:t>français</a:t>
            </a:r>
            <a:r>
              <a:rPr lang="en-CA" sz="2200" dirty="0" smtClean="0">
                <a:solidFill>
                  <a:srgbClr val="002060"/>
                </a:solidFill>
                <a:latin typeface="Book Antiqua" pitchFamily="18" charset="0"/>
              </a:rPr>
              <a:t> (</a:t>
            </a:r>
            <a:r>
              <a:rPr lang="en-CA" sz="2200" dirty="0" err="1" smtClean="0">
                <a:solidFill>
                  <a:srgbClr val="002060"/>
                </a:solidFill>
                <a:latin typeface="Book Antiqua" pitchFamily="18" charset="0"/>
              </a:rPr>
              <a:t>mitchif</a:t>
            </a:r>
            <a:r>
              <a:rPr lang="en-CA" sz="2200" dirty="0" smtClean="0">
                <a:solidFill>
                  <a:srgbClr val="002060"/>
                </a:solidFill>
                <a:latin typeface="Book Antiqua" pitchFamily="18" charset="0"/>
              </a:rPr>
              <a:t>);</a:t>
            </a:r>
          </a:p>
          <a:p>
            <a:pPr algn="just">
              <a:buFont typeface="Wingdings" pitchFamily="2" charset="2"/>
              <a:buChar char="Ø"/>
            </a:pPr>
            <a:r>
              <a:rPr lang="en-CA" sz="2200" dirty="0" err="1" smtClean="0">
                <a:solidFill>
                  <a:srgbClr val="002060"/>
                </a:solidFill>
                <a:latin typeface="Book Antiqua" pitchFamily="18" charset="0"/>
              </a:rPr>
              <a:t>Une</a:t>
            </a:r>
            <a:r>
              <a:rPr lang="en-CA" sz="2200" dirty="0" smtClean="0">
                <a:solidFill>
                  <a:srgbClr val="002060"/>
                </a:solidFill>
                <a:latin typeface="Book Antiqua" pitchFamily="18" charset="0"/>
              </a:rPr>
              <a:t> première mention </a:t>
            </a:r>
            <a:r>
              <a:rPr lang="en-CA" sz="2200" dirty="0" err="1" smtClean="0">
                <a:solidFill>
                  <a:srgbClr val="002060"/>
                </a:solidFill>
                <a:latin typeface="Book Antiqua" pitchFamily="18" charset="0"/>
              </a:rPr>
              <a:t>publique</a:t>
            </a:r>
            <a:r>
              <a:rPr lang="en-CA" sz="2200" dirty="0" smtClean="0">
                <a:solidFill>
                  <a:srgbClr val="002060"/>
                </a:solidFill>
                <a:latin typeface="Book Antiqua" pitchFamily="18" charset="0"/>
              </a:rPr>
              <a:t> du </a:t>
            </a:r>
            <a:r>
              <a:rPr lang="en-CA" sz="2200" dirty="0" err="1" smtClean="0">
                <a:solidFill>
                  <a:srgbClr val="002060"/>
                </a:solidFill>
                <a:latin typeface="Book Antiqua" pitchFamily="18" charset="0"/>
              </a:rPr>
              <a:t>mitchif</a:t>
            </a:r>
            <a:r>
              <a:rPr lang="en-CA" sz="2200" dirty="0" smtClean="0">
                <a:solidFill>
                  <a:srgbClr val="002060"/>
                </a:solidFill>
                <a:latin typeface="Book Antiqua" pitchFamily="18" charset="0"/>
              </a:rPr>
              <a:t> en 1875…</a:t>
            </a:r>
          </a:p>
          <a:p>
            <a:pPr algn="just">
              <a:buFont typeface="Wingdings" pitchFamily="2" charset="2"/>
              <a:buChar char="Ø"/>
            </a:pPr>
            <a:r>
              <a:rPr lang="en-CA" sz="2200" dirty="0" smtClean="0">
                <a:solidFill>
                  <a:srgbClr val="002060"/>
                </a:solidFill>
                <a:latin typeface="Book Antiqua" pitchFamily="18" charset="0"/>
              </a:rPr>
              <a:t>Le </a:t>
            </a:r>
            <a:r>
              <a:rPr lang="en-CA" sz="2200" dirty="0" err="1" smtClean="0">
                <a:solidFill>
                  <a:srgbClr val="002060"/>
                </a:solidFill>
                <a:latin typeface="Book Antiqua" pitchFamily="18" charset="0"/>
              </a:rPr>
              <a:t>mitchif</a:t>
            </a:r>
            <a:r>
              <a:rPr lang="en-CA" sz="2200" dirty="0" smtClean="0">
                <a:solidFill>
                  <a:srgbClr val="002060"/>
                </a:solidFill>
                <a:latin typeface="Book Antiqua" pitchFamily="18" charset="0"/>
              </a:rPr>
              <a:t> </a:t>
            </a:r>
            <a:r>
              <a:rPr lang="en-CA" sz="2200" dirty="0" err="1" smtClean="0">
                <a:solidFill>
                  <a:srgbClr val="002060"/>
                </a:solidFill>
                <a:latin typeface="Book Antiqua" pitchFamily="18" charset="0"/>
              </a:rPr>
              <a:t>devient</a:t>
            </a:r>
            <a:r>
              <a:rPr lang="en-CA" sz="2200" dirty="0" smtClean="0">
                <a:solidFill>
                  <a:srgbClr val="002060"/>
                </a:solidFill>
                <a:latin typeface="Book Antiqua" pitchFamily="18" charset="0"/>
              </a:rPr>
              <a:t> </a:t>
            </a:r>
            <a:r>
              <a:rPr lang="en-CA" sz="2200" dirty="0" err="1" smtClean="0">
                <a:solidFill>
                  <a:srgbClr val="002060"/>
                </a:solidFill>
                <a:latin typeface="Book Antiqua" pitchFamily="18" charset="0"/>
              </a:rPr>
              <a:t>une</a:t>
            </a:r>
            <a:r>
              <a:rPr lang="en-CA" sz="2200" dirty="0" smtClean="0">
                <a:solidFill>
                  <a:srgbClr val="002060"/>
                </a:solidFill>
                <a:latin typeface="Book Antiqua" pitchFamily="18" charset="0"/>
              </a:rPr>
              <a:t> langue plus </a:t>
            </a:r>
            <a:r>
              <a:rPr lang="en-CA" sz="2200" dirty="0" err="1" smtClean="0">
                <a:solidFill>
                  <a:srgbClr val="002060"/>
                </a:solidFill>
                <a:latin typeface="Book Antiqua" pitchFamily="18" charset="0"/>
              </a:rPr>
              <a:t>ou</a:t>
            </a:r>
            <a:r>
              <a:rPr lang="en-CA" sz="2200" dirty="0" smtClean="0">
                <a:solidFill>
                  <a:srgbClr val="002060"/>
                </a:solidFill>
                <a:latin typeface="Book Antiqua" pitchFamily="18" charset="0"/>
              </a:rPr>
              <a:t> </a:t>
            </a:r>
            <a:r>
              <a:rPr lang="en-CA" sz="2200" dirty="0" err="1" smtClean="0">
                <a:solidFill>
                  <a:srgbClr val="002060"/>
                </a:solidFill>
                <a:latin typeface="Book Antiqua" pitchFamily="18" charset="0"/>
              </a:rPr>
              <a:t>moins</a:t>
            </a:r>
            <a:r>
              <a:rPr lang="en-CA" sz="2200" dirty="0" smtClean="0">
                <a:solidFill>
                  <a:srgbClr val="002060"/>
                </a:solidFill>
                <a:latin typeface="Book Antiqua" pitchFamily="18" charset="0"/>
              </a:rPr>
              <a:t> </a:t>
            </a:r>
            <a:r>
              <a:rPr lang="en-CA" sz="2200" dirty="0" err="1" smtClean="0">
                <a:solidFill>
                  <a:srgbClr val="002060"/>
                </a:solidFill>
                <a:latin typeface="Book Antiqua" pitchFamily="18" charset="0"/>
              </a:rPr>
              <a:t>secrète</a:t>
            </a:r>
            <a:r>
              <a:rPr lang="en-CA" sz="2200" dirty="0" smtClean="0">
                <a:solidFill>
                  <a:srgbClr val="002060"/>
                </a:solidFill>
                <a:latin typeface="Book Antiqua" pitchFamily="18" charset="0"/>
              </a:rPr>
              <a:t> (</a:t>
            </a:r>
            <a:r>
              <a:rPr lang="en-CA" sz="2200" i="1" dirty="0" smtClean="0">
                <a:solidFill>
                  <a:srgbClr val="002060"/>
                </a:solidFill>
                <a:latin typeface="Book Antiqua" pitchFamily="18" charset="0"/>
              </a:rPr>
              <a:t>insider’s language</a:t>
            </a:r>
            <a:r>
              <a:rPr lang="en-CA" sz="2200" dirty="0" smtClean="0">
                <a:solidFill>
                  <a:srgbClr val="002060"/>
                </a:solidFill>
                <a:latin typeface="Book Antiqua" pitchFamily="18" charset="0"/>
              </a:rPr>
              <a:t>), </a:t>
            </a:r>
            <a:r>
              <a:rPr lang="en-CA" sz="2200" dirty="0" err="1" smtClean="0">
                <a:solidFill>
                  <a:srgbClr val="002060"/>
                </a:solidFill>
                <a:latin typeface="Book Antiqua" pitchFamily="18" charset="0"/>
              </a:rPr>
              <a:t>utilisée</a:t>
            </a:r>
            <a:r>
              <a:rPr lang="en-CA" sz="2200" dirty="0" smtClean="0">
                <a:solidFill>
                  <a:srgbClr val="002060"/>
                </a:solidFill>
                <a:latin typeface="Book Antiqua" pitchFamily="18" charset="0"/>
              </a:rPr>
              <a:t> </a:t>
            </a:r>
            <a:r>
              <a:rPr lang="en-CA" sz="2200" dirty="0" err="1" smtClean="0">
                <a:solidFill>
                  <a:srgbClr val="002060"/>
                </a:solidFill>
                <a:latin typeface="Book Antiqua" pitchFamily="18" charset="0"/>
              </a:rPr>
              <a:t>uniquement</a:t>
            </a:r>
            <a:r>
              <a:rPr lang="en-CA" sz="2200" dirty="0" smtClean="0">
                <a:solidFill>
                  <a:srgbClr val="002060"/>
                </a:solidFill>
                <a:latin typeface="Book Antiqua" pitchFamily="18" charset="0"/>
              </a:rPr>
              <a:t> en </a:t>
            </a:r>
            <a:r>
              <a:rPr lang="en-CA" sz="2200" dirty="0" err="1" smtClean="0">
                <a:solidFill>
                  <a:srgbClr val="002060"/>
                </a:solidFill>
                <a:latin typeface="Book Antiqua" pitchFamily="18" charset="0"/>
              </a:rPr>
              <a:t>famille</a:t>
            </a:r>
            <a:r>
              <a:rPr lang="en-CA" sz="2200" dirty="0" smtClean="0">
                <a:solidFill>
                  <a:srgbClr val="002060"/>
                </a:solidFill>
                <a:latin typeface="Book Antiqua" pitchFamily="18" charset="0"/>
              </a:rPr>
              <a:t> et entre </a:t>
            </a:r>
            <a:r>
              <a:rPr lang="en-CA" sz="2200" dirty="0" err="1" smtClean="0">
                <a:solidFill>
                  <a:srgbClr val="002060"/>
                </a:solidFill>
                <a:latin typeface="Book Antiqua" pitchFamily="18" charset="0"/>
              </a:rPr>
              <a:t>amis</a:t>
            </a:r>
            <a:r>
              <a:rPr lang="en-CA" sz="2200" dirty="0" smtClean="0">
                <a:solidFill>
                  <a:srgbClr val="002060"/>
                </a:solidFill>
                <a:latin typeface="Book Antiqua" pitchFamily="18" charset="0"/>
              </a:rPr>
              <a:t>;</a:t>
            </a:r>
          </a:p>
          <a:p>
            <a:pPr marL="0" indent="0" algn="just">
              <a:buNone/>
            </a:pPr>
            <a:endParaRPr lang="en-CA" sz="2200" dirty="0" smtClean="0">
              <a:solidFill>
                <a:srgbClr val="002060"/>
              </a:solidFill>
              <a:latin typeface="Book Antiqua" pitchFamily="18" charset="0"/>
            </a:endParaRPr>
          </a:p>
          <a:p>
            <a:pPr algn="just" fontAlgn="base">
              <a:lnSpc>
                <a:spcPct val="90000"/>
              </a:lnSpc>
              <a:spcAft>
                <a:spcPct val="0"/>
              </a:spcAft>
              <a:buClr>
                <a:srgbClr val="3333CC"/>
              </a:buClr>
              <a:buSzPct val="60000"/>
              <a:buFont typeface="Wingdings" pitchFamily="2" charset="2"/>
              <a:buChar char="Ø"/>
            </a:pPr>
            <a:r>
              <a:rPr lang="fr-FR" altLang="en-US" sz="2200" kern="0" dirty="0" smtClean="0">
                <a:solidFill>
                  <a:srgbClr val="002060"/>
                </a:solidFill>
                <a:latin typeface="Book Antiqua" panose="02040602050305030304" pitchFamily="18" charset="0"/>
              </a:rPr>
              <a:t>« Découverte » </a:t>
            </a:r>
            <a:r>
              <a:rPr lang="fr-FR" altLang="en-US" sz="2200" kern="0" dirty="0">
                <a:solidFill>
                  <a:srgbClr val="002060"/>
                </a:solidFill>
                <a:latin typeface="Book Antiqua" panose="02040602050305030304" pitchFamily="18" charset="0"/>
              </a:rPr>
              <a:t>du </a:t>
            </a:r>
            <a:r>
              <a:rPr lang="fr-FR" altLang="en-US" sz="2200" kern="0" dirty="0" err="1">
                <a:solidFill>
                  <a:srgbClr val="002060"/>
                </a:solidFill>
                <a:latin typeface="Book Antiqua" panose="02040602050305030304" pitchFamily="18" charset="0"/>
              </a:rPr>
              <a:t>mitchif</a:t>
            </a:r>
            <a:r>
              <a:rPr lang="fr-FR" altLang="en-US" sz="2200" kern="0" dirty="0">
                <a:solidFill>
                  <a:srgbClr val="002060"/>
                </a:solidFill>
                <a:latin typeface="Book Antiqua" panose="02040602050305030304" pitchFamily="18" charset="0"/>
              </a:rPr>
              <a:t> par les linguistes durant les années 70 (au Dakota du Nord) (Crawford, 1973), en Saskatchewan (Papen, 1971);</a:t>
            </a:r>
          </a:p>
          <a:p>
            <a:pPr algn="just" fontAlgn="base">
              <a:lnSpc>
                <a:spcPct val="90000"/>
              </a:lnSpc>
              <a:spcAft>
                <a:spcPct val="0"/>
              </a:spcAft>
              <a:buClr>
                <a:srgbClr val="3333CC"/>
              </a:buClr>
              <a:buSzPct val="60000"/>
              <a:buFont typeface="Wingdings" pitchFamily="2" charset="2"/>
              <a:buChar char="Ø"/>
            </a:pPr>
            <a:r>
              <a:rPr lang="fr-FR" altLang="en-US" sz="2200" kern="0" dirty="0">
                <a:solidFill>
                  <a:srgbClr val="002060"/>
                </a:solidFill>
                <a:latin typeface="Book Antiqua" panose="02040602050305030304" pitchFamily="18" charset="0"/>
              </a:rPr>
              <a:t>Les linguistes l’ont appelé </a:t>
            </a:r>
            <a:r>
              <a:rPr lang="fr-FR" altLang="en-US" sz="2200" b="1" i="1" kern="0" dirty="0" err="1" smtClean="0">
                <a:solidFill>
                  <a:srgbClr val="002060"/>
                </a:solidFill>
                <a:effectLst>
                  <a:outerShdw blurRad="38100" dist="38100" dir="2700000" algn="tl">
                    <a:srgbClr val="000000">
                      <a:alpha val="43137"/>
                    </a:srgbClr>
                  </a:outerShdw>
                </a:effectLst>
                <a:latin typeface="Book Antiqua" panose="02040602050305030304" pitchFamily="18" charset="0"/>
              </a:rPr>
              <a:t>mitchif</a:t>
            </a:r>
            <a:r>
              <a:rPr lang="fr-FR" altLang="en-US" sz="2200" b="1" i="1" kern="0" dirty="0">
                <a:solidFill>
                  <a:srgbClr val="002060"/>
                </a:solidFill>
                <a:effectLst>
                  <a:outerShdw blurRad="38100" dist="38100" dir="2700000" algn="tl">
                    <a:srgbClr val="000000">
                      <a:alpha val="43137"/>
                    </a:srgbClr>
                  </a:outerShdw>
                </a:effectLst>
                <a:latin typeface="Book Antiqua" panose="02040602050305030304" pitchFamily="18" charset="0"/>
              </a:rPr>
              <a:t> </a:t>
            </a:r>
            <a:r>
              <a:rPr lang="fr-FR" altLang="en-US" sz="2200" kern="0" dirty="0" smtClean="0">
                <a:solidFill>
                  <a:srgbClr val="002060"/>
                </a:solidFill>
                <a:latin typeface="Book Antiqua" panose="02040602050305030304" pitchFamily="18" charset="0"/>
              </a:rPr>
              <a:t> </a:t>
            </a:r>
            <a:r>
              <a:rPr lang="fr-FR" altLang="en-US" sz="2200" kern="0" dirty="0">
                <a:solidFill>
                  <a:srgbClr val="002060"/>
                </a:solidFill>
                <a:latin typeface="Book Antiqua" panose="02040602050305030304" pitchFamily="18" charset="0"/>
              </a:rPr>
              <a:t>parce que c’est ainsi que les locuteurs le désignaient;</a:t>
            </a:r>
          </a:p>
          <a:p>
            <a:pPr algn="just" fontAlgn="base">
              <a:lnSpc>
                <a:spcPct val="90000"/>
              </a:lnSpc>
              <a:spcAft>
                <a:spcPct val="0"/>
              </a:spcAft>
              <a:buClr>
                <a:srgbClr val="3333CC"/>
              </a:buClr>
              <a:buSzPct val="60000"/>
              <a:buFont typeface="Wingdings" pitchFamily="2" charset="2"/>
              <a:buChar char="Ø"/>
            </a:pPr>
            <a:r>
              <a:rPr lang="fr-FR" altLang="en-US" sz="2200" kern="0" dirty="0">
                <a:solidFill>
                  <a:srgbClr val="002060"/>
                </a:solidFill>
                <a:latin typeface="Book Antiqua" panose="02040602050305030304" pitchFamily="18" charset="0"/>
              </a:rPr>
              <a:t>D’autres l’appelaient du « cri cassé » (Papen, </a:t>
            </a:r>
            <a:r>
              <a:rPr lang="fr-FR" altLang="en-US" sz="2200" kern="0" dirty="0" smtClean="0">
                <a:solidFill>
                  <a:srgbClr val="002060"/>
                </a:solidFill>
                <a:latin typeface="Book Antiqua" panose="02040602050305030304" pitchFamily="18" charset="0"/>
              </a:rPr>
              <a:t>1971); aussi: cri des Métis, cri </a:t>
            </a:r>
            <a:r>
              <a:rPr lang="fr-FR" altLang="en-US" sz="2200" kern="0" dirty="0" err="1" smtClean="0">
                <a:solidFill>
                  <a:srgbClr val="002060"/>
                </a:solidFill>
                <a:latin typeface="Book Antiqua" panose="02040602050305030304" pitchFamily="18" charset="0"/>
              </a:rPr>
              <a:t>mitchif</a:t>
            </a:r>
            <a:r>
              <a:rPr lang="fr-FR" altLang="en-US" sz="2200" kern="0" dirty="0" smtClean="0">
                <a:solidFill>
                  <a:srgbClr val="002060"/>
                </a:solidFill>
                <a:latin typeface="Book Antiqua" panose="02040602050305030304" pitchFamily="18" charset="0"/>
              </a:rPr>
              <a:t>, etc.</a:t>
            </a:r>
            <a:endParaRPr lang="fr-FR" altLang="en-US" sz="2200" kern="0" dirty="0">
              <a:solidFill>
                <a:srgbClr val="002060"/>
              </a:solidFill>
              <a:latin typeface="Book Antiqua" panose="02040602050305030304" pitchFamily="18" charset="0"/>
            </a:endParaRPr>
          </a:p>
          <a:p>
            <a:pPr marL="0" indent="0">
              <a:buNone/>
            </a:pPr>
            <a:r>
              <a:rPr lang="en-CA" sz="2200" dirty="0" smtClean="0">
                <a:solidFill>
                  <a:srgbClr val="002060"/>
                </a:solidFill>
                <a:latin typeface="Book Antiqua" pitchFamily="18" charset="0"/>
              </a:rPr>
              <a:t> </a:t>
            </a:r>
            <a:endParaRPr lang="en-CA" sz="2200" dirty="0">
              <a:solidFill>
                <a:srgbClr val="002060"/>
              </a:solidFill>
              <a:latin typeface="Book Antiqua" pitchFamily="18" charset="0"/>
            </a:endParaRPr>
          </a:p>
        </p:txBody>
      </p:sp>
    </p:spTree>
    <p:extLst>
      <p:ext uri="{BB962C8B-B14F-4D97-AF65-F5344CB8AC3E}">
        <p14:creationId xmlns:p14="http://schemas.microsoft.com/office/powerpoint/2010/main" val="3511560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56320"/>
          </a:xfrm>
        </p:spPr>
        <p:txBody>
          <a:bodyPr/>
          <a:lstStyle/>
          <a:p>
            <a:r>
              <a:rPr lang="en-CA" b="1" dirty="0" smtClean="0">
                <a:solidFill>
                  <a:srgbClr val="002060"/>
                </a:solidFill>
                <a:effectLst>
                  <a:outerShdw blurRad="38100" dist="38100" dir="2700000" algn="tl">
                    <a:srgbClr val="000000">
                      <a:alpha val="43137"/>
                    </a:srgbClr>
                  </a:outerShdw>
                </a:effectLst>
                <a:latin typeface="Book Antiqua" pitchFamily="18" charset="0"/>
              </a:rPr>
              <a:t>La structure du </a:t>
            </a:r>
            <a:r>
              <a:rPr lang="en-CA" b="1" dirty="0" err="1" smtClean="0">
                <a:solidFill>
                  <a:srgbClr val="002060"/>
                </a:solidFill>
                <a:effectLst>
                  <a:outerShdw blurRad="38100" dist="38100" dir="2700000" algn="tl">
                    <a:srgbClr val="000000">
                      <a:alpha val="43137"/>
                    </a:srgbClr>
                  </a:outerShdw>
                </a:effectLst>
                <a:latin typeface="Book Antiqua" pitchFamily="18" charset="0"/>
              </a:rPr>
              <a:t>mitchif</a:t>
            </a:r>
            <a:endParaRPr lang="en-CA" b="1" dirty="0">
              <a:solidFill>
                <a:srgbClr val="002060"/>
              </a:solidFill>
              <a:effectLst>
                <a:outerShdw blurRad="38100" dist="38100" dir="2700000" algn="tl">
                  <a:srgbClr val="000000">
                    <a:alpha val="43137"/>
                  </a:srgbClr>
                </a:outerShdw>
              </a:effectLst>
              <a:latin typeface="Book Antiqua" pitchFamily="18" charset="0"/>
            </a:endParaRPr>
          </a:p>
        </p:txBody>
      </p:sp>
      <p:sp>
        <p:nvSpPr>
          <p:cNvPr id="3" name="Content Placeholder 2"/>
          <p:cNvSpPr>
            <a:spLocks noGrp="1"/>
          </p:cNvSpPr>
          <p:nvPr>
            <p:ph sz="quarter" idx="1"/>
          </p:nvPr>
        </p:nvSpPr>
        <p:spPr>
          <a:xfrm>
            <a:off x="457200" y="980728"/>
            <a:ext cx="8229600" cy="5400600"/>
          </a:xfrm>
        </p:spPr>
        <p:txBody>
          <a:bodyPr>
            <a:normAutofit fontScale="62500" lnSpcReduction="20000"/>
          </a:bodyPr>
          <a:lstStyle/>
          <a:p>
            <a:pPr marL="0" indent="0" algn="just">
              <a:buNone/>
            </a:pPr>
            <a:r>
              <a:rPr lang="fr-CA" sz="2800" dirty="0">
                <a:solidFill>
                  <a:srgbClr val="002060"/>
                </a:solidFill>
                <a:latin typeface="Book Antiqua" panose="02040602050305030304" pitchFamily="18" charset="0"/>
              </a:rPr>
              <a:t>La structure interne du </a:t>
            </a:r>
            <a:r>
              <a:rPr lang="fr-CA" sz="2800" dirty="0" err="1">
                <a:solidFill>
                  <a:srgbClr val="002060"/>
                </a:solidFill>
                <a:latin typeface="Book Antiqua" panose="02040602050305030304" pitchFamily="18" charset="0"/>
              </a:rPr>
              <a:t>mitchif</a:t>
            </a:r>
            <a:r>
              <a:rPr lang="fr-CA" sz="2800" dirty="0">
                <a:solidFill>
                  <a:srgbClr val="002060"/>
                </a:solidFill>
                <a:latin typeface="Book Antiqua" panose="02040602050305030304" pitchFamily="18" charset="0"/>
              </a:rPr>
              <a:t> est </a:t>
            </a:r>
            <a:r>
              <a:rPr lang="fr-CA" sz="2800" i="1" dirty="0">
                <a:solidFill>
                  <a:srgbClr val="002060"/>
                </a:solidFill>
                <a:latin typeface="Book Antiqua" panose="02040602050305030304" pitchFamily="18" charset="0"/>
              </a:rPr>
              <a:t>grosso-modo</a:t>
            </a:r>
            <a:r>
              <a:rPr lang="fr-CA" sz="2800" dirty="0">
                <a:solidFill>
                  <a:srgbClr val="002060"/>
                </a:solidFill>
                <a:latin typeface="Book Antiqua" panose="02040602050305030304" pitchFamily="18" charset="0"/>
              </a:rPr>
              <a:t> la </a:t>
            </a:r>
            <a:r>
              <a:rPr lang="fr-CA" sz="2800" dirty="0" smtClean="0">
                <a:solidFill>
                  <a:srgbClr val="002060"/>
                </a:solidFill>
                <a:latin typeface="Book Antiqua" panose="02040602050305030304" pitchFamily="18" charset="0"/>
              </a:rPr>
              <a:t>suivante:</a:t>
            </a:r>
          </a:p>
          <a:p>
            <a:pPr marL="0" indent="0" algn="just">
              <a:buNone/>
            </a:pPr>
            <a:endParaRPr lang="fr-CA" sz="2800" dirty="0" smtClean="0">
              <a:solidFill>
                <a:srgbClr val="002060"/>
              </a:solidFill>
              <a:latin typeface="Book Antiqua" panose="02040602050305030304" pitchFamily="18" charset="0"/>
            </a:endParaRPr>
          </a:p>
          <a:p>
            <a:pPr algn="just">
              <a:buFont typeface="Wingdings" pitchFamily="2" charset="2"/>
              <a:buChar char="Ø"/>
            </a:pPr>
            <a:r>
              <a:rPr lang="fr-CA" sz="3400" dirty="0" smtClean="0">
                <a:solidFill>
                  <a:srgbClr val="002060"/>
                </a:solidFill>
                <a:latin typeface="Book Antiqua" panose="02040602050305030304" pitchFamily="18" charset="0"/>
              </a:rPr>
              <a:t>Les </a:t>
            </a:r>
            <a:r>
              <a:rPr lang="fr-CA" sz="3400" b="1" dirty="0">
                <a:solidFill>
                  <a:srgbClr val="002060"/>
                </a:solidFill>
                <a:latin typeface="Book Antiqua" panose="02040602050305030304" pitchFamily="18" charset="0"/>
              </a:rPr>
              <a:t>noms</a:t>
            </a:r>
            <a:r>
              <a:rPr lang="fr-CA" sz="3400" dirty="0">
                <a:solidFill>
                  <a:srgbClr val="002060"/>
                </a:solidFill>
                <a:latin typeface="Book Antiqua" panose="02040602050305030304" pitchFamily="18" charset="0"/>
              </a:rPr>
              <a:t> sont à </a:t>
            </a:r>
            <a:r>
              <a:rPr lang="fr-CA" sz="3400" dirty="0">
                <a:solidFill>
                  <a:srgbClr val="002060"/>
                </a:solidFill>
                <a:latin typeface="Book Antiqua" panose="02040602050305030304" pitchFamily="18" charset="0"/>
                <a:ea typeface="Doulos SIL"/>
                <a:cs typeface="Doulos SIL"/>
              </a:rPr>
              <a:t>± 90% </a:t>
            </a:r>
            <a:r>
              <a:rPr lang="fr-CA" sz="3400" b="1" i="1" dirty="0">
                <a:solidFill>
                  <a:srgbClr val="002060"/>
                </a:solidFill>
                <a:latin typeface="Book Antiqua" panose="02040602050305030304" pitchFamily="18" charset="0"/>
                <a:ea typeface="Doulos SIL"/>
                <a:cs typeface="Doulos SIL"/>
              </a:rPr>
              <a:t>français</a:t>
            </a:r>
            <a:r>
              <a:rPr lang="fr-CA" sz="3400" dirty="0">
                <a:solidFill>
                  <a:srgbClr val="002060"/>
                </a:solidFill>
                <a:latin typeface="Book Antiqua" panose="02040602050305030304" pitchFamily="18" charset="0"/>
                <a:ea typeface="Doulos SIL"/>
                <a:cs typeface="Doulos SIL"/>
              </a:rPr>
              <a:t>; le reste est cri, </a:t>
            </a:r>
            <a:r>
              <a:rPr lang="fr-CA" sz="3400" dirty="0" err="1">
                <a:solidFill>
                  <a:srgbClr val="002060"/>
                </a:solidFill>
                <a:latin typeface="Book Antiqua" panose="02040602050305030304" pitchFamily="18" charset="0"/>
                <a:ea typeface="Doulos SIL"/>
                <a:cs typeface="Doulos SIL"/>
              </a:rPr>
              <a:t>ojibwé</a:t>
            </a:r>
            <a:r>
              <a:rPr lang="fr-CA" sz="3400" dirty="0">
                <a:solidFill>
                  <a:srgbClr val="002060"/>
                </a:solidFill>
                <a:latin typeface="Book Antiqua" panose="02040602050305030304" pitchFamily="18" charset="0"/>
                <a:ea typeface="Doulos SIL"/>
                <a:cs typeface="Doulos SIL"/>
              </a:rPr>
              <a:t> ou </a:t>
            </a:r>
            <a:r>
              <a:rPr lang="fr-CA" sz="3400" dirty="0" smtClean="0">
                <a:solidFill>
                  <a:srgbClr val="002060"/>
                </a:solidFill>
                <a:latin typeface="Book Antiqua" panose="02040602050305030304" pitchFamily="18" charset="0"/>
                <a:ea typeface="Doulos SIL"/>
                <a:cs typeface="Doulos SIL"/>
              </a:rPr>
              <a:t>anglais;</a:t>
            </a:r>
            <a:endParaRPr lang="fr-CA" sz="3400" dirty="0">
              <a:solidFill>
                <a:srgbClr val="002060"/>
              </a:solidFill>
              <a:latin typeface="Book Antiqua" panose="02040602050305030304" pitchFamily="18" charset="0"/>
              <a:ea typeface="Doulos SIL"/>
              <a:cs typeface="Doulos SIL"/>
            </a:endParaRPr>
          </a:p>
          <a:p>
            <a:pPr algn="just">
              <a:buFont typeface="Wingdings" pitchFamily="2" charset="2"/>
              <a:buChar char="Ø"/>
            </a:pPr>
            <a:r>
              <a:rPr lang="fr-CA" sz="3400" dirty="0">
                <a:solidFill>
                  <a:srgbClr val="002060"/>
                </a:solidFill>
                <a:latin typeface="Book Antiqua" panose="02040602050305030304" pitchFamily="18" charset="0"/>
                <a:ea typeface="Doulos SIL"/>
                <a:cs typeface="Doulos SIL"/>
              </a:rPr>
              <a:t>Les </a:t>
            </a:r>
            <a:r>
              <a:rPr lang="fr-CA" sz="3400" b="1" dirty="0">
                <a:solidFill>
                  <a:srgbClr val="002060"/>
                </a:solidFill>
                <a:latin typeface="Book Antiqua" panose="02040602050305030304" pitchFamily="18" charset="0"/>
                <a:ea typeface="Doulos SIL"/>
                <a:cs typeface="Doulos SIL"/>
              </a:rPr>
              <a:t>verbes</a:t>
            </a:r>
            <a:r>
              <a:rPr lang="fr-CA" sz="3400" dirty="0">
                <a:solidFill>
                  <a:srgbClr val="002060"/>
                </a:solidFill>
                <a:latin typeface="Book Antiqua" panose="02040602050305030304" pitchFamily="18" charset="0"/>
                <a:ea typeface="Doulos SIL"/>
                <a:cs typeface="Doulos SIL"/>
              </a:rPr>
              <a:t> </a:t>
            </a:r>
            <a:r>
              <a:rPr lang="fr-CA" sz="3400" dirty="0" smtClean="0">
                <a:solidFill>
                  <a:srgbClr val="002060"/>
                </a:solidFill>
                <a:latin typeface="Book Antiqua" panose="02040602050305030304" pitchFamily="18" charset="0"/>
                <a:ea typeface="Doulos SIL"/>
                <a:cs typeface="Doulos SIL"/>
              </a:rPr>
              <a:t>sont </a:t>
            </a:r>
            <a:r>
              <a:rPr lang="fr-CA" sz="3400" b="1" i="1" dirty="0" smtClean="0">
                <a:solidFill>
                  <a:srgbClr val="002060"/>
                </a:solidFill>
                <a:latin typeface="Book Antiqua" panose="02040602050305030304" pitchFamily="18" charset="0"/>
                <a:ea typeface="Doulos SIL"/>
                <a:cs typeface="Doulos SIL"/>
              </a:rPr>
              <a:t>cris </a:t>
            </a:r>
            <a:r>
              <a:rPr lang="fr-CA" sz="3400" dirty="0" smtClean="0">
                <a:solidFill>
                  <a:srgbClr val="002060"/>
                </a:solidFill>
                <a:latin typeface="Book Antiqua" panose="02040602050305030304" pitchFamily="18" charset="0"/>
                <a:ea typeface="Doulos SIL"/>
                <a:cs typeface="Doulos SIL"/>
              </a:rPr>
              <a:t>à </a:t>
            </a:r>
            <a:r>
              <a:rPr lang="fr-CA" sz="3400" dirty="0">
                <a:solidFill>
                  <a:srgbClr val="002060"/>
                </a:solidFill>
                <a:latin typeface="Book Antiqua" panose="02040602050305030304" pitchFamily="18" charset="0"/>
                <a:ea typeface="Doulos SIL"/>
                <a:cs typeface="Doulos SIL"/>
              </a:rPr>
              <a:t>plus de 90</a:t>
            </a:r>
            <a:r>
              <a:rPr lang="fr-CA" sz="3400" dirty="0" smtClean="0">
                <a:solidFill>
                  <a:srgbClr val="002060"/>
                </a:solidFill>
                <a:latin typeface="Book Antiqua" panose="02040602050305030304" pitchFamily="18" charset="0"/>
                <a:ea typeface="Doulos SIL"/>
                <a:cs typeface="Doulos SIL"/>
              </a:rPr>
              <a:t>%; </a:t>
            </a:r>
            <a:r>
              <a:rPr lang="fr-CA" sz="3400" dirty="0">
                <a:solidFill>
                  <a:srgbClr val="002060"/>
                </a:solidFill>
                <a:latin typeface="Book Antiqua" panose="02040602050305030304" pitchFamily="18" charset="0"/>
                <a:ea typeface="Doulos SIL"/>
                <a:cs typeface="Doulos SIL"/>
              </a:rPr>
              <a:t>quelques verbes d’origine française (surtout le verbe ‘être’); quelques bases lexicales françaises avec flexion crie (la-boue-</a:t>
            </a:r>
            <a:r>
              <a:rPr lang="fr-CA" sz="3400" i="1" dirty="0" err="1">
                <a:solidFill>
                  <a:srgbClr val="002060"/>
                </a:solidFill>
                <a:latin typeface="Book Antiqua" panose="02040602050305030304" pitchFamily="18" charset="0"/>
                <a:ea typeface="Doulos SIL"/>
                <a:cs typeface="Doulos SIL"/>
              </a:rPr>
              <a:t>iw</a:t>
            </a:r>
            <a:r>
              <a:rPr lang="fr-CA" sz="3400" i="1" dirty="0">
                <a:solidFill>
                  <a:srgbClr val="002060"/>
                </a:solidFill>
                <a:latin typeface="Book Antiqua" panose="02040602050305030304" pitchFamily="18" charset="0"/>
                <a:ea typeface="Doulos SIL"/>
                <a:cs typeface="Doulos SIL"/>
              </a:rPr>
              <a:t>-an</a:t>
            </a:r>
            <a:r>
              <a:rPr lang="fr-CA" sz="3400" dirty="0" smtClean="0">
                <a:solidFill>
                  <a:srgbClr val="002060"/>
                </a:solidFill>
                <a:latin typeface="Book Antiqua" panose="02040602050305030304" pitchFamily="18" charset="0"/>
                <a:ea typeface="Doulos SIL"/>
                <a:cs typeface="Doulos SIL"/>
              </a:rPr>
              <a:t>);</a:t>
            </a:r>
            <a:endParaRPr lang="fr-CA" sz="3400" dirty="0">
              <a:solidFill>
                <a:srgbClr val="002060"/>
              </a:solidFill>
              <a:latin typeface="Book Antiqua" panose="02040602050305030304" pitchFamily="18" charset="0"/>
              <a:ea typeface="Doulos SIL"/>
              <a:cs typeface="Doulos SIL"/>
            </a:endParaRPr>
          </a:p>
          <a:p>
            <a:pPr algn="just">
              <a:buFont typeface="Wingdings" pitchFamily="2" charset="2"/>
              <a:buChar char="Ø"/>
            </a:pPr>
            <a:r>
              <a:rPr lang="fr-CA" sz="3400" dirty="0">
                <a:solidFill>
                  <a:srgbClr val="002060"/>
                </a:solidFill>
                <a:latin typeface="Book Antiqua" panose="02040602050305030304" pitchFamily="18" charset="0"/>
                <a:ea typeface="Doulos SIL"/>
                <a:cs typeface="Doulos SIL"/>
              </a:rPr>
              <a:t>Les </a:t>
            </a:r>
            <a:r>
              <a:rPr lang="fr-CA" sz="3400" b="1" dirty="0">
                <a:solidFill>
                  <a:srgbClr val="002060"/>
                </a:solidFill>
                <a:latin typeface="Book Antiqua" panose="02040602050305030304" pitchFamily="18" charset="0"/>
                <a:ea typeface="Doulos SIL"/>
                <a:cs typeface="Doulos SIL"/>
              </a:rPr>
              <a:t>pronoms personnels </a:t>
            </a:r>
            <a:r>
              <a:rPr lang="fr-CA" sz="3400" dirty="0">
                <a:solidFill>
                  <a:srgbClr val="002060"/>
                </a:solidFill>
                <a:latin typeface="Book Antiqua" panose="02040602050305030304" pitchFamily="18" charset="0"/>
                <a:ea typeface="Doulos SIL"/>
                <a:cs typeface="Doulos SIL"/>
              </a:rPr>
              <a:t>sont presque tous </a:t>
            </a:r>
            <a:r>
              <a:rPr lang="fr-CA" sz="3400" b="1" i="1" dirty="0" smtClean="0">
                <a:solidFill>
                  <a:srgbClr val="002060"/>
                </a:solidFill>
                <a:latin typeface="Book Antiqua" panose="02040602050305030304" pitchFamily="18" charset="0"/>
                <a:ea typeface="Doulos SIL"/>
                <a:cs typeface="Doulos SIL"/>
              </a:rPr>
              <a:t>cris</a:t>
            </a:r>
            <a:r>
              <a:rPr lang="fr-CA" sz="3400" dirty="0" smtClean="0">
                <a:solidFill>
                  <a:srgbClr val="002060"/>
                </a:solidFill>
                <a:latin typeface="Book Antiqua" panose="02040602050305030304" pitchFamily="18" charset="0"/>
                <a:ea typeface="Doulos SIL"/>
                <a:cs typeface="Doulos SIL"/>
              </a:rPr>
              <a:t>;</a:t>
            </a:r>
            <a:endParaRPr lang="fr-CA" sz="3400" dirty="0">
              <a:solidFill>
                <a:srgbClr val="002060"/>
              </a:solidFill>
              <a:latin typeface="Book Antiqua" panose="02040602050305030304" pitchFamily="18" charset="0"/>
              <a:ea typeface="Doulos SIL"/>
              <a:cs typeface="Doulos SIL"/>
            </a:endParaRPr>
          </a:p>
          <a:p>
            <a:pPr algn="just">
              <a:buFont typeface="Wingdings" pitchFamily="2" charset="2"/>
              <a:buChar char="Ø"/>
            </a:pPr>
            <a:r>
              <a:rPr lang="fr-CA" sz="3400" dirty="0">
                <a:solidFill>
                  <a:srgbClr val="002060"/>
                </a:solidFill>
                <a:latin typeface="Book Antiqua" panose="02040602050305030304" pitchFamily="18" charset="0"/>
                <a:ea typeface="Doulos SIL"/>
                <a:cs typeface="Doulos SIL"/>
              </a:rPr>
              <a:t>Les </a:t>
            </a:r>
            <a:r>
              <a:rPr lang="fr-CA" sz="3400" b="1" dirty="0">
                <a:solidFill>
                  <a:srgbClr val="002060"/>
                </a:solidFill>
                <a:latin typeface="Book Antiqua" panose="02040602050305030304" pitchFamily="18" charset="0"/>
                <a:ea typeface="Doulos SIL"/>
                <a:cs typeface="Doulos SIL"/>
              </a:rPr>
              <a:t>particules adverbiales </a:t>
            </a:r>
            <a:r>
              <a:rPr lang="fr-CA" sz="3400" dirty="0">
                <a:solidFill>
                  <a:srgbClr val="002060"/>
                </a:solidFill>
                <a:latin typeface="Book Antiqua" panose="02040602050305030304" pitchFamily="18" charset="0"/>
                <a:ea typeface="Doulos SIL"/>
                <a:cs typeface="Doulos SIL"/>
              </a:rPr>
              <a:t>sont à 70% </a:t>
            </a:r>
            <a:r>
              <a:rPr lang="fr-CA" sz="3400" b="1" i="1" dirty="0">
                <a:solidFill>
                  <a:srgbClr val="002060"/>
                </a:solidFill>
                <a:latin typeface="Book Antiqua" panose="02040602050305030304" pitchFamily="18" charset="0"/>
                <a:ea typeface="Doulos SIL"/>
                <a:cs typeface="Doulos SIL"/>
              </a:rPr>
              <a:t>cries</a:t>
            </a:r>
            <a:r>
              <a:rPr lang="fr-CA" sz="3400" dirty="0">
                <a:solidFill>
                  <a:srgbClr val="002060"/>
                </a:solidFill>
                <a:latin typeface="Book Antiqua" panose="02040602050305030304" pitchFamily="18" charset="0"/>
                <a:ea typeface="Doulos SIL"/>
                <a:cs typeface="Doulos SIL"/>
              </a:rPr>
              <a:t>, 30% </a:t>
            </a:r>
            <a:r>
              <a:rPr lang="fr-CA" sz="3400" b="1" i="1" dirty="0" smtClean="0">
                <a:solidFill>
                  <a:srgbClr val="002060"/>
                </a:solidFill>
                <a:latin typeface="Book Antiqua" panose="02040602050305030304" pitchFamily="18" charset="0"/>
                <a:ea typeface="Doulos SIL"/>
                <a:cs typeface="Doulos SIL"/>
              </a:rPr>
              <a:t>françaises;</a:t>
            </a:r>
            <a:endParaRPr lang="fr-CA" sz="3400" b="1" i="1" dirty="0">
              <a:solidFill>
                <a:srgbClr val="002060"/>
              </a:solidFill>
              <a:latin typeface="Book Antiqua" panose="02040602050305030304" pitchFamily="18" charset="0"/>
              <a:ea typeface="Doulos SIL"/>
              <a:cs typeface="Doulos SIL"/>
            </a:endParaRPr>
          </a:p>
          <a:p>
            <a:pPr algn="just">
              <a:buFont typeface="Wingdings" pitchFamily="2" charset="2"/>
              <a:buChar char="Ø"/>
            </a:pPr>
            <a:r>
              <a:rPr lang="fr-CA" sz="3400" dirty="0">
                <a:solidFill>
                  <a:srgbClr val="002060"/>
                </a:solidFill>
                <a:latin typeface="Book Antiqua" panose="02040602050305030304" pitchFamily="18" charset="0"/>
                <a:ea typeface="Doulos SIL"/>
                <a:cs typeface="Doulos SIL"/>
              </a:rPr>
              <a:t>Les </a:t>
            </a:r>
            <a:r>
              <a:rPr lang="fr-CA" sz="3400" b="1" dirty="0">
                <a:solidFill>
                  <a:srgbClr val="002060"/>
                </a:solidFill>
                <a:latin typeface="Book Antiqua" panose="02040602050305030304" pitchFamily="18" charset="0"/>
                <a:ea typeface="Doulos SIL"/>
                <a:cs typeface="Doulos SIL"/>
              </a:rPr>
              <a:t>conjonctions de coordination </a:t>
            </a:r>
            <a:r>
              <a:rPr lang="fr-CA" sz="3400" dirty="0">
                <a:solidFill>
                  <a:srgbClr val="002060"/>
                </a:solidFill>
                <a:latin typeface="Book Antiqua" panose="02040602050305030304" pitchFamily="18" charset="0"/>
                <a:ea typeface="Doulos SIL"/>
                <a:cs typeface="Doulos SIL"/>
              </a:rPr>
              <a:t>sont à 55% </a:t>
            </a:r>
            <a:r>
              <a:rPr lang="fr-CA" sz="3400" b="1" i="1" dirty="0">
                <a:solidFill>
                  <a:srgbClr val="002060"/>
                </a:solidFill>
                <a:latin typeface="Book Antiqua" panose="02040602050305030304" pitchFamily="18" charset="0"/>
                <a:ea typeface="Doulos SIL"/>
                <a:cs typeface="Doulos SIL"/>
              </a:rPr>
              <a:t>cries</a:t>
            </a:r>
            <a:r>
              <a:rPr lang="fr-CA" sz="3400" dirty="0">
                <a:solidFill>
                  <a:srgbClr val="002060"/>
                </a:solidFill>
                <a:latin typeface="Book Antiqua" panose="02040602050305030304" pitchFamily="18" charset="0"/>
                <a:ea typeface="Doulos SIL"/>
                <a:cs typeface="Doulos SIL"/>
              </a:rPr>
              <a:t>, à 40% </a:t>
            </a:r>
            <a:r>
              <a:rPr lang="fr-CA" sz="3400" b="1" i="1" dirty="0">
                <a:solidFill>
                  <a:srgbClr val="002060"/>
                </a:solidFill>
                <a:latin typeface="Book Antiqua" panose="02040602050305030304" pitchFamily="18" charset="0"/>
                <a:ea typeface="Doulos SIL"/>
                <a:cs typeface="Doulos SIL"/>
              </a:rPr>
              <a:t>françaises</a:t>
            </a:r>
            <a:r>
              <a:rPr lang="fr-CA" sz="3400" dirty="0">
                <a:solidFill>
                  <a:srgbClr val="002060"/>
                </a:solidFill>
                <a:latin typeface="Book Antiqua" panose="02040602050305030304" pitchFamily="18" charset="0"/>
                <a:ea typeface="Doulos SIL"/>
                <a:cs typeface="Doulos SIL"/>
              </a:rPr>
              <a:t> et à 5% </a:t>
            </a:r>
            <a:r>
              <a:rPr lang="fr-CA" sz="3400" b="1" i="1" dirty="0" smtClean="0">
                <a:solidFill>
                  <a:srgbClr val="002060"/>
                </a:solidFill>
                <a:latin typeface="Book Antiqua" panose="02040602050305030304" pitchFamily="18" charset="0"/>
                <a:ea typeface="Doulos SIL"/>
                <a:cs typeface="Doulos SIL"/>
              </a:rPr>
              <a:t>anglaises;</a:t>
            </a:r>
            <a:endParaRPr lang="fr-CA" sz="3400" b="1" i="1" dirty="0">
              <a:solidFill>
                <a:srgbClr val="002060"/>
              </a:solidFill>
              <a:latin typeface="Book Antiqua" panose="02040602050305030304" pitchFamily="18" charset="0"/>
              <a:ea typeface="Doulos SIL"/>
              <a:cs typeface="Doulos SIL"/>
            </a:endParaRPr>
          </a:p>
          <a:p>
            <a:pPr algn="just">
              <a:buFont typeface="Wingdings" pitchFamily="2" charset="2"/>
              <a:buChar char="Ø"/>
            </a:pPr>
            <a:r>
              <a:rPr lang="fr-CA" sz="3400" dirty="0">
                <a:solidFill>
                  <a:srgbClr val="002060"/>
                </a:solidFill>
                <a:latin typeface="Book Antiqua" panose="02040602050305030304" pitchFamily="18" charset="0"/>
                <a:ea typeface="Doulos SIL"/>
                <a:cs typeface="Doulos SIL"/>
              </a:rPr>
              <a:t>Les </a:t>
            </a:r>
            <a:r>
              <a:rPr lang="fr-CA" sz="3400" b="1" dirty="0">
                <a:solidFill>
                  <a:srgbClr val="002060"/>
                </a:solidFill>
                <a:latin typeface="Book Antiqua" panose="02040602050305030304" pitchFamily="18" charset="0"/>
                <a:ea typeface="Doulos SIL"/>
                <a:cs typeface="Doulos SIL"/>
              </a:rPr>
              <a:t>prépositions</a:t>
            </a:r>
            <a:r>
              <a:rPr lang="fr-CA" sz="3400" dirty="0">
                <a:solidFill>
                  <a:srgbClr val="002060"/>
                </a:solidFill>
                <a:latin typeface="Book Antiqua" panose="02040602050305030304" pitchFamily="18" charset="0"/>
                <a:ea typeface="Doulos SIL"/>
                <a:cs typeface="Doulos SIL"/>
              </a:rPr>
              <a:t> sont à entre 70 et 100% </a:t>
            </a:r>
            <a:r>
              <a:rPr lang="fr-CA" sz="3400" b="1" i="1" dirty="0">
                <a:solidFill>
                  <a:srgbClr val="002060"/>
                </a:solidFill>
                <a:latin typeface="Book Antiqua" panose="02040602050305030304" pitchFamily="18" charset="0"/>
                <a:ea typeface="Doulos SIL"/>
                <a:cs typeface="Doulos SIL"/>
              </a:rPr>
              <a:t>françaises</a:t>
            </a:r>
            <a:r>
              <a:rPr lang="fr-CA" sz="3400" dirty="0">
                <a:solidFill>
                  <a:srgbClr val="002060"/>
                </a:solidFill>
                <a:latin typeface="Book Antiqua" panose="02040602050305030304" pitchFamily="18" charset="0"/>
                <a:ea typeface="Doulos SIL"/>
                <a:cs typeface="Doulos SIL"/>
              </a:rPr>
              <a:t>; </a:t>
            </a:r>
            <a:r>
              <a:rPr lang="fr-CA" sz="3400" dirty="0" smtClean="0">
                <a:solidFill>
                  <a:srgbClr val="002060"/>
                </a:solidFill>
                <a:latin typeface="Book Antiqua" panose="02040602050305030304" pitchFamily="18" charset="0"/>
                <a:ea typeface="Doulos SIL"/>
                <a:cs typeface="Doulos SIL"/>
              </a:rPr>
              <a:t>il existe quelques </a:t>
            </a:r>
            <a:r>
              <a:rPr lang="fr-CA" sz="3400" b="1" dirty="0" smtClean="0">
                <a:solidFill>
                  <a:srgbClr val="002060"/>
                </a:solidFill>
                <a:latin typeface="Book Antiqua" panose="02040602050305030304" pitchFamily="18" charset="0"/>
                <a:ea typeface="Doulos SIL"/>
                <a:cs typeface="Doulos SIL"/>
              </a:rPr>
              <a:t>postpositions</a:t>
            </a:r>
            <a:r>
              <a:rPr lang="fr-CA" sz="3400" dirty="0" smtClean="0">
                <a:solidFill>
                  <a:srgbClr val="002060"/>
                </a:solidFill>
                <a:latin typeface="Book Antiqua" panose="02040602050305030304" pitchFamily="18" charset="0"/>
                <a:ea typeface="Doulos SIL"/>
                <a:cs typeface="Doulos SIL"/>
              </a:rPr>
              <a:t> </a:t>
            </a:r>
            <a:r>
              <a:rPr lang="fr-CA" sz="3400" b="1" i="1" dirty="0" smtClean="0">
                <a:solidFill>
                  <a:srgbClr val="002060"/>
                </a:solidFill>
                <a:latin typeface="Book Antiqua" panose="02040602050305030304" pitchFamily="18" charset="0"/>
                <a:ea typeface="Doulos SIL"/>
                <a:cs typeface="Doulos SIL"/>
              </a:rPr>
              <a:t>cries</a:t>
            </a:r>
            <a:r>
              <a:rPr lang="fr-CA" sz="3400" dirty="0" smtClean="0">
                <a:solidFill>
                  <a:srgbClr val="002060"/>
                </a:solidFill>
                <a:latin typeface="Book Antiqua" panose="02040602050305030304" pitchFamily="18" charset="0"/>
                <a:ea typeface="Doulos SIL"/>
                <a:cs typeface="Doulos SIL"/>
              </a:rPr>
              <a:t>;</a:t>
            </a:r>
          </a:p>
          <a:p>
            <a:pPr algn="just">
              <a:buFont typeface="Wingdings" pitchFamily="2" charset="2"/>
              <a:buChar char="Ø"/>
            </a:pPr>
            <a:r>
              <a:rPr lang="fr-CA" sz="3400" dirty="0" smtClean="0">
                <a:solidFill>
                  <a:srgbClr val="002060"/>
                </a:solidFill>
                <a:latin typeface="Book Antiqua" panose="02040602050305030304" pitchFamily="18" charset="0"/>
                <a:ea typeface="Doulos SIL"/>
                <a:cs typeface="Doulos SIL"/>
              </a:rPr>
              <a:t>Les </a:t>
            </a:r>
            <a:r>
              <a:rPr lang="fr-CA" sz="3400" b="1" dirty="0">
                <a:solidFill>
                  <a:srgbClr val="002060"/>
                </a:solidFill>
                <a:latin typeface="Book Antiqua" panose="02040602050305030304" pitchFamily="18" charset="0"/>
                <a:ea typeface="Doulos SIL"/>
                <a:cs typeface="Doulos SIL"/>
              </a:rPr>
              <a:t>numéraux</a:t>
            </a:r>
            <a:r>
              <a:rPr lang="fr-CA" sz="3400" dirty="0">
                <a:solidFill>
                  <a:srgbClr val="002060"/>
                </a:solidFill>
                <a:latin typeface="Book Antiqua" panose="02040602050305030304" pitchFamily="18" charset="0"/>
                <a:ea typeface="Doulos SIL"/>
                <a:cs typeface="Doulos SIL"/>
              </a:rPr>
              <a:t> sont presque entièrement </a:t>
            </a:r>
            <a:r>
              <a:rPr lang="fr-CA" sz="3400" b="1" i="1" dirty="0">
                <a:solidFill>
                  <a:srgbClr val="002060"/>
                </a:solidFill>
                <a:latin typeface="Book Antiqua" panose="02040602050305030304" pitchFamily="18" charset="0"/>
                <a:ea typeface="Doulos SIL"/>
                <a:cs typeface="Doulos SIL"/>
              </a:rPr>
              <a:t>français</a:t>
            </a:r>
            <a:r>
              <a:rPr lang="fr-CA" sz="3400" dirty="0">
                <a:solidFill>
                  <a:srgbClr val="002060"/>
                </a:solidFill>
                <a:latin typeface="Book Antiqua" panose="02040602050305030304" pitchFamily="18" charset="0"/>
                <a:ea typeface="Doulos SIL"/>
                <a:cs typeface="Doulos SIL"/>
              </a:rPr>
              <a:t> (sauf ‘un</a:t>
            </a:r>
            <a:r>
              <a:rPr lang="fr-CA" sz="3400" dirty="0" smtClean="0">
                <a:solidFill>
                  <a:srgbClr val="002060"/>
                </a:solidFill>
                <a:latin typeface="Book Antiqua" panose="02040602050305030304" pitchFamily="18" charset="0"/>
                <a:ea typeface="Doulos SIL"/>
                <a:cs typeface="Doulos SIL"/>
              </a:rPr>
              <a:t>’ </a:t>
            </a:r>
            <a:r>
              <a:rPr lang="fr-CA" sz="3400" i="1" dirty="0" err="1" smtClean="0">
                <a:solidFill>
                  <a:srgbClr val="002060"/>
                </a:solidFill>
                <a:latin typeface="Book Antiqua" panose="02040602050305030304" pitchFamily="18" charset="0"/>
                <a:ea typeface="Doulos SIL"/>
                <a:cs typeface="Doulos SIL"/>
              </a:rPr>
              <a:t>peyak</a:t>
            </a:r>
            <a:r>
              <a:rPr lang="fr-CA" sz="3400" dirty="0" smtClean="0">
                <a:solidFill>
                  <a:srgbClr val="002060"/>
                </a:solidFill>
                <a:latin typeface="Book Antiqua" panose="02040602050305030304" pitchFamily="18" charset="0"/>
                <a:ea typeface="Doulos SIL"/>
                <a:cs typeface="Doulos SIL"/>
              </a:rPr>
              <a:t>);</a:t>
            </a:r>
            <a:endParaRPr lang="fr-CA" sz="3400" dirty="0">
              <a:solidFill>
                <a:srgbClr val="002060"/>
              </a:solidFill>
              <a:latin typeface="Book Antiqua" panose="02040602050305030304" pitchFamily="18" charset="0"/>
              <a:ea typeface="Doulos SIL"/>
              <a:cs typeface="Doulos SIL"/>
            </a:endParaRPr>
          </a:p>
          <a:p>
            <a:pPr algn="just">
              <a:buFont typeface="Wingdings" pitchFamily="2" charset="2"/>
              <a:buChar char="Ø"/>
            </a:pPr>
            <a:r>
              <a:rPr lang="fr-CA" sz="3400" dirty="0">
                <a:solidFill>
                  <a:srgbClr val="002060"/>
                </a:solidFill>
                <a:latin typeface="Book Antiqua" panose="02040602050305030304" pitchFamily="18" charset="0"/>
                <a:ea typeface="Doulos SIL"/>
                <a:cs typeface="Doulos SIL"/>
              </a:rPr>
              <a:t>Les </a:t>
            </a:r>
            <a:r>
              <a:rPr lang="fr-CA" sz="3400" b="1" dirty="0">
                <a:solidFill>
                  <a:srgbClr val="002060"/>
                </a:solidFill>
                <a:latin typeface="Book Antiqua" panose="02040602050305030304" pitchFamily="18" charset="0"/>
                <a:ea typeface="Doulos SIL"/>
                <a:cs typeface="Doulos SIL"/>
              </a:rPr>
              <a:t>démonstratifs</a:t>
            </a:r>
            <a:r>
              <a:rPr lang="fr-CA" sz="3400" dirty="0">
                <a:solidFill>
                  <a:srgbClr val="002060"/>
                </a:solidFill>
                <a:latin typeface="Book Antiqua" panose="02040602050305030304" pitchFamily="18" charset="0"/>
                <a:ea typeface="Doulos SIL"/>
                <a:cs typeface="Doulos SIL"/>
              </a:rPr>
              <a:t> sont presque exclusivement </a:t>
            </a:r>
            <a:r>
              <a:rPr lang="fr-CA" sz="3400" b="1" i="1" dirty="0" smtClean="0">
                <a:solidFill>
                  <a:srgbClr val="002060"/>
                </a:solidFill>
                <a:latin typeface="Book Antiqua" panose="02040602050305030304" pitchFamily="18" charset="0"/>
                <a:ea typeface="Doulos SIL"/>
                <a:cs typeface="Doulos SIL"/>
              </a:rPr>
              <a:t>cris</a:t>
            </a:r>
            <a:r>
              <a:rPr lang="fr-CA" sz="3400" dirty="0" smtClean="0">
                <a:solidFill>
                  <a:srgbClr val="002060"/>
                </a:solidFill>
                <a:latin typeface="Book Antiqua" panose="02040602050305030304" pitchFamily="18" charset="0"/>
                <a:ea typeface="Doulos SIL"/>
                <a:cs typeface="Doulos SIL"/>
              </a:rPr>
              <a:t>;</a:t>
            </a:r>
            <a:endParaRPr lang="fr-CA" sz="3400" dirty="0">
              <a:solidFill>
                <a:srgbClr val="002060"/>
              </a:solidFill>
              <a:latin typeface="Book Antiqua" panose="02040602050305030304" pitchFamily="18" charset="0"/>
              <a:ea typeface="Doulos SIL"/>
              <a:cs typeface="Doulos SIL"/>
            </a:endParaRPr>
          </a:p>
          <a:p>
            <a:pPr algn="just">
              <a:buFont typeface="Wingdings" pitchFamily="2" charset="2"/>
              <a:buChar char="Ø"/>
            </a:pPr>
            <a:r>
              <a:rPr lang="fr-CA" sz="3400" dirty="0">
                <a:solidFill>
                  <a:srgbClr val="002060"/>
                </a:solidFill>
                <a:latin typeface="Book Antiqua" panose="02040602050305030304" pitchFamily="18" charset="0"/>
                <a:ea typeface="Doulos SIL"/>
                <a:cs typeface="Doulos SIL"/>
              </a:rPr>
              <a:t>La </a:t>
            </a:r>
            <a:r>
              <a:rPr lang="fr-CA" sz="3400" b="1" dirty="0">
                <a:solidFill>
                  <a:srgbClr val="002060"/>
                </a:solidFill>
                <a:latin typeface="Book Antiqua" panose="02040602050305030304" pitchFamily="18" charset="0"/>
                <a:ea typeface="Doulos SIL"/>
                <a:cs typeface="Doulos SIL"/>
              </a:rPr>
              <a:t>négation</a:t>
            </a:r>
            <a:r>
              <a:rPr lang="fr-CA" sz="3400" dirty="0">
                <a:solidFill>
                  <a:srgbClr val="002060"/>
                </a:solidFill>
                <a:latin typeface="Book Antiqua" panose="02040602050305030304" pitchFamily="18" charset="0"/>
                <a:ea typeface="Doulos SIL"/>
                <a:cs typeface="Doulos SIL"/>
              </a:rPr>
              <a:t> est à ±70% </a:t>
            </a:r>
            <a:r>
              <a:rPr lang="fr-CA" sz="3400" b="1" i="1" dirty="0">
                <a:solidFill>
                  <a:srgbClr val="002060"/>
                </a:solidFill>
                <a:latin typeface="Book Antiqua" panose="02040602050305030304" pitchFamily="18" charset="0"/>
                <a:ea typeface="Doulos SIL"/>
                <a:cs typeface="Doulos SIL"/>
              </a:rPr>
              <a:t>française</a:t>
            </a:r>
            <a:r>
              <a:rPr lang="fr-CA" sz="3400" dirty="0">
                <a:solidFill>
                  <a:srgbClr val="002060"/>
                </a:solidFill>
                <a:latin typeface="Book Antiqua" panose="02040602050305030304" pitchFamily="18" charset="0"/>
                <a:ea typeface="Doulos SIL"/>
                <a:cs typeface="Doulos SIL"/>
              </a:rPr>
              <a:t>, 30% </a:t>
            </a:r>
            <a:r>
              <a:rPr lang="fr-CA" sz="3400" b="1" i="1" dirty="0" smtClean="0">
                <a:solidFill>
                  <a:srgbClr val="002060"/>
                </a:solidFill>
                <a:latin typeface="Book Antiqua" panose="02040602050305030304" pitchFamily="18" charset="0"/>
                <a:ea typeface="Doulos SIL"/>
                <a:cs typeface="Doulos SIL"/>
              </a:rPr>
              <a:t>crie.</a:t>
            </a:r>
            <a:endParaRPr lang="fr-CA" sz="3400" b="1" i="1" dirty="0">
              <a:solidFill>
                <a:srgbClr val="002060"/>
              </a:solidFill>
              <a:latin typeface="Book Antiqua" panose="02040602050305030304" pitchFamily="18" charset="0"/>
            </a:endParaRPr>
          </a:p>
          <a:p>
            <a:pPr marL="0" indent="0" algn="just">
              <a:buNone/>
            </a:pPr>
            <a:endParaRPr lang="en-CA" sz="3400" dirty="0"/>
          </a:p>
        </p:txBody>
      </p:sp>
    </p:spTree>
    <p:extLst>
      <p:ext uri="{BB962C8B-B14F-4D97-AF65-F5344CB8AC3E}">
        <p14:creationId xmlns:p14="http://schemas.microsoft.com/office/powerpoint/2010/main" val="1943943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56320"/>
          </a:xfrm>
        </p:spPr>
        <p:txBody>
          <a:bodyPr/>
          <a:lstStyle/>
          <a:p>
            <a:r>
              <a:rPr lang="en-CA" b="1" dirty="0" smtClean="0">
                <a:solidFill>
                  <a:srgbClr val="002060"/>
                </a:solidFill>
                <a:effectLst>
                  <a:outerShdw blurRad="38100" dist="38100" dir="2700000" algn="tl">
                    <a:srgbClr val="000000">
                      <a:alpha val="43137"/>
                    </a:srgbClr>
                  </a:outerShdw>
                </a:effectLst>
                <a:latin typeface="Book Antiqua" pitchFamily="18" charset="0"/>
              </a:rPr>
              <a:t>La structure du </a:t>
            </a:r>
            <a:r>
              <a:rPr lang="en-CA" b="1" dirty="0" err="1" smtClean="0">
                <a:solidFill>
                  <a:srgbClr val="002060"/>
                </a:solidFill>
                <a:effectLst>
                  <a:outerShdw blurRad="38100" dist="38100" dir="2700000" algn="tl">
                    <a:srgbClr val="000000">
                      <a:alpha val="43137"/>
                    </a:srgbClr>
                  </a:outerShdw>
                </a:effectLst>
                <a:latin typeface="Book Antiqua" pitchFamily="18" charset="0"/>
              </a:rPr>
              <a:t>mitchif</a:t>
            </a:r>
            <a:r>
              <a:rPr lang="en-CA" b="1" dirty="0" smtClean="0">
                <a:solidFill>
                  <a:srgbClr val="002060"/>
                </a:solidFill>
                <a:effectLst>
                  <a:outerShdw blurRad="38100" dist="38100" dir="2700000" algn="tl">
                    <a:srgbClr val="000000">
                      <a:alpha val="43137"/>
                    </a:srgbClr>
                  </a:outerShdw>
                </a:effectLst>
                <a:latin typeface="Book Antiqua" pitchFamily="18" charset="0"/>
              </a:rPr>
              <a:t>, suite</a:t>
            </a:r>
            <a:endParaRPr lang="en-CA" b="1" dirty="0">
              <a:solidFill>
                <a:srgbClr val="002060"/>
              </a:solidFill>
              <a:effectLst>
                <a:outerShdw blurRad="38100" dist="38100" dir="2700000" algn="tl">
                  <a:srgbClr val="000000">
                    <a:alpha val="43137"/>
                  </a:srgbClr>
                </a:outerShdw>
              </a:effectLst>
              <a:latin typeface="Book Antiqua" pitchFamily="18" charset="0"/>
            </a:endParaRPr>
          </a:p>
        </p:txBody>
      </p:sp>
      <p:sp>
        <p:nvSpPr>
          <p:cNvPr id="3" name="Content Placeholder 2"/>
          <p:cNvSpPr>
            <a:spLocks noGrp="1"/>
          </p:cNvSpPr>
          <p:nvPr>
            <p:ph sz="quarter" idx="1"/>
          </p:nvPr>
        </p:nvSpPr>
        <p:spPr>
          <a:xfrm>
            <a:off x="457200" y="980728"/>
            <a:ext cx="8229600" cy="5544616"/>
          </a:xfrm>
        </p:spPr>
        <p:txBody>
          <a:bodyPr>
            <a:normAutofit/>
          </a:bodyPr>
          <a:lstStyle/>
          <a:p>
            <a:pPr lvl="0" algn="just">
              <a:buFont typeface="Wingdings" pitchFamily="2" charset="2"/>
              <a:buChar char="Ø"/>
            </a:pPr>
            <a:r>
              <a:rPr lang="fr-CA" sz="2000" dirty="0">
                <a:solidFill>
                  <a:srgbClr val="002060"/>
                </a:solidFill>
                <a:latin typeface="Book Antiqua" panose="02040602050305030304" pitchFamily="18" charset="0"/>
              </a:rPr>
              <a:t>Le lexique de souche </a:t>
            </a:r>
            <a:r>
              <a:rPr lang="fr-CA" sz="2000" b="1" dirty="0">
                <a:solidFill>
                  <a:srgbClr val="002060"/>
                </a:solidFill>
                <a:latin typeface="Book Antiqua" panose="02040602050305030304" pitchFamily="18" charset="0"/>
              </a:rPr>
              <a:t>française </a:t>
            </a:r>
            <a:r>
              <a:rPr lang="fr-CA" sz="2000" dirty="0">
                <a:solidFill>
                  <a:srgbClr val="002060"/>
                </a:solidFill>
                <a:latin typeface="Book Antiqua" panose="02040602050305030304" pitchFamily="18" charset="0"/>
              </a:rPr>
              <a:t>est relativement réduit</a:t>
            </a:r>
            <a:r>
              <a:rPr lang="fr-CA" sz="2000" b="1" dirty="0">
                <a:solidFill>
                  <a:srgbClr val="002060"/>
                </a:solidFill>
                <a:latin typeface="Book Antiqua" panose="02040602050305030304" pitchFamily="18" charset="0"/>
              </a:rPr>
              <a:t>. Les mécanismes de la dérivation </a:t>
            </a:r>
            <a:r>
              <a:rPr lang="fr-CA" sz="2000" dirty="0">
                <a:solidFill>
                  <a:srgbClr val="002060"/>
                </a:solidFill>
                <a:latin typeface="Book Antiqua" panose="02040602050305030304" pitchFamily="18" charset="0"/>
              </a:rPr>
              <a:t>lexicale française ne sont à peu près plus fonctionnels et une des seules façons de créer de nouveaux termes français est de recourir à des formes </a:t>
            </a:r>
            <a:r>
              <a:rPr lang="fr-CA" sz="2000" i="1" dirty="0">
                <a:solidFill>
                  <a:srgbClr val="002060"/>
                </a:solidFill>
                <a:latin typeface="Book Antiqua" panose="02040602050305030304" pitchFamily="18" charset="0"/>
              </a:rPr>
              <a:t>N di N </a:t>
            </a:r>
            <a:r>
              <a:rPr lang="fr-CA" sz="2000" dirty="0">
                <a:solidFill>
                  <a:srgbClr val="002060"/>
                </a:solidFill>
                <a:latin typeface="Book Antiqua" panose="02040602050305030304" pitchFamily="18" charset="0"/>
              </a:rPr>
              <a:t>(ou </a:t>
            </a:r>
            <a:r>
              <a:rPr lang="fr-CA" sz="2000" i="1" dirty="0">
                <a:solidFill>
                  <a:srgbClr val="002060"/>
                </a:solidFill>
                <a:latin typeface="Book Antiqua" panose="02040602050305030304" pitchFamily="18" charset="0"/>
              </a:rPr>
              <a:t>N a N</a:t>
            </a:r>
            <a:r>
              <a:rPr lang="fr-CA" sz="2000" dirty="0">
                <a:solidFill>
                  <a:srgbClr val="002060"/>
                </a:solidFill>
                <a:latin typeface="Book Antiqua" panose="02040602050305030304" pitchFamily="18" charset="0"/>
              </a:rPr>
              <a:t>): un requin = </a:t>
            </a:r>
            <a:r>
              <a:rPr lang="fr-CA" sz="2000" i="1" dirty="0">
                <a:solidFill>
                  <a:srgbClr val="002060"/>
                </a:solidFill>
                <a:latin typeface="Book Antiqua" panose="02040602050305030304" pitchFamily="18" charset="0"/>
              </a:rPr>
              <a:t>en </a:t>
            </a:r>
            <a:r>
              <a:rPr lang="fr-CA" sz="2000" i="1" dirty="0" err="1">
                <a:solidFill>
                  <a:srgbClr val="002060"/>
                </a:solidFill>
                <a:latin typeface="Book Antiqua" panose="02040602050305030304" pitchFamily="18" charset="0"/>
              </a:rPr>
              <a:t>gruu</a:t>
            </a:r>
            <a:r>
              <a:rPr lang="fr-CA" sz="2000" i="1" dirty="0">
                <a:solidFill>
                  <a:srgbClr val="002060"/>
                </a:solidFill>
                <a:latin typeface="Book Antiqua" panose="02040602050305030304" pitchFamily="18" charset="0"/>
              </a:rPr>
              <a:t> </a:t>
            </a:r>
            <a:r>
              <a:rPr lang="fr-CA" sz="2000" i="1" dirty="0" err="1">
                <a:solidFill>
                  <a:srgbClr val="002060"/>
                </a:solidFill>
                <a:latin typeface="Book Antiqua" panose="02040602050305030304" pitchFamily="18" charset="0"/>
              </a:rPr>
              <a:t>pweson</a:t>
            </a:r>
            <a:r>
              <a:rPr lang="fr-CA" sz="2000" i="1" dirty="0">
                <a:solidFill>
                  <a:srgbClr val="002060"/>
                </a:solidFill>
                <a:latin typeface="Book Antiqua" panose="02040602050305030304" pitchFamily="18" charset="0"/>
              </a:rPr>
              <a:t>-</a:t>
            </a:r>
            <a:r>
              <a:rPr lang="fr-CA" sz="2000" i="1" dirty="0" err="1">
                <a:solidFill>
                  <a:srgbClr val="002060"/>
                </a:solidFill>
                <a:latin typeface="Book Antiqua" panose="02040602050305030304" pitchFamily="18" charset="0"/>
              </a:rPr>
              <a:t>d-mer</a:t>
            </a:r>
            <a:r>
              <a:rPr lang="fr-CA" sz="2000" dirty="0">
                <a:solidFill>
                  <a:srgbClr val="002060"/>
                </a:solidFill>
                <a:latin typeface="Book Antiqua" panose="02040602050305030304" pitchFamily="18" charset="0"/>
              </a:rPr>
              <a:t>; un </a:t>
            </a:r>
            <a:r>
              <a:rPr lang="fr-CA" sz="2000" dirty="0" err="1">
                <a:solidFill>
                  <a:srgbClr val="002060"/>
                </a:solidFill>
                <a:latin typeface="Book Antiqua" panose="02040602050305030304" pitchFamily="18" charset="0"/>
              </a:rPr>
              <a:t>canibal</a:t>
            </a:r>
            <a:r>
              <a:rPr lang="fr-CA" sz="2000" dirty="0">
                <a:solidFill>
                  <a:srgbClr val="002060"/>
                </a:solidFill>
                <a:latin typeface="Book Antiqua" panose="02040602050305030304" pitchFamily="18" charset="0"/>
              </a:rPr>
              <a:t> = </a:t>
            </a:r>
            <a:r>
              <a:rPr lang="fr-CA" sz="2000" i="1" dirty="0">
                <a:solidFill>
                  <a:srgbClr val="002060"/>
                </a:solidFill>
                <a:latin typeface="Book Antiqua" panose="02040602050305030304" pitchFamily="18" charset="0"/>
              </a:rPr>
              <a:t>en </a:t>
            </a:r>
            <a:r>
              <a:rPr lang="fr-CA" sz="2000" i="1" dirty="0" err="1">
                <a:solidFill>
                  <a:srgbClr val="002060"/>
                </a:solidFill>
                <a:latin typeface="Book Antiqua" panose="02040602050305030304" pitchFamily="18" charset="0"/>
              </a:rPr>
              <a:t>manzheur</a:t>
            </a:r>
            <a:r>
              <a:rPr lang="fr-CA" sz="2000" i="1" dirty="0">
                <a:solidFill>
                  <a:srgbClr val="002060"/>
                </a:solidFill>
                <a:latin typeface="Book Antiqua" panose="02040602050305030304" pitchFamily="18" charset="0"/>
              </a:rPr>
              <a:t>-</a:t>
            </a:r>
            <a:r>
              <a:rPr lang="fr-CA" sz="2000" i="1" dirty="0" err="1">
                <a:solidFill>
                  <a:srgbClr val="002060"/>
                </a:solidFill>
                <a:latin typeface="Book Antiqua" panose="02040602050305030304" pitchFamily="18" charset="0"/>
              </a:rPr>
              <a:t>d-om</a:t>
            </a:r>
            <a:r>
              <a:rPr lang="fr-CA" sz="2000" dirty="0">
                <a:solidFill>
                  <a:srgbClr val="002060"/>
                </a:solidFill>
                <a:latin typeface="Book Antiqua" panose="02040602050305030304" pitchFamily="18" charset="0"/>
              </a:rPr>
              <a:t>; une clinique = </a:t>
            </a:r>
            <a:r>
              <a:rPr lang="fr-CA" sz="2000" i="1" dirty="0" err="1">
                <a:solidFill>
                  <a:srgbClr val="002060"/>
                </a:solidFill>
                <a:latin typeface="Book Antiqua" panose="02040602050305030304" pitchFamily="18" charset="0"/>
              </a:rPr>
              <a:t>enn</a:t>
            </a:r>
            <a:r>
              <a:rPr lang="fr-CA" sz="2000" i="1" dirty="0">
                <a:solidFill>
                  <a:srgbClr val="002060"/>
                </a:solidFill>
                <a:latin typeface="Book Antiqua" panose="02040602050305030304" pitchFamily="18" charset="0"/>
              </a:rPr>
              <a:t> </a:t>
            </a:r>
            <a:r>
              <a:rPr lang="fr-CA" sz="2000" i="1" dirty="0" err="1">
                <a:solidFill>
                  <a:srgbClr val="002060"/>
                </a:solidFill>
                <a:latin typeface="Book Antiqua" panose="02040602050305030304" pitchFamily="18" charset="0"/>
              </a:rPr>
              <a:t>plas</a:t>
            </a:r>
            <a:r>
              <a:rPr lang="fr-CA" sz="2000" i="1" dirty="0">
                <a:solidFill>
                  <a:srgbClr val="002060"/>
                </a:solidFill>
                <a:latin typeface="Book Antiqua" panose="02040602050305030304" pitchFamily="18" charset="0"/>
              </a:rPr>
              <a:t> di </a:t>
            </a:r>
            <a:r>
              <a:rPr lang="fr-CA" sz="2000" i="1" dirty="0" err="1">
                <a:solidFill>
                  <a:srgbClr val="002060"/>
                </a:solidFill>
                <a:latin typeface="Book Antiqua" panose="02040602050305030304" pitchFamily="18" charset="0"/>
              </a:rPr>
              <a:t>dokteur</a:t>
            </a:r>
            <a:r>
              <a:rPr lang="fr-CA" sz="2000" dirty="0">
                <a:solidFill>
                  <a:srgbClr val="002060"/>
                </a:solidFill>
                <a:latin typeface="Book Antiqua" panose="02040602050305030304" pitchFamily="18" charset="0"/>
              </a:rPr>
              <a:t>; le diabète = </a:t>
            </a:r>
            <a:r>
              <a:rPr lang="fr-CA" sz="2000" i="1" dirty="0">
                <a:solidFill>
                  <a:srgbClr val="002060"/>
                </a:solidFill>
                <a:latin typeface="Book Antiqua" panose="02040602050305030304" pitchFamily="18" charset="0"/>
              </a:rPr>
              <a:t>la </a:t>
            </a:r>
            <a:r>
              <a:rPr lang="fr-CA" sz="2000" i="1" dirty="0" err="1">
                <a:solidFill>
                  <a:srgbClr val="002060"/>
                </a:solidFill>
                <a:latin typeface="Book Antiqua" panose="02040602050305030304" pitchFamily="18" charset="0"/>
              </a:rPr>
              <a:t>malaaji</a:t>
            </a:r>
            <a:r>
              <a:rPr lang="fr-CA" sz="2000" i="1" dirty="0">
                <a:solidFill>
                  <a:srgbClr val="002060"/>
                </a:solidFill>
                <a:latin typeface="Book Antiqua" panose="02040602050305030304" pitchFamily="18" charset="0"/>
              </a:rPr>
              <a:t> di </a:t>
            </a:r>
            <a:r>
              <a:rPr lang="fr-CA" sz="2000" i="1" dirty="0" err="1">
                <a:solidFill>
                  <a:srgbClr val="002060"/>
                </a:solidFill>
                <a:latin typeface="Book Antiqua" panose="02040602050305030304" pitchFamily="18" charset="0"/>
              </a:rPr>
              <a:t>seuk</a:t>
            </a:r>
            <a:r>
              <a:rPr lang="fr-CA" sz="2000" dirty="0">
                <a:solidFill>
                  <a:srgbClr val="002060"/>
                </a:solidFill>
                <a:latin typeface="Book Antiqua" panose="02040602050305030304" pitchFamily="18" charset="0"/>
              </a:rPr>
              <a:t>, etc</a:t>
            </a:r>
            <a:r>
              <a:rPr lang="fr-CA" sz="2000" dirty="0" smtClean="0">
                <a:solidFill>
                  <a:srgbClr val="002060"/>
                </a:solidFill>
                <a:latin typeface="Book Antiqua" panose="02040602050305030304" pitchFamily="18" charset="0"/>
              </a:rPr>
              <a:t>.</a:t>
            </a:r>
          </a:p>
          <a:p>
            <a:pPr marL="0" lvl="0" indent="0" algn="just">
              <a:buNone/>
            </a:pPr>
            <a:endParaRPr lang="fr-CA" sz="2000" dirty="0">
              <a:solidFill>
                <a:srgbClr val="002060"/>
              </a:solidFill>
              <a:latin typeface="Book Antiqua" panose="02040602050305030304" pitchFamily="18" charset="0"/>
            </a:endParaRPr>
          </a:p>
          <a:p>
            <a:pPr lvl="0" algn="just">
              <a:buFont typeface="Wingdings" pitchFamily="2" charset="2"/>
              <a:buChar char="Ø"/>
            </a:pPr>
            <a:r>
              <a:rPr lang="fr-CA" sz="2000" dirty="0">
                <a:solidFill>
                  <a:srgbClr val="002060"/>
                </a:solidFill>
                <a:latin typeface="Book Antiqua" panose="02040602050305030304" pitchFamily="18" charset="0"/>
              </a:rPr>
              <a:t>On a recours aux </a:t>
            </a:r>
            <a:r>
              <a:rPr lang="fr-CA" sz="2000" b="1" dirty="0">
                <a:solidFill>
                  <a:srgbClr val="002060"/>
                </a:solidFill>
                <a:latin typeface="Book Antiqua" panose="02040602050305030304" pitchFamily="18" charset="0"/>
              </a:rPr>
              <a:t>circonlocutions</a:t>
            </a:r>
            <a:r>
              <a:rPr lang="fr-CA" sz="2000" dirty="0">
                <a:solidFill>
                  <a:srgbClr val="002060"/>
                </a:solidFill>
                <a:latin typeface="Book Antiqua" panose="02040602050305030304" pitchFamily="18" charset="0"/>
              </a:rPr>
              <a:t>: un nain = </a:t>
            </a:r>
            <a:r>
              <a:rPr lang="fr-CA" sz="2000" i="1" dirty="0">
                <a:solidFill>
                  <a:srgbClr val="002060"/>
                </a:solidFill>
                <a:latin typeface="Book Antiqua" panose="02040602050305030304" pitchFamily="18" charset="0"/>
              </a:rPr>
              <a:t>li </a:t>
            </a:r>
            <a:r>
              <a:rPr lang="fr-CA" sz="2000" i="1" dirty="0" err="1">
                <a:solidFill>
                  <a:srgbClr val="002060"/>
                </a:solidFill>
                <a:latin typeface="Book Antiqua" panose="02040602050305030304" pitchFamily="18" charset="0"/>
              </a:rPr>
              <a:t>pchi</a:t>
            </a:r>
            <a:r>
              <a:rPr lang="fr-CA" sz="2000" i="1" dirty="0">
                <a:solidFill>
                  <a:srgbClr val="002060"/>
                </a:solidFill>
                <a:latin typeface="Book Antiqua" panose="02040602050305030304" pitchFamily="18" charset="0"/>
              </a:rPr>
              <a:t> </a:t>
            </a:r>
            <a:r>
              <a:rPr lang="fr-CA" sz="2000" i="1" dirty="0" err="1">
                <a:solidFill>
                  <a:srgbClr val="002060"/>
                </a:solidFill>
                <a:latin typeface="Book Antiqua" panose="02040602050305030304" pitchFamily="18" charset="0"/>
              </a:rPr>
              <a:t>mond</a:t>
            </a:r>
            <a:r>
              <a:rPr lang="fr-CA" sz="2000" dirty="0">
                <a:solidFill>
                  <a:srgbClr val="002060"/>
                </a:solidFill>
                <a:latin typeface="Book Antiqua" panose="02040602050305030304" pitchFamily="18" charset="0"/>
              </a:rPr>
              <a:t>; un cormoran = </a:t>
            </a:r>
            <a:r>
              <a:rPr lang="fr-CA" sz="2000" i="1" dirty="0">
                <a:solidFill>
                  <a:srgbClr val="002060"/>
                </a:solidFill>
                <a:latin typeface="Book Antiqua" panose="02040602050305030304" pitchFamily="18" charset="0"/>
              </a:rPr>
              <a:t>en </a:t>
            </a:r>
            <a:r>
              <a:rPr lang="fr-CA" sz="2000" i="1" dirty="0" err="1">
                <a:solidFill>
                  <a:srgbClr val="002060"/>
                </a:solidFill>
                <a:latin typeface="Book Antiqua" panose="02040602050305030304" pitchFamily="18" charset="0"/>
              </a:rPr>
              <a:t>kanaar</a:t>
            </a:r>
            <a:r>
              <a:rPr lang="fr-CA" sz="2000" i="1" dirty="0">
                <a:solidFill>
                  <a:srgbClr val="002060"/>
                </a:solidFill>
                <a:latin typeface="Book Antiqua" panose="02040602050305030304" pitchFamily="18" charset="0"/>
              </a:rPr>
              <a:t> </a:t>
            </a:r>
            <a:r>
              <a:rPr lang="fr-CA" sz="2000" i="1" dirty="0" err="1">
                <a:solidFill>
                  <a:srgbClr val="002060"/>
                </a:solidFill>
                <a:latin typeface="Book Antiqua" panose="02040602050305030304" pitchFamily="18" charset="0"/>
              </a:rPr>
              <a:t>nwer</a:t>
            </a:r>
            <a:r>
              <a:rPr lang="fr-CA" sz="2000" dirty="0">
                <a:solidFill>
                  <a:srgbClr val="002060"/>
                </a:solidFill>
                <a:latin typeface="Book Antiqua" panose="02040602050305030304" pitchFamily="18" charset="0"/>
              </a:rPr>
              <a:t>; une chenille = </a:t>
            </a:r>
            <a:r>
              <a:rPr lang="fr-CA" sz="2000" i="1" dirty="0">
                <a:solidFill>
                  <a:srgbClr val="002060"/>
                </a:solidFill>
                <a:latin typeface="Book Antiqua" panose="02040602050305030304" pitchFamily="18" charset="0"/>
              </a:rPr>
              <a:t>en </a:t>
            </a:r>
            <a:r>
              <a:rPr lang="fr-CA" sz="2000" i="1" dirty="0" err="1">
                <a:solidFill>
                  <a:srgbClr val="002060"/>
                </a:solidFill>
                <a:latin typeface="Book Antiqua" panose="02040602050305030304" pitchFamily="18" charset="0"/>
              </a:rPr>
              <a:t>gruu</a:t>
            </a:r>
            <a:r>
              <a:rPr lang="fr-CA" sz="2000" i="1" dirty="0">
                <a:solidFill>
                  <a:srgbClr val="002060"/>
                </a:solidFill>
                <a:latin typeface="Book Antiqua" panose="02040602050305030304" pitchFamily="18" charset="0"/>
              </a:rPr>
              <a:t> ver </a:t>
            </a:r>
            <a:r>
              <a:rPr lang="fr-CA" sz="2000" i="1" dirty="0" err="1">
                <a:solidFill>
                  <a:srgbClr val="002060"/>
                </a:solidFill>
                <a:latin typeface="Book Antiqua" panose="02040602050305030304" pitchFamily="18" charset="0"/>
              </a:rPr>
              <a:t>pweleu</a:t>
            </a:r>
            <a:r>
              <a:rPr lang="fr-CA" sz="2000" dirty="0">
                <a:solidFill>
                  <a:srgbClr val="002060"/>
                </a:solidFill>
                <a:latin typeface="Book Antiqua" panose="02040602050305030304" pitchFamily="18" charset="0"/>
              </a:rPr>
              <a:t>, etc</a:t>
            </a:r>
            <a:r>
              <a:rPr lang="fr-CA" sz="2000" dirty="0" smtClean="0">
                <a:solidFill>
                  <a:srgbClr val="002060"/>
                </a:solidFill>
                <a:latin typeface="Book Antiqua" panose="02040602050305030304" pitchFamily="18" charset="0"/>
              </a:rPr>
              <a:t>.</a:t>
            </a:r>
          </a:p>
          <a:p>
            <a:pPr marL="0" lvl="0" indent="0" algn="just">
              <a:buNone/>
            </a:pPr>
            <a:endParaRPr lang="fr-CA" sz="2000" dirty="0">
              <a:solidFill>
                <a:srgbClr val="002060"/>
              </a:solidFill>
              <a:latin typeface="Book Antiqua" panose="02040602050305030304" pitchFamily="18" charset="0"/>
            </a:endParaRPr>
          </a:p>
          <a:p>
            <a:pPr lvl="0" algn="just">
              <a:buFont typeface="Wingdings" pitchFamily="2" charset="2"/>
              <a:buChar char="Ø"/>
            </a:pPr>
            <a:r>
              <a:rPr lang="fr-CA" sz="2000" dirty="0">
                <a:solidFill>
                  <a:srgbClr val="002060"/>
                </a:solidFill>
                <a:latin typeface="Book Antiqua" panose="02040602050305030304" pitchFamily="18" charset="0"/>
              </a:rPr>
              <a:t>On peut également utiliser une base lexicale nominale française ou anglaise avec un suffixe cri </a:t>
            </a:r>
            <a:r>
              <a:rPr lang="fr-CA" sz="2000" i="1" dirty="0">
                <a:solidFill>
                  <a:srgbClr val="002060"/>
                </a:solidFill>
                <a:latin typeface="Book Antiqua" panose="02040602050305030304" pitchFamily="18" charset="0"/>
              </a:rPr>
              <a:t>-</a:t>
            </a:r>
            <a:r>
              <a:rPr lang="fr-CA" sz="2000" i="1" dirty="0" err="1">
                <a:solidFill>
                  <a:srgbClr val="002060"/>
                </a:solidFill>
                <a:latin typeface="Book Antiqua" panose="02040602050305030304" pitchFamily="18" charset="0"/>
              </a:rPr>
              <a:t>iwi</a:t>
            </a:r>
            <a:r>
              <a:rPr lang="fr-CA" sz="2000" i="1" dirty="0">
                <a:solidFill>
                  <a:srgbClr val="002060"/>
                </a:solidFill>
                <a:latin typeface="Book Antiqua" panose="02040602050305030304" pitchFamily="18" charset="0"/>
              </a:rPr>
              <a:t>-  </a:t>
            </a:r>
            <a:r>
              <a:rPr lang="fr-CA" sz="2000" dirty="0">
                <a:solidFill>
                  <a:srgbClr val="002060"/>
                </a:solidFill>
                <a:latin typeface="Book Antiqua" panose="02040602050305030304" pitchFamily="18" charset="0"/>
              </a:rPr>
              <a:t>‘être’: </a:t>
            </a:r>
            <a:r>
              <a:rPr lang="fr-CA" sz="2000" b="1" dirty="0">
                <a:solidFill>
                  <a:srgbClr val="002060"/>
                </a:solidFill>
                <a:latin typeface="Book Antiqua" panose="02040602050305030304" pitchFamily="18" charset="0"/>
              </a:rPr>
              <a:t>li-beur-di-let</a:t>
            </a:r>
            <a:r>
              <a:rPr lang="fr-CA" sz="2000" dirty="0">
                <a:solidFill>
                  <a:srgbClr val="002060"/>
                </a:solidFill>
                <a:latin typeface="Book Antiqua" panose="02040602050305030304" pitchFamily="18" charset="0"/>
              </a:rPr>
              <a:t>-</a:t>
            </a:r>
            <a:r>
              <a:rPr lang="fr-CA" sz="2000" i="1" dirty="0" err="1">
                <a:solidFill>
                  <a:srgbClr val="002060"/>
                </a:solidFill>
                <a:latin typeface="Book Antiqua" panose="02040602050305030304" pitchFamily="18" charset="0"/>
              </a:rPr>
              <a:t>iw</a:t>
            </a:r>
            <a:r>
              <a:rPr lang="fr-CA" sz="2000" i="1" dirty="0">
                <a:solidFill>
                  <a:srgbClr val="002060"/>
                </a:solidFill>
                <a:latin typeface="Book Antiqua" panose="02040602050305030304" pitchFamily="18" charset="0"/>
              </a:rPr>
              <a:t>-an</a:t>
            </a:r>
            <a:r>
              <a:rPr lang="fr-CA" sz="2000" dirty="0">
                <a:solidFill>
                  <a:srgbClr val="002060"/>
                </a:solidFill>
                <a:latin typeface="Book Antiqua" panose="02040602050305030304" pitchFamily="18" charset="0"/>
              </a:rPr>
              <a:t> ‘être laiteux’; </a:t>
            </a:r>
            <a:r>
              <a:rPr lang="fr-CA" sz="2000" i="1" dirty="0" err="1">
                <a:solidFill>
                  <a:srgbClr val="002060"/>
                </a:solidFill>
                <a:latin typeface="Book Antiqua" panose="02040602050305030304" pitchFamily="18" charset="0"/>
              </a:rPr>
              <a:t>kii</a:t>
            </a:r>
            <a:r>
              <a:rPr lang="fr-CA" sz="2000" dirty="0">
                <a:solidFill>
                  <a:srgbClr val="002060"/>
                </a:solidFill>
                <a:latin typeface="Book Antiqua" panose="02040602050305030304" pitchFamily="18" charset="0"/>
              </a:rPr>
              <a:t>-</a:t>
            </a:r>
            <a:r>
              <a:rPr lang="fr-CA" sz="2000" b="1" dirty="0">
                <a:solidFill>
                  <a:srgbClr val="002060"/>
                </a:solidFill>
                <a:latin typeface="Book Antiqua" panose="02040602050305030304" pitchFamily="18" charset="0"/>
              </a:rPr>
              <a:t>li-</a:t>
            </a:r>
            <a:r>
              <a:rPr lang="fr-CA" sz="2000" b="1" dirty="0" err="1">
                <a:solidFill>
                  <a:srgbClr val="002060"/>
                </a:solidFill>
                <a:latin typeface="Book Antiqua" panose="02040602050305030304" pitchFamily="18" charset="0"/>
              </a:rPr>
              <a:t>fu</a:t>
            </a:r>
            <a:r>
              <a:rPr lang="fr-CA" sz="2000" dirty="0">
                <a:solidFill>
                  <a:srgbClr val="002060"/>
                </a:solidFill>
                <a:latin typeface="Book Antiqua" panose="02040602050305030304" pitchFamily="18" charset="0"/>
              </a:rPr>
              <a:t>-</a:t>
            </a:r>
            <a:r>
              <a:rPr lang="fr-CA" sz="2000" i="1" dirty="0" err="1">
                <a:solidFill>
                  <a:srgbClr val="002060"/>
                </a:solidFill>
                <a:latin typeface="Book Antiqua" panose="02040602050305030304" pitchFamily="18" charset="0"/>
              </a:rPr>
              <a:t>iwi-wee-it</a:t>
            </a:r>
            <a:r>
              <a:rPr lang="fr-CA" sz="2000" dirty="0">
                <a:solidFill>
                  <a:srgbClr val="002060"/>
                </a:solidFill>
                <a:latin typeface="Book Antiqua" panose="02040602050305030304" pitchFamily="18" charset="0"/>
              </a:rPr>
              <a:t> </a:t>
            </a:r>
            <a:r>
              <a:rPr lang="fr-CA" sz="2000" b="1" dirty="0">
                <a:solidFill>
                  <a:srgbClr val="002060"/>
                </a:solidFill>
                <a:latin typeface="Book Antiqua" panose="02040602050305030304" pitchFamily="18" charset="0"/>
              </a:rPr>
              <a:t>li-</a:t>
            </a:r>
            <a:r>
              <a:rPr lang="fr-CA" sz="2000" b="1" dirty="0" err="1">
                <a:solidFill>
                  <a:srgbClr val="002060"/>
                </a:solidFill>
                <a:latin typeface="Book Antiqua" panose="02040602050305030304" pitchFamily="18" charset="0"/>
              </a:rPr>
              <a:t>pchi</a:t>
            </a:r>
            <a:r>
              <a:rPr lang="fr-CA" sz="2000" dirty="0">
                <a:solidFill>
                  <a:srgbClr val="002060"/>
                </a:solidFill>
                <a:latin typeface="Book Antiqua" panose="02040602050305030304" pitchFamily="18" charset="0"/>
              </a:rPr>
              <a:t>-</a:t>
            </a:r>
            <a:r>
              <a:rPr lang="fr-CA" sz="2000" i="1" dirty="0" err="1">
                <a:solidFill>
                  <a:srgbClr val="002060"/>
                </a:solidFill>
                <a:latin typeface="Book Antiqua" panose="02040602050305030304" pitchFamily="18" charset="0"/>
              </a:rPr>
              <a:t>iwi</a:t>
            </a:r>
            <a:r>
              <a:rPr lang="fr-CA" sz="2000" i="1" dirty="0">
                <a:solidFill>
                  <a:srgbClr val="002060"/>
                </a:solidFill>
                <a:latin typeface="Book Antiqua" panose="02040602050305030304" pitchFamily="18" charset="0"/>
              </a:rPr>
              <a:t>-t</a:t>
            </a:r>
            <a:r>
              <a:rPr lang="fr-CA" sz="2000" dirty="0">
                <a:solidFill>
                  <a:srgbClr val="002060"/>
                </a:solidFill>
                <a:latin typeface="Book Antiqua" panose="02040602050305030304" pitchFamily="18" charset="0"/>
              </a:rPr>
              <a:t>  ‘il était fou quand il était petit’;  ou avec le suffixe cri </a:t>
            </a:r>
            <a:r>
              <a:rPr lang="fr-CA" sz="2000" i="1" dirty="0">
                <a:solidFill>
                  <a:srgbClr val="002060"/>
                </a:solidFill>
                <a:latin typeface="Book Antiqua" panose="02040602050305030304" pitchFamily="18" charset="0"/>
              </a:rPr>
              <a:t>-</a:t>
            </a:r>
            <a:r>
              <a:rPr lang="fr-CA" sz="2000" i="1" dirty="0" err="1">
                <a:solidFill>
                  <a:srgbClr val="002060"/>
                </a:solidFill>
                <a:latin typeface="Book Antiqua" panose="02040602050305030304" pitchFamily="18" charset="0"/>
              </a:rPr>
              <a:t>ihkee</a:t>
            </a:r>
            <a:r>
              <a:rPr lang="fr-CA" sz="2000" i="1" dirty="0">
                <a:solidFill>
                  <a:srgbClr val="002060"/>
                </a:solidFill>
                <a:latin typeface="Book Antiqua" panose="02040602050305030304" pitchFamily="18" charset="0"/>
              </a:rPr>
              <a:t>- </a:t>
            </a:r>
            <a:r>
              <a:rPr lang="fr-CA" sz="2000" dirty="0">
                <a:solidFill>
                  <a:srgbClr val="002060"/>
                </a:solidFill>
                <a:latin typeface="Book Antiqua" panose="02040602050305030304" pitchFamily="18" charset="0"/>
              </a:rPr>
              <a:t>‘faire’: </a:t>
            </a:r>
            <a:r>
              <a:rPr lang="fr-CA" sz="2000" b="1" dirty="0">
                <a:solidFill>
                  <a:srgbClr val="002060"/>
                </a:solidFill>
                <a:latin typeface="Book Antiqua" panose="02040602050305030304" pitchFamily="18" charset="0"/>
              </a:rPr>
              <a:t>li-</a:t>
            </a:r>
            <a:r>
              <a:rPr lang="fr-CA" sz="2000" b="1" dirty="0" err="1">
                <a:solidFill>
                  <a:srgbClr val="002060"/>
                </a:solidFill>
                <a:latin typeface="Book Antiqua" panose="02040602050305030304" pitchFamily="18" charset="0"/>
              </a:rPr>
              <a:t>zhali</a:t>
            </a:r>
            <a:r>
              <a:rPr lang="fr-CA" sz="2000" dirty="0">
                <a:solidFill>
                  <a:srgbClr val="002060"/>
                </a:solidFill>
                <a:latin typeface="Book Antiqua" panose="02040602050305030304" pitchFamily="18" charset="0"/>
              </a:rPr>
              <a:t>-</a:t>
            </a:r>
            <a:r>
              <a:rPr lang="fr-CA" sz="2000" i="1" dirty="0" err="1">
                <a:solidFill>
                  <a:srgbClr val="002060"/>
                </a:solidFill>
                <a:latin typeface="Book Antiqua" panose="02040602050305030304" pitchFamily="18" charset="0"/>
              </a:rPr>
              <a:t>ihkee</a:t>
            </a:r>
            <a:r>
              <a:rPr lang="fr-CA" sz="2000" i="1" dirty="0">
                <a:solidFill>
                  <a:srgbClr val="002060"/>
                </a:solidFill>
                <a:latin typeface="Book Antiqua" panose="02040602050305030304" pitchFamily="18" charset="0"/>
              </a:rPr>
              <a:t>-w</a:t>
            </a:r>
            <a:r>
              <a:rPr lang="fr-CA" sz="2000" dirty="0">
                <a:solidFill>
                  <a:srgbClr val="002060"/>
                </a:solidFill>
                <a:latin typeface="Book Antiqua" panose="02040602050305030304" pitchFamily="18" charset="0"/>
              </a:rPr>
              <a:t> ‘Elle le </a:t>
            </a:r>
            <a:r>
              <a:rPr lang="fr-CA" sz="2000" dirty="0" smtClean="0">
                <a:solidFill>
                  <a:srgbClr val="002060"/>
                </a:solidFill>
                <a:latin typeface="Book Antiqua" panose="02040602050305030304" pitchFamily="18" charset="0"/>
              </a:rPr>
              <a:t>décore</a:t>
            </a:r>
            <a:r>
              <a:rPr lang="fr-CA" sz="2000" dirty="0">
                <a:solidFill>
                  <a:srgbClr val="002060"/>
                </a:solidFill>
                <a:latin typeface="Book Antiqua" panose="02040602050305030304" pitchFamily="18" charset="0"/>
              </a:rPr>
              <a:t>’</a:t>
            </a:r>
            <a:r>
              <a:rPr lang="fr-CA" sz="2000" dirty="0" smtClean="0">
                <a:solidFill>
                  <a:srgbClr val="002060"/>
                </a:solidFill>
                <a:latin typeface="Book Antiqua" panose="02040602050305030304" pitchFamily="18" charset="0"/>
              </a:rPr>
              <a:t> </a:t>
            </a:r>
            <a:r>
              <a:rPr lang="fr-CA" sz="2000" dirty="0">
                <a:solidFill>
                  <a:srgbClr val="002060"/>
                </a:solidFill>
                <a:latin typeface="Book Antiqua" panose="02040602050305030304" pitchFamily="18" charset="0"/>
              </a:rPr>
              <a:t>(lit. </a:t>
            </a:r>
            <a:r>
              <a:rPr lang="fr-CA" sz="2000" dirty="0" smtClean="0">
                <a:solidFill>
                  <a:srgbClr val="002060"/>
                </a:solidFill>
                <a:latin typeface="Book Antiqua" panose="02040602050305030304" pitchFamily="18" charset="0"/>
              </a:rPr>
              <a:t>faire-joli). </a:t>
            </a:r>
            <a:endParaRPr lang="fr-CA" sz="2000" dirty="0">
              <a:solidFill>
                <a:srgbClr val="002060"/>
              </a:solidFill>
              <a:latin typeface="Book Antiqua" panose="02040602050305030304" pitchFamily="18" charset="0"/>
            </a:endParaRPr>
          </a:p>
          <a:p>
            <a:pPr marL="0" indent="0">
              <a:buNone/>
            </a:pPr>
            <a:endParaRPr lang="en-CA" dirty="0"/>
          </a:p>
        </p:txBody>
      </p:sp>
    </p:spTree>
    <p:extLst>
      <p:ext uri="{BB962C8B-B14F-4D97-AF65-F5344CB8AC3E}">
        <p14:creationId xmlns:p14="http://schemas.microsoft.com/office/powerpoint/2010/main" val="675647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56320"/>
          </a:xfrm>
        </p:spPr>
        <p:txBody>
          <a:bodyPr/>
          <a:lstStyle/>
          <a:p>
            <a:r>
              <a:rPr lang="en-CA" b="1" dirty="0">
                <a:solidFill>
                  <a:srgbClr val="002060"/>
                </a:solidFill>
                <a:effectLst>
                  <a:outerShdw blurRad="38100" dist="38100" dir="2700000" algn="tl">
                    <a:srgbClr val="000000">
                      <a:alpha val="43137"/>
                    </a:srgbClr>
                  </a:outerShdw>
                </a:effectLst>
                <a:latin typeface="Book Antiqua" pitchFamily="18" charset="0"/>
              </a:rPr>
              <a:t>La structure du </a:t>
            </a:r>
            <a:r>
              <a:rPr lang="en-CA" b="1" dirty="0" err="1">
                <a:solidFill>
                  <a:srgbClr val="002060"/>
                </a:solidFill>
                <a:effectLst>
                  <a:outerShdw blurRad="38100" dist="38100" dir="2700000" algn="tl">
                    <a:srgbClr val="000000">
                      <a:alpha val="43137"/>
                    </a:srgbClr>
                  </a:outerShdw>
                </a:effectLst>
                <a:latin typeface="Book Antiqua" pitchFamily="18" charset="0"/>
              </a:rPr>
              <a:t>mitchif</a:t>
            </a:r>
            <a:r>
              <a:rPr lang="en-CA" b="1" dirty="0">
                <a:solidFill>
                  <a:srgbClr val="002060"/>
                </a:solidFill>
                <a:effectLst>
                  <a:outerShdw blurRad="38100" dist="38100" dir="2700000" algn="tl">
                    <a:srgbClr val="000000">
                      <a:alpha val="43137"/>
                    </a:srgbClr>
                  </a:outerShdw>
                </a:effectLst>
                <a:latin typeface="Book Antiqua" pitchFamily="18" charset="0"/>
              </a:rPr>
              <a:t>, suite</a:t>
            </a:r>
            <a:endParaRPr lang="en-CA" dirty="0"/>
          </a:p>
        </p:txBody>
      </p:sp>
      <p:sp>
        <p:nvSpPr>
          <p:cNvPr id="3" name="Content Placeholder 2"/>
          <p:cNvSpPr>
            <a:spLocks noGrp="1"/>
          </p:cNvSpPr>
          <p:nvPr>
            <p:ph sz="quarter" idx="1"/>
          </p:nvPr>
        </p:nvSpPr>
        <p:spPr>
          <a:xfrm>
            <a:off x="457200" y="980728"/>
            <a:ext cx="8229600" cy="5616624"/>
          </a:xfrm>
        </p:spPr>
        <p:txBody>
          <a:bodyPr>
            <a:normAutofit/>
          </a:bodyPr>
          <a:lstStyle/>
          <a:p>
            <a:pPr marL="0" indent="0" algn="just">
              <a:buNone/>
            </a:pPr>
            <a:r>
              <a:rPr lang="en-CA" sz="2000" dirty="0" smtClean="0">
                <a:solidFill>
                  <a:srgbClr val="002060"/>
                </a:solidFill>
                <a:latin typeface="Book Antiqua" panose="02040602050305030304" pitchFamily="18" charset="0"/>
              </a:rPr>
              <a:t>Par </a:t>
            </a:r>
            <a:r>
              <a:rPr lang="en-CA" sz="2000" dirty="0" err="1" smtClean="0">
                <a:solidFill>
                  <a:srgbClr val="002060"/>
                </a:solidFill>
                <a:latin typeface="Book Antiqua" panose="02040602050305030304" pitchFamily="18" charset="0"/>
              </a:rPr>
              <a:t>contre</a:t>
            </a:r>
            <a:r>
              <a:rPr lang="en-CA" sz="2000" dirty="0" smtClean="0">
                <a:solidFill>
                  <a:srgbClr val="002060"/>
                </a:solidFill>
                <a:latin typeface="Book Antiqua" panose="02040602050305030304" pitchFamily="18" charset="0"/>
              </a:rPr>
              <a:t>, le </a:t>
            </a:r>
            <a:r>
              <a:rPr lang="en-CA" sz="2000" dirty="0" err="1" smtClean="0">
                <a:solidFill>
                  <a:srgbClr val="002060"/>
                </a:solidFill>
                <a:latin typeface="Book Antiqua" panose="02040602050305030304" pitchFamily="18" charset="0"/>
              </a:rPr>
              <a:t>mitchif</a:t>
            </a:r>
            <a:r>
              <a:rPr lang="en-CA" sz="2000" dirty="0" smtClean="0">
                <a:solidFill>
                  <a:srgbClr val="002060"/>
                </a:solidFill>
                <a:latin typeface="Book Antiqua" panose="02040602050305030304" pitchFamily="18" charset="0"/>
              </a:rPr>
              <a:t> a </a:t>
            </a:r>
            <a:r>
              <a:rPr lang="en-CA" sz="2000" dirty="0" err="1" smtClean="0">
                <a:solidFill>
                  <a:srgbClr val="002060"/>
                </a:solidFill>
                <a:latin typeface="Book Antiqua" panose="02040602050305030304" pitchFamily="18" charset="0"/>
              </a:rPr>
              <a:t>conservé</a:t>
            </a:r>
            <a:r>
              <a:rPr lang="en-CA" sz="2000" dirty="0" smtClean="0">
                <a:solidFill>
                  <a:srgbClr val="002060"/>
                </a:solidFill>
                <a:latin typeface="Book Antiqua" panose="02040602050305030304" pitchFamily="18" charset="0"/>
              </a:rPr>
              <a:t> de </a:t>
            </a:r>
            <a:r>
              <a:rPr lang="en-CA" sz="2000" dirty="0" err="1" smtClean="0">
                <a:solidFill>
                  <a:srgbClr val="002060"/>
                </a:solidFill>
                <a:latin typeface="Book Antiqua" panose="02040602050305030304" pitchFamily="18" charset="0"/>
              </a:rPr>
              <a:t>nombreux</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termes</a:t>
            </a:r>
            <a:r>
              <a:rPr lang="en-CA" sz="2000" dirty="0" smtClean="0">
                <a:solidFill>
                  <a:srgbClr val="002060"/>
                </a:solidFill>
                <a:latin typeface="Book Antiqua" panose="02040602050305030304" pitchFamily="18" charset="0"/>
              </a:rPr>
              <a:t> et expressions qui au Québec </a:t>
            </a:r>
            <a:r>
              <a:rPr lang="en-CA" sz="2000" dirty="0" err="1" smtClean="0">
                <a:solidFill>
                  <a:srgbClr val="002060"/>
                </a:solidFill>
                <a:latin typeface="Book Antiqua" panose="02040602050305030304" pitchFamily="18" charset="0"/>
              </a:rPr>
              <a:t>sont</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considérés</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comme</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vieillis</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ou</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ont</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sont</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disparus</a:t>
            </a:r>
            <a:r>
              <a:rPr lang="en-CA" sz="2000" dirty="0" smtClean="0">
                <a:solidFill>
                  <a:srgbClr val="002060"/>
                </a:solidFill>
                <a:latin typeface="Book Antiqua" panose="02040602050305030304" pitchFamily="18" charset="0"/>
              </a:rPr>
              <a:t>. On y </a:t>
            </a:r>
            <a:r>
              <a:rPr lang="en-CA" sz="2000" dirty="0" err="1" smtClean="0">
                <a:solidFill>
                  <a:srgbClr val="002060"/>
                </a:solidFill>
                <a:latin typeface="Book Antiqua" panose="02040602050305030304" pitchFamily="18" charset="0"/>
              </a:rPr>
              <a:t>trouve</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également</a:t>
            </a:r>
            <a:r>
              <a:rPr lang="en-CA" sz="2000" dirty="0" smtClean="0">
                <a:solidFill>
                  <a:srgbClr val="002060"/>
                </a:solidFill>
                <a:latin typeface="Book Antiqua" panose="02040602050305030304" pitchFamily="18" charset="0"/>
              </a:rPr>
              <a:t> des </a:t>
            </a:r>
            <a:r>
              <a:rPr lang="en-CA" sz="2000" dirty="0" err="1" smtClean="0">
                <a:solidFill>
                  <a:srgbClr val="002060"/>
                </a:solidFill>
                <a:latin typeface="Book Antiqua" panose="02040602050305030304" pitchFamily="18" charset="0"/>
              </a:rPr>
              <a:t>termes</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uniques</a:t>
            </a:r>
            <a:r>
              <a:rPr lang="en-CA" sz="2000" dirty="0" smtClean="0">
                <a:solidFill>
                  <a:srgbClr val="002060"/>
                </a:solidFill>
                <a:latin typeface="Book Antiqua" panose="02040602050305030304" pitchFamily="18" charset="0"/>
              </a:rPr>
              <a:t> à la culture des Métis, </a:t>
            </a:r>
            <a:r>
              <a:rPr lang="en-CA" sz="2000" dirty="0" err="1" smtClean="0">
                <a:solidFill>
                  <a:srgbClr val="002060"/>
                </a:solidFill>
                <a:latin typeface="Book Antiqua" panose="02040602050305030304" pitchFamily="18" charset="0"/>
              </a:rPr>
              <a:t>ainsi</a:t>
            </a:r>
            <a:r>
              <a:rPr lang="en-CA" sz="2000" dirty="0" smtClean="0">
                <a:solidFill>
                  <a:srgbClr val="002060"/>
                </a:solidFill>
                <a:latin typeface="Book Antiqua" panose="02040602050305030304" pitchFamily="18" charset="0"/>
              </a:rPr>
              <a:t> que </a:t>
            </a:r>
            <a:r>
              <a:rPr lang="en-CA" sz="2000" dirty="0" err="1" smtClean="0">
                <a:solidFill>
                  <a:srgbClr val="002060"/>
                </a:solidFill>
                <a:latin typeface="Book Antiqua" panose="02040602050305030304" pitchFamily="18" charset="0"/>
              </a:rPr>
              <a:t>quelques</a:t>
            </a:r>
            <a:r>
              <a:rPr lang="en-CA" sz="2000" dirty="0" smtClean="0">
                <a:solidFill>
                  <a:srgbClr val="002060"/>
                </a:solidFill>
                <a:latin typeface="Book Antiqua" panose="02040602050305030304" pitchFamily="18" charset="0"/>
              </a:rPr>
              <a:t> mots </a:t>
            </a:r>
            <a:r>
              <a:rPr lang="en-CA" sz="2000" dirty="0" err="1" smtClean="0">
                <a:solidFill>
                  <a:srgbClr val="002060"/>
                </a:solidFill>
                <a:latin typeface="Book Antiqua" panose="02040602050305030304" pitchFamily="18" charset="0"/>
              </a:rPr>
              <a:t>empruntés</a:t>
            </a:r>
            <a:r>
              <a:rPr lang="en-CA" sz="2000" dirty="0" smtClean="0">
                <a:solidFill>
                  <a:srgbClr val="002060"/>
                </a:solidFill>
                <a:latin typeface="Book Antiqua" panose="02040602050305030304" pitchFamily="18" charset="0"/>
              </a:rPr>
              <a:t> aux </a:t>
            </a:r>
            <a:r>
              <a:rPr lang="en-CA" sz="2000" dirty="0" err="1" smtClean="0">
                <a:solidFill>
                  <a:srgbClr val="002060"/>
                </a:solidFill>
                <a:latin typeface="Book Antiqua" panose="02040602050305030304" pitchFamily="18" charset="0"/>
              </a:rPr>
              <a:t>langues</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amérindiennes</a:t>
            </a:r>
            <a:r>
              <a:rPr lang="en-CA" sz="2000" dirty="0" smtClean="0">
                <a:solidFill>
                  <a:srgbClr val="002060"/>
                </a:solidFill>
                <a:latin typeface="Book Antiqua" panose="02040602050305030304" pitchFamily="18" charset="0"/>
              </a:rPr>
              <a:t>:</a:t>
            </a:r>
          </a:p>
          <a:p>
            <a:pPr marL="0" indent="0" algn="just">
              <a:buNone/>
            </a:pPr>
            <a:r>
              <a:rPr lang="en-CA" sz="2000" b="1" dirty="0" err="1" smtClean="0">
                <a:solidFill>
                  <a:srgbClr val="002060"/>
                </a:solidFill>
                <a:latin typeface="Book Antiqua" panose="02040602050305030304" pitchFamily="18" charset="0"/>
              </a:rPr>
              <a:t>Termes</a:t>
            </a:r>
            <a:r>
              <a:rPr lang="en-CA" sz="2000" b="1" dirty="0" smtClean="0">
                <a:solidFill>
                  <a:srgbClr val="002060"/>
                </a:solidFill>
                <a:latin typeface="Book Antiqua" panose="02040602050305030304" pitchFamily="18" charset="0"/>
              </a:rPr>
              <a:t> </a:t>
            </a:r>
            <a:r>
              <a:rPr lang="en-CA" sz="2000" b="1" dirty="0" err="1" smtClean="0">
                <a:solidFill>
                  <a:srgbClr val="002060"/>
                </a:solidFill>
                <a:latin typeface="Book Antiqua" panose="02040602050305030304" pitchFamily="18" charset="0"/>
              </a:rPr>
              <a:t>laurentiens</a:t>
            </a:r>
            <a:r>
              <a:rPr lang="en-CA" sz="2000" dirty="0" smtClean="0">
                <a:solidFill>
                  <a:srgbClr val="002060"/>
                </a:solidFill>
                <a:latin typeface="Book Antiqua" panose="02040602050305030304" pitchFamily="18" charset="0"/>
              </a:rPr>
              <a:t>: </a:t>
            </a:r>
            <a:r>
              <a:rPr lang="en-CA" sz="2000" i="1" dirty="0" err="1" smtClean="0">
                <a:solidFill>
                  <a:srgbClr val="002060"/>
                </a:solidFill>
                <a:latin typeface="Book Antiqua" panose="02040602050305030304" pitchFamily="18" charset="0"/>
              </a:rPr>
              <a:t>fardoches</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broussailles</a:t>
            </a:r>
            <a:r>
              <a:rPr lang="en-CA" sz="2000" dirty="0" smtClean="0">
                <a:solidFill>
                  <a:srgbClr val="002060"/>
                </a:solidFill>
                <a:latin typeface="Book Antiqua" panose="02040602050305030304" pitchFamily="18" charset="0"/>
              </a:rPr>
              <a:t>’; </a:t>
            </a:r>
            <a:r>
              <a:rPr lang="en-CA" sz="2000" i="1" dirty="0" err="1" smtClean="0">
                <a:solidFill>
                  <a:srgbClr val="002060"/>
                </a:solidFill>
                <a:latin typeface="Book Antiqua" panose="02040602050305030304" pitchFamily="18" charset="0"/>
              </a:rPr>
              <a:t>soupane</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sorte</a:t>
            </a:r>
            <a:r>
              <a:rPr lang="en-CA" sz="2000" dirty="0" smtClean="0">
                <a:solidFill>
                  <a:srgbClr val="002060"/>
                </a:solidFill>
                <a:latin typeface="Book Antiqua" panose="02040602050305030304" pitchFamily="18" charset="0"/>
              </a:rPr>
              <a:t> de </a:t>
            </a:r>
            <a:r>
              <a:rPr lang="en-CA" sz="2000" dirty="0" err="1" smtClean="0">
                <a:solidFill>
                  <a:srgbClr val="002060"/>
                </a:solidFill>
                <a:latin typeface="Book Antiqua" panose="02040602050305030304" pitchFamily="18" charset="0"/>
              </a:rPr>
              <a:t>gruau</a:t>
            </a:r>
            <a:r>
              <a:rPr lang="en-CA" sz="2000" dirty="0" smtClean="0">
                <a:solidFill>
                  <a:srgbClr val="002060"/>
                </a:solidFill>
                <a:latin typeface="Book Antiqua" panose="02040602050305030304" pitchFamily="18" charset="0"/>
              </a:rPr>
              <a:t>’; </a:t>
            </a:r>
            <a:r>
              <a:rPr lang="en-CA" sz="2000" i="1" dirty="0" err="1" smtClean="0">
                <a:solidFill>
                  <a:srgbClr val="002060"/>
                </a:solidFill>
                <a:latin typeface="Book Antiqua" panose="02040602050305030304" pitchFamily="18" charset="0"/>
              </a:rPr>
              <a:t>rassades</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perles</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décoratives</a:t>
            </a:r>
            <a:r>
              <a:rPr lang="en-CA" sz="2000" dirty="0" smtClean="0">
                <a:solidFill>
                  <a:srgbClr val="002060"/>
                </a:solidFill>
                <a:latin typeface="Book Antiqua" panose="02040602050305030304" pitchFamily="18" charset="0"/>
              </a:rPr>
              <a:t>’; </a:t>
            </a:r>
            <a:r>
              <a:rPr lang="en-CA" sz="2000" i="1" dirty="0" err="1" smtClean="0">
                <a:solidFill>
                  <a:srgbClr val="002060"/>
                </a:solidFill>
                <a:latin typeface="Book Antiqua" panose="02040602050305030304" pitchFamily="18" charset="0"/>
              </a:rPr>
              <a:t>souris-chaude</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chauve-souris</a:t>
            </a:r>
            <a:r>
              <a:rPr lang="en-CA" sz="2000" dirty="0" smtClean="0">
                <a:solidFill>
                  <a:srgbClr val="002060"/>
                </a:solidFill>
                <a:latin typeface="Book Antiqua" panose="02040602050305030304" pitchFamily="18" charset="0"/>
              </a:rPr>
              <a:t>’; </a:t>
            </a:r>
            <a:r>
              <a:rPr lang="en-CA" sz="2000" i="1" dirty="0" err="1" smtClean="0">
                <a:solidFill>
                  <a:srgbClr val="002060"/>
                </a:solidFill>
                <a:latin typeface="Book Antiqua" panose="02040602050305030304" pitchFamily="18" charset="0"/>
              </a:rPr>
              <a:t>reinquier</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colonne</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vertébrale</a:t>
            </a:r>
            <a:r>
              <a:rPr lang="en-CA" sz="2000" dirty="0" smtClean="0">
                <a:solidFill>
                  <a:srgbClr val="002060"/>
                </a:solidFill>
                <a:latin typeface="Book Antiqua" panose="02040602050305030304" pitchFamily="18" charset="0"/>
              </a:rPr>
              <a:t>’; </a:t>
            </a:r>
            <a:r>
              <a:rPr lang="en-CA" sz="2000" i="1" dirty="0" err="1" smtClean="0">
                <a:solidFill>
                  <a:srgbClr val="002060"/>
                </a:solidFill>
                <a:latin typeface="Book Antiqua" panose="02040602050305030304" pitchFamily="18" charset="0"/>
              </a:rPr>
              <a:t>micoine</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grosse</a:t>
            </a:r>
            <a:r>
              <a:rPr lang="en-CA" sz="2000" dirty="0" smtClean="0">
                <a:solidFill>
                  <a:srgbClr val="002060"/>
                </a:solidFill>
                <a:latin typeface="Book Antiqua" panose="02040602050305030304" pitchFamily="18" charset="0"/>
              </a:rPr>
              <a:t> louche’, </a:t>
            </a:r>
            <a:r>
              <a:rPr lang="en-CA" sz="2000" i="1" dirty="0" err="1" smtClean="0">
                <a:solidFill>
                  <a:srgbClr val="002060"/>
                </a:solidFill>
                <a:latin typeface="Book Antiqua" panose="02040602050305030304" pitchFamily="18" charset="0"/>
              </a:rPr>
              <a:t>crémone</a:t>
            </a:r>
            <a:r>
              <a:rPr lang="en-CA" sz="2000" dirty="0" smtClean="0">
                <a:solidFill>
                  <a:srgbClr val="002060"/>
                </a:solidFill>
                <a:latin typeface="Book Antiqua" panose="02040602050305030304" pitchFamily="18" charset="0"/>
              </a:rPr>
              <a:t> ‘cache-</a:t>
            </a:r>
            <a:r>
              <a:rPr lang="en-CA" sz="2000" dirty="0" err="1" smtClean="0">
                <a:solidFill>
                  <a:srgbClr val="002060"/>
                </a:solidFill>
                <a:latin typeface="Book Antiqua" panose="02040602050305030304" pitchFamily="18" charset="0"/>
              </a:rPr>
              <a:t>nez</a:t>
            </a:r>
            <a:r>
              <a:rPr lang="en-CA" sz="2000" dirty="0" smtClean="0">
                <a:solidFill>
                  <a:srgbClr val="002060"/>
                </a:solidFill>
                <a:latin typeface="Book Antiqua" panose="02040602050305030304" pitchFamily="18" charset="0"/>
              </a:rPr>
              <a:t>/</a:t>
            </a:r>
            <a:r>
              <a:rPr lang="en-CA" sz="2000" dirty="0" err="1" smtClean="0">
                <a:solidFill>
                  <a:srgbClr val="002060"/>
                </a:solidFill>
                <a:latin typeface="Book Antiqua" panose="02040602050305030304" pitchFamily="18" charset="0"/>
              </a:rPr>
              <a:t>écharpe</a:t>
            </a:r>
            <a:r>
              <a:rPr lang="en-CA" sz="2000" dirty="0" smtClean="0">
                <a:solidFill>
                  <a:srgbClr val="002060"/>
                </a:solidFill>
                <a:latin typeface="Book Antiqua" panose="02040602050305030304" pitchFamily="18" charset="0"/>
              </a:rPr>
              <a:t>’, etc.</a:t>
            </a:r>
          </a:p>
          <a:p>
            <a:pPr marL="0" indent="0" algn="just">
              <a:buNone/>
            </a:pPr>
            <a:r>
              <a:rPr lang="en-CA" sz="2000" b="1" dirty="0" err="1" smtClean="0">
                <a:solidFill>
                  <a:srgbClr val="002060"/>
                </a:solidFill>
                <a:latin typeface="Book Antiqua" panose="02040602050305030304" pitchFamily="18" charset="0"/>
              </a:rPr>
              <a:t>Termes</a:t>
            </a:r>
            <a:r>
              <a:rPr lang="en-CA" sz="2000" b="1" dirty="0" smtClean="0">
                <a:solidFill>
                  <a:srgbClr val="002060"/>
                </a:solidFill>
                <a:latin typeface="Book Antiqua" panose="02040602050305030304" pitchFamily="18" charset="0"/>
              </a:rPr>
              <a:t> </a:t>
            </a:r>
            <a:r>
              <a:rPr lang="en-CA" sz="2000" b="1" dirty="0" err="1" smtClean="0">
                <a:solidFill>
                  <a:srgbClr val="002060"/>
                </a:solidFill>
                <a:latin typeface="Book Antiqua" panose="02040602050305030304" pitchFamily="18" charset="0"/>
              </a:rPr>
              <a:t>métis</a:t>
            </a:r>
            <a:r>
              <a:rPr lang="en-CA" sz="2000" dirty="0" smtClean="0">
                <a:solidFill>
                  <a:srgbClr val="002060"/>
                </a:solidFill>
                <a:latin typeface="Book Antiqua" panose="02040602050305030304" pitchFamily="18" charset="0"/>
              </a:rPr>
              <a:t>: </a:t>
            </a:r>
            <a:r>
              <a:rPr lang="en-CA" sz="2000" i="1" dirty="0" err="1" smtClean="0">
                <a:solidFill>
                  <a:srgbClr val="002060"/>
                </a:solidFill>
                <a:latin typeface="Book Antiqua" panose="02040602050305030304" pitchFamily="18" charset="0"/>
              </a:rPr>
              <a:t>chiticoup</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mauvais</a:t>
            </a:r>
            <a:r>
              <a:rPr lang="en-CA" sz="2000" dirty="0" smtClean="0">
                <a:solidFill>
                  <a:srgbClr val="002060"/>
                </a:solidFill>
                <a:latin typeface="Book Antiqua" panose="02040602050305030304" pitchFamily="18" charset="0"/>
              </a:rPr>
              <a:t> tour’; </a:t>
            </a:r>
            <a:r>
              <a:rPr lang="en-CA" sz="2000" i="1" dirty="0" err="1" smtClean="0">
                <a:solidFill>
                  <a:srgbClr val="002060"/>
                </a:solidFill>
                <a:latin typeface="Book Antiqua" panose="02040602050305030304" pitchFamily="18" charset="0"/>
              </a:rPr>
              <a:t>flécheur</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menteur</a:t>
            </a:r>
            <a:r>
              <a:rPr lang="en-CA" sz="2000" dirty="0" smtClean="0">
                <a:solidFill>
                  <a:srgbClr val="002060"/>
                </a:solidFill>
                <a:latin typeface="Book Antiqua" panose="02040602050305030304" pitchFamily="18" charset="0"/>
              </a:rPr>
              <a:t>/</a:t>
            </a:r>
            <a:r>
              <a:rPr lang="en-CA" sz="2000" dirty="0" err="1" smtClean="0">
                <a:solidFill>
                  <a:srgbClr val="002060"/>
                </a:solidFill>
                <a:latin typeface="Book Antiqua" panose="02040602050305030304" pitchFamily="18" charset="0"/>
              </a:rPr>
              <a:t>fabulateur</a:t>
            </a:r>
            <a:r>
              <a:rPr lang="en-CA" sz="2000" dirty="0" smtClean="0">
                <a:solidFill>
                  <a:srgbClr val="002060"/>
                </a:solidFill>
                <a:latin typeface="Book Antiqua" panose="02040602050305030304" pitchFamily="18" charset="0"/>
              </a:rPr>
              <a:t>’; </a:t>
            </a:r>
            <a:r>
              <a:rPr lang="en-CA" sz="2000" i="1" dirty="0" err="1" smtClean="0">
                <a:solidFill>
                  <a:srgbClr val="002060"/>
                </a:solidFill>
                <a:latin typeface="Book Antiqua" panose="02040602050305030304" pitchFamily="18" charset="0"/>
              </a:rPr>
              <a:t>brochet</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clavicule</a:t>
            </a:r>
            <a:r>
              <a:rPr lang="en-CA" sz="2000" dirty="0" smtClean="0">
                <a:solidFill>
                  <a:srgbClr val="002060"/>
                </a:solidFill>
                <a:latin typeface="Book Antiqua" panose="02040602050305030304" pitchFamily="18" charset="0"/>
              </a:rPr>
              <a:t>’; </a:t>
            </a:r>
            <a:r>
              <a:rPr lang="en-CA" sz="2000" i="1" dirty="0" err="1" smtClean="0">
                <a:solidFill>
                  <a:srgbClr val="002060"/>
                </a:solidFill>
                <a:latin typeface="Book Antiqua" panose="02040602050305030304" pitchFamily="18" charset="0"/>
              </a:rPr>
              <a:t>cabri</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antilope</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d’Amérique</a:t>
            </a:r>
            <a:r>
              <a:rPr lang="en-CA" sz="2000" dirty="0" smtClean="0">
                <a:solidFill>
                  <a:srgbClr val="002060"/>
                </a:solidFill>
                <a:latin typeface="Book Antiqua" panose="02040602050305030304" pitchFamily="18" charset="0"/>
              </a:rPr>
              <a:t>’; </a:t>
            </a:r>
            <a:r>
              <a:rPr lang="en-CA" sz="2000" i="1" dirty="0" err="1" smtClean="0">
                <a:solidFill>
                  <a:srgbClr val="002060"/>
                </a:solidFill>
                <a:latin typeface="Book Antiqua" panose="02040602050305030304" pitchFamily="18" charset="0"/>
              </a:rPr>
              <a:t>cabresser</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rassembler</a:t>
            </a:r>
            <a:r>
              <a:rPr lang="en-CA" sz="2000" dirty="0" smtClean="0">
                <a:solidFill>
                  <a:srgbClr val="002060"/>
                </a:solidFill>
                <a:latin typeface="Book Antiqua" panose="02040602050305030304" pitchFamily="18" charset="0"/>
              </a:rPr>
              <a:t> le </a:t>
            </a:r>
            <a:r>
              <a:rPr lang="en-CA" sz="2000" dirty="0" err="1" smtClean="0">
                <a:solidFill>
                  <a:srgbClr val="002060"/>
                </a:solidFill>
                <a:latin typeface="Book Antiqua" panose="02040602050305030304" pitchFamily="18" charset="0"/>
              </a:rPr>
              <a:t>bétail</a:t>
            </a:r>
            <a:r>
              <a:rPr lang="en-CA" sz="2000" dirty="0" smtClean="0">
                <a:solidFill>
                  <a:srgbClr val="002060"/>
                </a:solidFill>
                <a:latin typeface="Book Antiqua" panose="02040602050305030304" pitchFamily="18" charset="0"/>
              </a:rPr>
              <a:t> à </a:t>
            </a:r>
            <a:r>
              <a:rPr lang="en-CA" sz="2000" dirty="0" err="1" smtClean="0">
                <a:solidFill>
                  <a:srgbClr val="002060"/>
                </a:solidFill>
                <a:latin typeface="Book Antiqua" panose="02040602050305030304" pitchFamily="18" charset="0"/>
              </a:rPr>
              <a:t>l’aide</a:t>
            </a:r>
            <a:r>
              <a:rPr lang="en-CA" sz="2000" dirty="0" smtClean="0">
                <a:solidFill>
                  <a:srgbClr val="002060"/>
                </a:solidFill>
                <a:latin typeface="Book Antiqua" panose="02040602050305030304" pitchFamily="18" charset="0"/>
              </a:rPr>
              <a:t> d’un lasso’, </a:t>
            </a:r>
            <a:r>
              <a:rPr lang="en-CA" sz="2000" i="1" dirty="0" err="1" smtClean="0">
                <a:solidFill>
                  <a:srgbClr val="002060"/>
                </a:solidFill>
                <a:latin typeface="Book Antiqua" panose="02040602050305030304" pitchFamily="18" charset="0"/>
              </a:rPr>
              <a:t>embicheter</a:t>
            </a:r>
            <a:r>
              <a:rPr lang="en-CA" sz="2000" dirty="0" smtClean="0">
                <a:solidFill>
                  <a:srgbClr val="002060"/>
                </a:solidFill>
                <a:latin typeface="Book Antiqua" panose="02040602050305030304" pitchFamily="18" charset="0"/>
              </a:rPr>
              <a:t> ‘se faire </a:t>
            </a:r>
            <a:r>
              <a:rPr lang="en-CA" sz="2000" dirty="0" err="1" smtClean="0">
                <a:solidFill>
                  <a:srgbClr val="002060"/>
                </a:solidFill>
                <a:latin typeface="Book Antiqua" panose="02040602050305030304" pitchFamily="18" charset="0"/>
              </a:rPr>
              <a:t>tromper</a:t>
            </a:r>
            <a:r>
              <a:rPr lang="en-CA" sz="2000" dirty="0" smtClean="0">
                <a:solidFill>
                  <a:srgbClr val="002060"/>
                </a:solidFill>
                <a:latin typeface="Book Antiqua" panose="02040602050305030304" pitchFamily="18" charset="0"/>
              </a:rPr>
              <a:t>’, </a:t>
            </a:r>
            <a:r>
              <a:rPr lang="en-CA" sz="2000" i="1" dirty="0" err="1" smtClean="0">
                <a:solidFill>
                  <a:srgbClr val="002060"/>
                </a:solidFill>
                <a:latin typeface="Book Antiqua" panose="02040602050305030304" pitchFamily="18" charset="0"/>
              </a:rPr>
              <a:t>piquerelle</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jolie</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jeune</a:t>
            </a:r>
            <a:r>
              <a:rPr lang="en-CA" sz="2000" dirty="0" smtClean="0">
                <a:solidFill>
                  <a:srgbClr val="002060"/>
                </a:solidFill>
                <a:latin typeface="Book Antiqua" panose="02040602050305030304" pitchFamily="18" charset="0"/>
              </a:rPr>
              <a:t> femme’, </a:t>
            </a:r>
            <a:r>
              <a:rPr lang="en-CA" sz="2000" i="1" dirty="0" err="1" smtClean="0">
                <a:solidFill>
                  <a:srgbClr val="002060"/>
                </a:solidFill>
                <a:latin typeface="Book Antiqua" panose="02040602050305030304" pitchFamily="18" charset="0"/>
              </a:rPr>
              <a:t>pisserine</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alcool</a:t>
            </a:r>
            <a:r>
              <a:rPr lang="en-CA" sz="2000" dirty="0" smtClean="0">
                <a:solidFill>
                  <a:srgbClr val="002060"/>
                </a:solidFill>
                <a:latin typeface="Book Antiqua" panose="02040602050305030304" pitchFamily="18" charset="0"/>
              </a:rPr>
              <a:t> fait </a:t>
            </a:r>
            <a:r>
              <a:rPr lang="en-CA" sz="2000" dirty="0" err="1" smtClean="0">
                <a:solidFill>
                  <a:srgbClr val="002060"/>
                </a:solidFill>
                <a:latin typeface="Book Antiqua" panose="02040602050305030304" pitchFamily="18" charset="0"/>
              </a:rPr>
              <a:t>maison</a:t>
            </a:r>
            <a:r>
              <a:rPr lang="en-CA" sz="2000" dirty="0" smtClean="0">
                <a:solidFill>
                  <a:srgbClr val="002060"/>
                </a:solidFill>
                <a:latin typeface="Book Antiqua" panose="02040602050305030304" pitchFamily="18" charset="0"/>
              </a:rPr>
              <a:t>’, etc.</a:t>
            </a:r>
          </a:p>
          <a:p>
            <a:pPr marL="0" indent="0" algn="just">
              <a:buNone/>
            </a:pPr>
            <a:r>
              <a:rPr lang="en-CA" sz="2000" b="1" dirty="0" err="1" smtClean="0">
                <a:solidFill>
                  <a:srgbClr val="002060"/>
                </a:solidFill>
                <a:latin typeface="Book Antiqua" panose="02040602050305030304" pitchFamily="18" charset="0"/>
              </a:rPr>
              <a:t>Termes</a:t>
            </a:r>
            <a:r>
              <a:rPr lang="en-CA" sz="2000" b="1" dirty="0" smtClean="0">
                <a:solidFill>
                  <a:srgbClr val="002060"/>
                </a:solidFill>
                <a:latin typeface="Book Antiqua" panose="02040602050305030304" pitchFamily="18" charset="0"/>
              </a:rPr>
              <a:t> </a:t>
            </a:r>
            <a:r>
              <a:rPr lang="en-CA" sz="2000" b="1" dirty="0" err="1" smtClean="0">
                <a:solidFill>
                  <a:srgbClr val="002060"/>
                </a:solidFill>
                <a:latin typeface="Book Antiqua" panose="02040602050305030304" pitchFamily="18" charset="0"/>
              </a:rPr>
              <a:t>amérindiens</a:t>
            </a:r>
            <a:r>
              <a:rPr lang="en-CA" sz="2000" dirty="0" smtClean="0">
                <a:solidFill>
                  <a:srgbClr val="002060"/>
                </a:solidFill>
                <a:latin typeface="Book Antiqua" panose="02040602050305030304" pitchFamily="18" charset="0"/>
              </a:rPr>
              <a:t>: </a:t>
            </a:r>
            <a:r>
              <a:rPr lang="en-CA" sz="2000" i="1" dirty="0" err="1" smtClean="0">
                <a:solidFill>
                  <a:srgbClr val="002060"/>
                </a:solidFill>
                <a:latin typeface="Book Antiqua" panose="02040602050305030304" pitchFamily="18" charset="0"/>
              </a:rPr>
              <a:t>shicoque</a:t>
            </a:r>
            <a:r>
              <a:rPr lang="en-CA" sz="2000" i="1" dirty="0" smtClean="0">
                <a:solidFill>
                  <a:srgbClr val="002060"/>
                </a:solidFill>
                <a:latin typeface="Book Antiqua" panose="02040602050305030304" pitchFamily="18" charset="0"/>
              </a:rPr>
              <a:t>/</a:t>
            </a:r>
            <a:r>
              <a:rPr lang="en-CA" sz="2000" i="1" dirty="0" err="1" smtClean="0">
                <a:solidFill>
                  <a:srgbClr val="002060"/>
                </a:solidFill>
                <a:latin typeface="Book Antiqua" panose="02040602050305030304" pitchFamily="18" charset="0"/>
              </a:rPr>
              <a:t>shicaque</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moufette</a:t>
            </a:r>
            <a:r>
              <a:rPr lang="en-CA" sz="2000" dirty="0" smtClean="0">
                <a:solidFill>
                  <a:srgbClr val="002060"/>
                </a:solidFill>
                <a:latin typeface="Book Antiqua" panose="02040602050305030304" pitchFamily="18" charset="0"/>
              </a:rPr>
              <a:t>’; (temps de) </a:t>
            </a:r>
            <a:r>
              <a:rPr lang="en-CA" sz="2000" i="1" dirty="0" err="1" smtClean="0">
                <a:solidFill>
                  <a:srgbClr val="002060"/>
                </a:solidFill>
                <a:latin typeface="Book Antiqua" panose="02040602050305030304" pitchFamily="18" charset="0"/>
              </a:rPr>
              <a:t>cayoche</a:t>
            </a:r>
            <a:r>
              <a:rPr lang="en-CA" sz="2000" dirty="0" smtClean="0">
                <a:solidFill>
                  <a:srgbClr val="002060"/>
                </a:solidFill>
                <a:latin typeface="Book Antiqua" panose="02040602050305030304" pitchFamily="18" charset="0"/>
              </a:rPr>
              <a:t> ‘autrefois’; </a:t>
            </a:r>
            <a:r>
              <a:rPr lang="en-CA" sz="2000" i="1" dirty="0" err="1" smtClean="0">
                <a:solidFill>
                  <a:srgbClr val="002060"/>
                </a:solidFill>
                <a:latin typeface="Book Antiqua" panose="02040602050305030304" pitchFamily="18" charset="0"/>
              </a:rPr>
              <a:t>pisenne</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gaufre</a:t>
            </a:r>
            <a:r>
              <a:rPr lang="en-CA" sz="2000" dirty="0" smtClean="0">
                <a:solidFill>
                  <a:srgbClr val="002060"/>
                </a:solidFill>
                <a:latin typeface="Book Antiqua" panose="02040602050305030304" pitchFamily="18" charset="0"/>
              </a:rPr>
              <a:t> (gopher)’; </a:t>
            </a:r>
            <a:r>
              <a:rPr lang="en-CA" sz="2000" i="1" dirty="0" err="1" smtClean="0">
                <a:solidFill>
                  <a:srgbClr val="002060"/>
                </a:solidFill>
                <a:latin typeface="Book Antiqua" panose="02040602050305030304" pitchFamily="18" charset="0"/>
              </a:rPr>
              <a:t>mouchoum</a:t>
            </a:r>
            <a:r>
              <a:rPr lang="en-CA" sz="2000" dirty="0" smtClean="0">
                <a:solidFill>
                  <a:srgbClr val="002060"/>
                </a:solidFill>
                <a:latin typeface="Book Antiqua" panose="02040602050305030304" pitchFamily="18" charset="0"/>
              </a:rPr>
              <a:t> ‘grand-</a:t>
            </a:r>
            <a:r>
              <a:rPr lang="en-CA" sz="2000" dirty="0" err="1" smtClean="0">
                <a:solidFill>
                  <a:srgbClr val="002060"/>
                </a:solidFill>
                <a:latin typeface="Book Antiqua" panose="02040602050305030304" pitchFamily="18" charset="0"/>
              </a:rPr>
              <a:t>père</a:t>
            </a:r>
            <a:r>
              <a:rPr lang="en-CA" sz="2000" dirty="0" smtClean="0">
                <a:solidFill>
                  <a:srgbClr val="002060"/>
                </a:solidFill>
                <a:latin typeface="Book Antiqua" panose="02040602050305030304" pitchFamily="18" charset="0"/>
              </a:rPr>
              <a:t>’; </a:t>
            </a:r>
            <a:r>
              <a:rPr lang="en-CA" sz="2000" i="1" dirty="0" err="1" smtClean="0">
                <a:solidFill>
                  <a:srgbClr val="002060"/>
                </a:solidFill>
                <a:latin typeface="Book Antiqua" panose="02040602050305030304" pitchFamily="18" charset="0"/>
              </a:rPr>
              <a:t>choupattes</a:t>
            </a:r>
            <a:r>
              <a:rPr lang="en-CA" sz="2000" dirty="0" smtClean="0">
                <a:solidFill>
                  <a:srgbClr val="002060"/>
                </a:solidFill>
                <a:latin typeface="Book Antiqua" panose="02040602050305030304" pitchFamily="18" charset="0"/>
              </a:rPr>
              <a:t> ‘bottes de </a:t>
            </a:r>
            <a:r>
              <a:rPr lang="en-CA" sz="2000" dirty="0" err="1" smtClean="0">
                <a:solidFill>
                  <a:srgbClr val="002060"/>
                </a:solidFill>
                <a:latin typeface="Book Antiqua" panose="02040602050305030304" pitchFamily="18" charset="0"/>
              </a:rPr>
              <a:t>feutre</a:t>
            </a:r>
            <a:r>
              <a:rPr lang="en-CA" sz="2000" dirty="0" smtClean="0">
                <a:solidFill>
                  <a:srgbClr val="002060"/>
                </a:solidFill>
                <a:latin typeface="Book Antiqua" panose="02040602050305030304" pitchFamily="18" charset="0"/>
              </a:rPr>
              <a:t>’, etc.</a:t>
            </a:r>
          </a:p>
          <a:p>
            <a:pPr marL="0" indent="0" algn="just">
              <a:buNone/>
            </a:pPr>
            <a:endParaRPr lang="en-CA" sz="2000" dirty="0" smtClean="0">
              <a:solidFill>
                <a:srgbClr val="002060"/>
              </a:solidFill>
              <a:latin typeface="Book Antiqua" panose="02040602050305030304" pitchFamily="18" charset="0"/>
            </a:endParaRPr>
          </a:p>
          <a:p>
            <a:pPr marL="0" indent="0">
              <a:buNone/>
            </a:pPr>
            <a:endParaRPr lang="en-CA" sz="2000" dirty="0" smtClean="0">
              <a:latin typeface="Book Antiqua" panose="02040602050305030304" pitchFamily="18" charset="0"/>
            </a:endParaRPr>
          </a:p>
          <a:p>
            <a:pPr marL="0" indent="0">
              <a:buNone/>
            </a:pPr>
            <a:endParaRPr lang="en-CA" sz="2000" dirty="0">
              <a:latin typeface="Book Antiqua" panose="02040602050305030304" pitchFamily="18" charset="0"/>
            </a:endParaRPr>
          </a:p>
        </p:txBody>
      </p:sp>
    </p:spTree>
    <p:extLst>
      <p:ext uri="{BB962C8B-B14F-4D97-AF65-F5344CB8AC3E}">
        <p14:creationId xmlns:p14="http://schemas.microsoft.com/office/powerpoint/2010/main" val="2998604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28328"/>
          </a:xfrm>
        </p:spPr>
        <p:txBody>
          <a:bodyPr/>
          <a:lstStyle/>
          <a:p>
            <a:r>
              <a:rPr lang="en-CA" b="1" dirty="0" smtClean="0">
                <a:solidFill>
                  <a:srgbClr val="002060"/>
                </a:solidFill>
                <a:effectLst>
                  <a:outerShdw blurRad="38100" dist="38100" dir="2700000" algn="tl">
                    <a:srgbClr val="000000">
                      <a:alpha val="43137"/>
                    </a:srgbClr>
                  </a:outerShdw>
                </a:effectLst>
                <a:latin typeface="Book Antiqua" panose="02040602050305030304" pitchFamily="18" charset="0"/>
              </a:rPr>
              <a:t>Un </a:t>
            </a:r>
            <a:r>
              <a:rPr lang="en-CA" b="1" dirty="0" err="1" smtClean="0">
                <a:solidFill>
                  <a:srgbClr val="002060"/>
                </a:solidFill>
                <a:effectLst>
                  <a:outerShdw blurRad="38100" dist="38100" dir="2700000" algn="tl">
                    <a:srgbClr val="000000">
                      <a:alpha val="43137"/>
                    </a:srgbClr>
                  </a:outerShdw>
                </a:effectLst>
                <a:latin typeface="Book Antiqua" panose="02040602050305030304" pitchFamily="18" charset="0"/>
              </a:rPr>
              <a:t>verbe</a:t>
            </a:r>
            <a:r>
              <a:rPr lang="en-CA" b="1" dirty="0" smtClean="0">
                <a:solidFill>
                  <a:srgbClr val="002060"/>
                </a:solidFill>
                <a:effectLst>
                  <a:outerShdw blurRad="38100" dist="38100" dir="2700000" algn="tl">
                    <a:srgbClr val="000000">
                      <a:alpha val="43137"/>
                    </a:srgbClr>
                  </a:outerShdw>
                </a:effectLst>
                <a:latin typeface="Book Antiqua" panose="02040602050305030304" pitchFamily="18" charset="0"/>
              </a:rPr>
              <a:t>-phrase </a:t>
            </a:r>
            <a:r>
              <a:rPr lang="en-CA" b="1" dirty="0" err="1" smtClean="0">
                <a:solidFill>
                  <a:srgbClr val="002060"/>
                </a:solidFill>
                <a:effectLst>
                  <a:outerShdw blurRad="38100" dist="38100" dir="2700000" algn="tl">
                    <a:srgbClr val="000000">
                      <a:alpha val="43137"/>
                    </a:srgbClr>
                  </a:outerShdw>
                </a:effectLst>
                <a:latin typeface="Book Antiqua" panose="02040602050305030304" pitchFamily="18" charset="0"/>
              </a:rPr>
              <a:t>en</a:t>
            </a:r>
            <a:r>
              <a:rPr lang="en-CA" b="1" dirty="0" smtClean="0">
                <a:solidFill>
                  <a:srgbClr val="002060"/>
                </a:solidFill>
                <a:effectLst>
                  <a:outerShdw blurRad="38100" dist="38100" dir="2700000" algn="tl">
                    <a:srgbClr val="000000">
                      <a:alpha val="43137"/>
                    </a:srgbClr>
                  </a:outerShdw>
                </a:effectLst>
                <a:latin typeface="Book Antiqua" panose="02040602050305030304" pitchFamily="18" charset="0"/>
              </a:rPr>
              <a:t> </a:t>
            </a:r>
            <a:r>
              <a:rPr lang="en-CA" b="1" dirty="0" err="1" smtClean="0">
                <a:solidFill>
                  <a:srgbClr val="002060"/>
                </a:solidFill>
                <a:effectLst>
                  <a:outerShdw blurRad="38100" dist="38100" dir="2700000" algn="tl">
                    <a:srgbClr val="000000">
                      <a:alpha val="43137"/>
                    </a:srgbClr>
                  </a:outerShdw>
                </a:effectLst>
                <a:latin typeface="Book Antiqua" panose="02040602050305030304" pitchFamily="18" charset="0"/>
              </a:rPr>
              <a:t>mitchif</a:t>
            </a:r>
            <a:endParaRPr lang="en-CA" b="1" dirty="0">
              <a:solidFill>
                <a:srgbClr val="002060"/>
              </a:solidFill>
              <a:effectLst>
                <a:outerShdw blurRad="38100" dist="38100" dir="2700000" algn="tl">
                  <a:srgbClr val="000000">
                    <a:alpha val="43137"/>
                  </a:srgbClr>
                </a:outerShdw>
              </a:effectLst>
              <a:latin typeface="Book Antiqua" panose="02040602050305030304" pitchFamily="18" charset="0"/>
            </a:endParaRPr>
          </a:p>
        </p:txBody>
      </p:sp>
      <p:sp>
        <p:nvSpPr>
          <p:cNvPr id="3" name="Content Placeholder 2"/>
          <p:cNvSpPr>
            <a:spLocks noGrp="1"/>
          </p:cNvSpPr>
          <p:nvPr>
            <p:ph sz="quarter" idx="1"/>
          </p:nvPr>
        </p:nvSpPr>
        <p:spPr/>
        <p:txBody>
          <a:bodyPr>
            <a:normAutofit/>
          </a:bodyPr>
          <a:lstStyle/>
          <a:p>
            <a:pPr marL="0" indent="0">
              <a:buNone/>
            </a:pPr>
            <a:r>
              <a:rPr lang="fr-CA" sz="2000" dirty="0">
                <a:solidFill>
                  <a:srgbClr val="002060"/>
                </a:solidFill>
                <a:latin typeface="Book Antiqua" panose="02040602050305030304" pitchFamily="18" charset="0"/>
              </a:rPr>
              <a:t>La conjugaison des </a:t>
            </a:r>
            <a:r>
              <a:rPr lang="fr-CA" sz="2000" b="1" dirty="0">
                <a:solidFill>
                  <a:srgbClr val="002060"/>
                </a:solidFill>
                <a:latin typeface="Book Antiqua" panose="02040602050305030304" pitchFamily="18" charset="0"/>
              </a:rPr>
              <a:t>verbes cris </a:t>
            </a:r>
            <a:r>
              <a:rPr lang="fr-CA" sz="2000" dirty="0">
                <a:solidFill>
                  <a:srgbClr val="002060"/>
                </a:solidFill>
                <a:latin typeface="Book Antiqua" panose="02040602050305030304" pitchFamily="18" charset="0"/>
              </a:rPr>
              <a:t>(très, très complexe) est presque intégralement respectée en </a:t>
            </a:r>
            <a:r>
              <a:rPr lang="fr-CA" sz="2000" dirty="0" err="1">
                <a:solidFill>
                  <a:srgbClr val="002060"/>
                </a:solidFill>
                <a:latin typeface="Book Antiqua" panose="02040602050305030304" pitchFamily="18" charset="0"/>
              </a:rPr>
              <a:t>mitchif</a:t>
            </a:r>
            <a:r>
              <a:rPr lang="fr-CA" sz="2000" dirty="0">
                <a:solidFill>
                  <a:srgbClr val="002060"/>
                </a:solidFill>
                <a:latin typeface="Book Antiqua" panose="02040602050305030304" pitchFamily="18" charset="0"/>
              </a:rPr>
              <a:t>.</a:t>
            </a:r>
            <a:endParaRPr lang="en-US" sz="2000" dirty="0">
              <a:solidFill>
                <a:srgbClr val="002060"/>
              </a:solidFill>
              <a:latin typeface="Book Antiqua" panose="02040602050305030304" pitchFamily="18" charset="0"/>
            </a:endParaRPr>
          </a:p>
          <a:p>
            <a:pPr marL="0" indent="0" algn="ctr">
              <a:buNone/>
            </a:pPr>
            <a:endParaRPr lang="en-CA" sz="2400" dirty="0">
              <a:solidFill>
                <a:srgbClr val="002060"/>
              </a:solidFill>
              <a:latin typeface="Book Antiqua" panose="02040602050305030304" pitchFamily="18" charset="0"/>
            </a:endParaRPr>
          </a:p>
          <a:p>
            <a:pPr marL="0" indent="0">
              <a:buNone/>
            </a:pPr>
            <a:r>
              <a:rPr lang="en-CA" sz="2000" dirty="0" smtClean="0">
                <a:solidFill>
                  <a:srgbClr val="002060"/>
                </a:solidFill>
                <a:latin typeface="Book Antiqua" panose="02040602050305030304" pitchFamily="18" charset="0"/>
              </a:rPr>
              <a:t>Ni –     </a:t>
            </a:r>
            <a:r>
              <a:rPr lang="en-CA" sz="2000" dirty="0" err="1" smtClean="0">
                <a:solidFill>
                  <a:srgbClr val="002060"/>
                </a:solidFill>
                <a:latin typeface="Book Antiqua" panose="02040602050305030304" pitchFamily="18" charset="0"/>
              </a:rPr>
              <a:t>kii</a:t>
            </a:r>
            <a:r>
              <a:rPr lang="en-CA" sz="2000" dirty="0" smtClean="0">
                <a:solidFill>
                  <a:srgbClr val="002060"/>
                </a:solidFill>
                <a:latin typeface="Book Antiqua" panose="02040602050305030304" pitchFamily="18" charset="0"/>
              </a:rPr>
              <a:t>   - </a:t>
            </a:r>
            <a:r>
              <a:rPr lang="en-CA" sz="2000" dirty="0" err="1" smtClean="0">
                <a:solidFill>
                  <a:srgbClr val="002060"/>
                </a:solidFill>
                <a:latin typeface="Book Antiqua" panose="02040602050305030304" pitchFamily="18" charset="0"/>
              </a:rPr>
              <a:t>puuni</a:t>
            </a:r>
            <a:r>
              <a:rPr lang="en-CA" sz="2000" dirty="0" smtClean="0">
                <a:solidFill>
                  <a:srgbClr val="002060"/>
                </a:solidFill>
                <a:latin typeface="Book Antiqua" panose="02040602050305030304" pitchFamily="18" charset="0"/>
              </a:rPr>
              <a:t>  - </a:t>
            </a:r>
            <a:r>
              <a:rPr lang="en-CA" sz="2000" dirty="0" err="1" smtClean="0">
                <a:solidFill>
                  <a:srgbClr val="002060"/>
                </a:solidFill>
                <a:latin typeface="Book Antiqua" panose="02040602050305030304" pitchFamily="18" charset="0"/>
              </a:rPr>
              <a:t>kakwee</a:t>
            </a:r>
            <a:r>
              <a:rPr lang="en-CA" sz="2000" dirty="0" smtClean="0">
                <a:solidFill>
                  <a:srgbClr val="002060"/>
                </a:solidFill>
                <a:latin typeface="Book Antiqua" panose="02040602050305030304" pitchFamily="18" charset="0"/>
              </a:rPr>
              <a:t> –     </a:t>
            </a:r>
            <a:r>
              <a:rPr lang="en-CA" sz="2000" dirty="0" err="1" smtClean="0">
                <a:solidFill>
                  <a:srgbClr val="002060"/>
                </a:solidFill>
                <a:latin typeface="Book Antiqua" panose="02040602050305030304" pitchFamily="18" charset="0"/>
              </a:rPr>
              <a:t>piitush</a:t>
            </a:r>
            <a:r>
              <a:rPr lang="en-CA" sz="2000" dirty="0" smtClean="0">
                <a:solidFill>
                  <a:srgbClr val="002060"/>
                </a:solidFill>
                <a:latin typeface="Book Antiqua" panose="02040602050305030304" pitchFamily="18" charset="0"/>
              </a:rPr>
              <a:t>     -    </a:t>
            </a:r>
            <a:r>
              <a:rPr lang="en-CA" sz="2000" dirty="0" err="1" smtClean="0">
                <a:solidFill>
                  <a:srgbClr val="002060"/>
                </a:solidFill>
                <a:latin typeface="Book Antiqua" panose="02040602050305030304" pitchFamily="18" charset="0"/>
              </a:rPr>
              <a:t>inaakuh</a:t>
            </a:r>
            <a:r>
              <a:rPr lang="en-CA" sz="2000" dirty="0" smtClean="0">
                <a:solidFill>
                  <a:srgbClr val="002060"/>
                </a:solidFill>
                <a:latin typeface="Book Antiqua" panose="02040602050305030304" pitchFamily="18" charset="0"/>
              </a:rPr>
              <a:t>    -  </a:t>
            </a:r>
            <a:r>
              <a:rPr lang="en-CA" sz="2000" dirty="0" err="1" smtClean="0">
                <a:solidFill>
                  <a:srgbClr val="002060"/>
                </a:solidFill>
                <a:latin typeface="Book Antiqua" panose="02040602050305030304" pitchFamily="18" charset="0"/>
              </a:rPr>
              <a:t>ishuu</a:t>
            </a:r>
            <a:r>
              <a:rPr lang="en-CA" sz="2000" dirty="0" smtClean="0">
                <a:solidFill>
                  <a:srgbClr val="002060"/>
                </a:solidFill>
                <a:latin typeface="Book Antiqua" panose="02040602050305030304" pitchFamily="18" charset="0"/>
              </a:rPr>
              <a:t>- naan</a:t>
            </a:r>
          </a:p>
          <a:p>
            <a:pPr marL="0" indent="0">
              <a:buNone/>
            </a:pPr>
            <a:r>
              <a:rPr lang="en-CA" sz="2400" dirty="0">
                <a:solidFill>
                  <a:srgbClr val="002060"/>
                </a:solidFill>
                <a:latin typeface="Book Antiqua" panose="02040602050305030304" pitchFamily="18" charset="0"/>
              </a:rPr>
              <a:t> </a:t>
            </a:r>
            <a:r>
              <a:rPr lang="en-CA" sz="2000" cap="small" dirty="0" smtClean="0">
                <a:solidFill>
                  <a:srgbClr val="002060"/>
                </a:solidFill>
                <a:latin typeface="Book Antiqua" panose="02040602050305030304" pitchFamily="18" charset="0"/>
              </a:rPr>
              <a:t>1</a:t>
            </a:r>
            <a:r>
              <a:rPr lang="en-CA" sz="2000" baseline="30000" dirty="0" smtClean="0">
                <a:solidFill>
                  <a:srgbClr val="002060"/>
                </a:solidFill>
                <a:latin typeface="Book Antiqua" panose="02040602050305030304" pitchFamily="18" charset="0"/>
              </a:rPr>
              <a:t>e</a:t>
            </a:r>
            <a:r>
              <a:rPr lang="en-CA" sz="2000" cap="small" dirty="0" smtClean="0">
                <a:solidFill>
                  <a:srgbClr val="002060"/>
                </a:solidFill>
                <a:latin typeface="Book Antiqua" panose="02040602050305030304" pitchFamily="18" charset="0"/>
              </a:rPr>
              <a:t>p.   Passé  </a:t>
            </a:r>
            <a:r>
              <a:rPr lang="en-CA" sz="2000" cap="small" dirty="0" err="1" smtClean="0">
                <a:solidFill>
                  <a:srgbClr val="002060"/>
                </a:solidFill>
                <a:latin typeface="Book Antiqua" panose="02040602050305030304" pitchFamily="18" charset="0"/>
              </a:rPr>
              <a:t>cesser</a:t>
            </a:r>
            <a:r>
              <a:rPr lang="en-CA" sz="2000" cap="small" dirty="0" smtClean="0">
                <a:solidFill>
                  <a:srgbClr val="002060"/>
                </a:solidFill>
                <a:latin typeface="Book Antiqua" panose="02040602050305030304" pitchFamily="18" charset="0"/>
              </a:rPr>
              <a:t>   essayer  </a:t>
            </a:r>
            <a:r>
              <a:rPr lang="en-CA" sz="2000" cap="small" dirty="0" err="1" smtClean="0">
                <a:solidFill>
                  <a:srgbClr val="002060"/>
                </a:solidFill>
                <a:latin typeface="Book Antiqua" panose="02040602050305030304" pitchFamily="18" charset="0"/>
              </a:rPr>
              <a:t>différemment</a:t>
            </a:r>
            <a:r>
              <a:rPr lang="en-CA" sz="2000" cap="small" dirty="0" smtClean="0">
                <a:solidFill>
                  <a:srgbClr val="002060"/>
                </a:solidFill>
                <a:latin typeface="Book Antiqua" panose="02040602050305030304" pitchFamily="18" charset="0"/>
              </a:rPr>
              <a:t> </a:t>
            </a:r>
            <a:r>
              <a:rPr lang="en-CA" sz="2000" cap="small" dirty="0" err="1" smtClean="0">
                <a:solidFill>
                  <a:srgbClr val="002060"/>
                </a:solidFill>
                <a:latin typeface="Book Antiqua" panose="02040602050305030304" pitchFamily="18" charset="0"/>
              </a:rPr>
              <a:t>apparaître</a:t>
            </a:r>
            <a:r>
              <a:rPr lang="en-CA" sz="2000" cap="small" dirty="0" smtClean="0">
                <a:solidFill>
                  <a:srgbClr val="002060"/>
                </a:solidFill>
                <a:latin typeface="Book Antiqua" panose="02040602050305030304" pitchFamily="18" charset="0"/>
              </a:rPr>
              <a:t>    refl.  A.I.1P</a:t>
            </a:r>
          </a:p>
          <a:p>
            <a:pPr marL="0" indent="0">
              <a:buNone/>
            </a:pPr>
            <a:endParaRPr lang="en-CA" sz="2000" dirty="0">
              <a:solidFill>
                <a:srgbClr val="002060"/>
              </a:solidFill>
              <a:latin typeface="Book Antiqua" panose="02040602050305030304" pitchFamily="18" charset="0"/>
            </a:endParaRPr>
          </a:p>
          <a:p>
            <a:pPr marL="0" indent="0" algn="ctr">
              <a:buNone/>
            </a:pPr>
            <a:r>
              <a:rPr lang="en-CA" sz="2000" dirty="0" smtClean="0">
                <a:solidFill>
                  <a:srgbClr val="002060"/>
                </a:solidFill>
                <a:latin typeface="Book Antiqua" panose="02040602050305030304" pitchFamily="18" charset="0"/>
              </a:rPr>
              <a:t>‘Nous </a:t>
            </a:r>
            <a:r>
              <a:rPr lang="en-CA" sz="2000" dirty="0" err="1" smtClean="0">
                <a:solidFill>
                  <a:srgbClr val="002060"/>
                </a:solidFill>
                <a:latin typeface="Book Antiqua" panose="02040602050305030304" pitchFamily="18" charset="0"/>
              </a:rPr>
              <a:t>avons</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cessé</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d’essayer</a:t>
            </a:r>
            <a:r>
              <a:rPr lang="en-CA" sz="2000" dirty="0" smtClean="0">
                <a:solidFill>
                  <a:srgbClr val="002060"/>
                </a:solidFill>
                <a:latin typeface="Book Antiqua" panose="02040602050305030304" pitchFamily="18" charset="0"/>
              </a:rPr>
              <a:t> de nous </a:t>
            </a:r>
            <a:r>
              <a:rPr lang="en-CA" sz="2000" dirty="0" err="1" smtClean="0">
                <a:solidFill>
                  <a:srgbClr val="002060"/>
                </a:solidFill>
                <a:latin typeface="Book Antiqua" panose="02040602050305030304" pitchFamily="18" charset="0"/>
              </a:rPr>
              <a:t>déguiser</a:t>
            </a:r>
            <a:r>
              <a:rPr lang="en-CA" sz="2000" dirty="0" smtClean="0">
                <a:solidFill>
                  <a:srgbClr val="002060"/>
                </a:solidFill>
                <a:latin typeface="Book Antiqua" panose="02040602050305030304" pitchFamily="18" charset="0"/>
              </a:rPr>
              <a:t>’</a:t>
            </a:r>
          </a:p>
          <a:p>
            <a:pPr marL="0" indent="0" algn="ctr">
              <a:buNone/>
            </a:pPr>
            <a:endParaRPr lang="en-CA" sz="2000" dirty="0" smtClean="0">
              <a:solidFill>
                <a:srgbClr val="002060"/>
              </a:solidFill>
              <a:latin typeface="Book Antiqua" panose="02040602050305030304" pitchFamily="18" charset="0"/>
            </a:endParaRPr>
          </a:p>
          <a:p>
            <a:pPr marL="0" indent="0">
              <a:buNone/>
            </a:pPr>
            <a:r>
              <a:rPr lang="en-CA" sz="2000" dirty="0" smtClean="0">
                <a:solidFill>
                  <a:srgbClr val="002060"/>
                </a:solidFill>
                <a:latin typeface="Book Antiqua" panose="02040602050305030304" pitchFamily="18" charset="0"/>
              </a:rPr>
              <a:t>*R</a:t>
            </a:r>
            <a:r>
              <a:rPr lang="en-CA" sz="2000" cap="small" dirty="0" smtClean="0">
                <a:solidFill>
                  <a:srgbClr val="002060"/>
                </a:solidFill>
                <a:latin typeface="Book Antiqua" panose="02040602050305030304" pitchFamily="18" charset="0"/>
              </a:rPr>
              <a:t>efl</a:t>
            </a:r>
            <a:r>
              <a:rPr lang="en-CA" sz="2000" dirty="0" smtClean="0">
                <a:solidFill>
                  <a:srgbClr val="002060"/>
                </a:solidFill>
                <a:latin typeface="Book Antiqua" panose="02040602050305030304" pitchFamily="18" charset="0"/>
              </a:rPr>
              <a:t>. = </a:t>
            </a:r>
            <a:r>
              <a:rPr lang="en-CA" sz="2000" dirty="0" err="1" smtClean="0">
                <a:solidFill>
                  <a:srgbClr val="002060"/>
                </a:solidFill>
                <a:latin typeface="Book Antiqua" panose="02040602050305030304" pitchFamily="18" charset="0"/>
              </a:rPr>
              <a:t>Réflexif</a:t>
            </a:r>
            <a:endParaRPr lang="en-CA" sz="2000" dirty="0" smtClean="0">
              <a:solidFill>
                <a:srgbClr val="002060"/>
              </a:solidFill>
              <a:latin typeface="Book Antiqua" panose="02040602050305030304" pitchFamily="18" charset="0"/>
            </a:endParaRPr>
          </a:p>
          <a:p>
            <a:pPr marL="0" indent="0">
              <a:buNone/>
            </a:pPr>
            <a:r>
              <a:rPr lang="en-CA" sz="2000" dirty="0" smtClean="0">
                <a:solidFill>
                  <a:srgbClr val="002060"/>
                </a:solidFill>
                <a:latin typeface="Book Antiqua" panose="02040602050305030304" pitchFamily="18" charset="0"/>
              </a:rPr>
              <a:t>*A.I.1P = </a:t>
            </a:r>
            <a:r>
              <a:rPr lang="en-CA" sz="2000" dirty="0" err="1" smtClean="0">
                <a:solidFill>
                  <a:srgbClr val="002060"/>
                </a:solidFill>
                <a:latin typeface="Book Antiqua" panose="02040602050305030304" pitchFamily="18" charset="0"/>
              </a:rPr>
              <a:t>Sujet</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animé</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verbe</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intransitif</a:t>
            </a:r>
            <a:r>
              <a:rPr lang="en-CA" sz="2000" dirty="0" smtClean="0">
                <a:solidFill>
                  <a:srgbClr val="002060"/>
                </a:solidFill>
                <a:latin typeface="Book Antiqua" panose="02040602050305030304" pitchFamily="18" charset="0"/>
              </a:rPr>
              <a:t>, 1</a:t>
            </a:r>
            <a:r>
              <a:rPr lang="en-CA" sz="2000" baseline="30000" dirty="0" smtClean="0">
                <a:solidFill>
                  <a:srgbClr val="002060"/>
                </a:solidFill>
                <a:latin typeface="Book Antiqua" panose="02040602050305030304" pitchFamily="18" charset="0"/>
              </a:rPr>
              <a:t>e</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personne</a:t>
            </a:r>
            <a:r>
              <a:rPr lang="en-CA" sz="2000" dirty="0" smtClean="0">
                <a:solidFill>
                  <a:srgbClr val="002060"/>
                </a:solidFill>
                <a:latin typeface="Book Antiqua" panose="02040602050305030304" pitchFamily="18" charset="0"/>
              </a:rPr>
              <a:t> du </a:t>
            </a:r>
            <a:r>
              <a:rPr lang="en-CA" sz="2000" dirty="0" err="1" smtClean="0">
                <a:solidFill>
                  <a:srgbClr val="002060"/>
                </a:solidFill>
                <a:latin typeface="Book Antiqua" panose="02040602050305030304" pitchFamily="18" charset="0"/>
              </a:rPr>
              <a:t>pluriel</a:t>
            </a:r>
            <a:endParaRPr lang="en-CA" sz="2000" dirty="0">
              <a:solidFill>
                <a:srgbClr val="002060"/>
              </a:solidFill>
              <a:latin typeface="Book Antiqua" panose="02040602050305030304" pitchFamily="18" charset="0"/>
            </a:endParaRPr>
          </a:p>
        </p:txBody>
      </p:sp>
    </p:spTree>
    <p:extLst>
      <p:ext uri="{BB962C8B-B14F-4D97-AF65-F5344CB8AC3E}">
        <p14:creationId xmlns:p14="http://schemas.microsoft.com/office/powerpoint/2010/main" val="39136888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56320"/>
          </a:xfrm>
        </p:spPr>
        <p:txBody>
          <a:bodyPr/>
          <a:lstStyle/>
          <a:p>
            <a:r>
              <a:rPr lang="en-CA" b="1" dirty="0" smtClean="0">
                <a:solidFill>
                  <a:srgbClr val="002060"/>
                </a:solidFill>
                <a:effectLst>
                  <a:outerShdw blurRad="38100" dist="38100" dir="2700000" algn="tl">
                    <a:srgbClr val="000000">
                      <a:alpha val="43137"/>
                    </a:srgbClr>
                  </a:outerShdw>
                </a:effectLst>
                <a:latin typeface="Book Antiqua" panose="02040602050305030304" pitchFamily="18" charset="0"/>
              </a:rPr>
              <a:t>La question de la </a:t>
            </a:r>
            <a:r>
              <a:rPr lang="en-CA" b="1" dirty="0" err="1" smtClean="0">
                <a:solidFill>
                  <a:srgbClr val="002060"/>
                </a:solidFill>
                <a:effectLst>
                  <a:outerShdw blurRad="38100" dist="38100" dir="2700000" algn="tl">
                    <a:srgbClr val="000000">
                      <a:alpha val="43137"/>
                    </a:srgbClr>
                  </a:outerShdw>
                </a:effectLst>
                <a:latin typeface="Book Antiqua" panose="02040602050305030304" pitchFamily="18" charset="0"/>
              </a:rPr>
              <a:t>phonologie</a:t>
            </a:r>
            <a:r>
              <a:rPr lang="en-CA" b="1" dirty="0" smtClean="0">
                <a:effectLst>
                  <a:outerShdw blurRad="38100" dist="38100" dir="2700000" algn="tl">
                    <a:srgbClr val="000000">
                      <a:alpha val="43137"/>
                    </a:srgbClr>
                  </a:outerShdw>
                </a:effectLst>
                <a:latin typeface="Book Antiqua" panose="02040602050305030304" pitchFamily="18" charset="0"/>
              </a:rPr>
              <a:t>…</a:t>
            </a:r>
            <a:endParaRPr lang="en-CA" b="1" dirty="0">
              <a:effectLst>
                <a:outerShdw blurRad="38100" dist="38100" dir="2700000" algn="tl">
                  <a:srgbClr val="000000">
                    <a:alpha val="43137"/>
                  </a:srgbClr>
                </a:outerShdw>
              </a:effectLst>
              <a:latin typeface="Book Antiqua" panose="02040602050305030304" pitchFamily="18" charset="0"/>
            </a:endParaRPr>
          </a:p>
        </p:txBody>
      </p:sp>
      <p:sp>
        <p:nvSpPr>
          <p:cNvPr id="3" name="Content Placeholder 2"/>
          <p:cNvSpPr>
            <a:spLocks noGrp="1"/>
          </p:cNvSpPr>
          <p:nvPr>
            <p:ph sz="quarter" idx="1"/>
          </p:nvPr>
        </p:nvSpPr>
        <p:spPr>
          <a:xfrm>
            <a:off x="457200" y="908720"/>
            <a:ext cx="8229600" cy="5688632"/>
          </a:xfrm>
        </p:spPr>
        <p:txBody>
          <a:bodyPr>
            <a:normAutofit fontScale="92500" lnSpcReduction="10000"/>
          </a:bodyPr>
          <a:lstStyle/>
          <a:p>
            <a:pPr algn="just">
              <a:buFont typeface="Wingdings" panose="05000000000000000000" pitchFamily="2" charset="2"/>
              <a:buChar char="Ø"/>
            </a:pPr>
            <a:r>
              <a:rPr lang="en-CA" sz="2000" dirty="0" smtClean="0">
                <a:solidFill>
                  <a:srgbClr val="002060"/>
                </a:solidFill>
                <a:latin typeface="Book Antiqua" panose="02040602050305030304" pitchFamily="18" charset="0"/>
              </a:rPr>
              <a:t>Si le </a:t>
            </a:r>
            <a:r>
              <a:rPr lang="en-CA" sz="2000" dirty="0" err="1" smtClean="0">
                <a:solidFill>
                  <a:srgbClr val="002060"/>
                </a:solidFill>
                <a:latin typeface="Book Antiqua" panose="02040602050305030304" pitchFamily="18" charset="0"/>
              </a:rPr>
              <a:t>lexique</a:t>
            </a:r>
            <a:r>
              <a:rPr lang="en-CA" sz="2000" dirty="0" smtClean="0">
                <a:solidFill>
                  <a:srgbClr val="002060"/>
                </a:solidFill>
                <a:latin typeface="Book Antiqua" panose="02040602050305030304" pitchFamily="18" charset="0"/>
              </a:rPr>
              <a:t> du </a:t>
            </a:r>
            <a:r>
              <a:rPr lang="en-CA" sz="2000" dirty="0" err="1" smtClean="0">
                <a:solidFill>
                  <a:srgbClr val="002060"/>
                </a:solidFill>
                <a:latin typeface="Book Antiqua" panose="02040602050305030304" pitchFamily="18" charset="0"/>
              </a:rPr>
              <a:t>mitchif</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est</a:t>
            </a:r>
            <a:r>
              <a:rPr lang="en-CA" sz="2000" dirty="0" smtClean="0">
                <a:solidFill>
                  <a:srgbClr val="002060"/>
                </a:solidFill>
                <a:latin typeface="Book Antiqua" panose="02040602050305030304" pitchFamily="18" charset="0"/>
              </a:rPr>
              <a:t> plus </a:t>
            </a:r>
            <a:r>
              <a:rPr lang="en-CA" sz="2000" dirty="0" err="1" smtClean="0">
                <a:solidFill>
                  <a:srgbClr val="002060"/>
                </a:solidFill>
                <a:latin typeface="Book Antiqua" panose="02040602050305030304" pitchFamily="18" charset="0"/>
              </a:rPr>
              <a:t>ou</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moins</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divisé</a:t>
            </a:r>
            <a:r>
              <a:rPr lang="en-CA" sz="2000" dirty="0" smtClean="0">
                <a:solidFill>
                  <a:srgbClr val="002060"/>
                </a:solidFill>
                <a:latin typeface="Book Antiqua" panose="02040602050305030304" pitchFamily="18" charset="0"/>
              </a:rPr>
              <a:t> à parts </a:t>
            </a:r>
            <a:r>
              <a:rPr lang="en-CA" sz="2000" dirty="0" err="1" smtClean="0">
                <a:solidFill>
                  <a:srgbClr val="002060"/>
                </a:solidFill>
                <a:latin typeface="Book Antiqua" panose="02040602050305030304" pitchFamily="18" charset="0"/>
              </a:rPr>
              <a:t>égales</a:t>
            </a:r>
            <a:r>
              <a:rPr lang="en-CA" sz="2000" dirty="0" smtClean="0">
                <a:solidFill>
                  <a:srgbClr val="002060"/>
                </a:solidFill>
                <a:latin typeface="Book Antiqua" panose="02040602050305030304" pitchFamily="18" charset="0"/>
              </a:rPr>
              <a:t> entre les </a:t>
            </a:r>
            <a:r>
              <a:rPr lang="en-CA" sz="2000" dirty="0" err="1" smtClean="0">
                <a:solidFill>
                  <a:srgbClr val="002060"/>
                </a:solidFill>
                <a:latin typeface="Book Antiqua" panose="02040602050305030304" pitchFamily="18" charset="0"/>
              </a:rPr>
              <a:t>noms</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français</a:t>
            </a:r>
            <a:r>
              <a:rPr lang="en-CA" sz="2000" dirty="0" smtClean="0">
                <a:solidFill>
                  <a:srgbClr val="002060"/>
                </a:solidFill>
                <a:latin typeface="Book Antiqua" panose="02040602050305030304" pitchFamily="18" charset="0"/>
              </a:rPr>
              <a:t> et les </a:t>
            </a:r>
            <a:r>
              <a:rPr lang="en-CA" sz="2000" dirty="0" err="1" smtClean="0">
                <a:solidFill>
                  <a:srgbClr val="002060"/>
                </a:solidFill>
                <a:latin typeface="Book Antiqua" panose="02040602050305030304" pitchFamily="18" charset="0"/>
              </a:rPr>
              <a:t>verbes</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cris</a:t>
            </a:r>
            <a:r>
              <a:rPr lang="en-CA" sz="2000" dirty="0" smtClean="0">
                <a:solidFill>
                  <a:srgbClr val="002060"/>
                </a:solidFill>
                <a:latin typeface="Book Antiqua" panose="02040602050305030304" pitchFamily="18" charset="0"/>
              </a:rPr>
              <a:t>, la </a:t>
            </a:r>
            <a:r>
              <a:rPr lang="en-CA" sz="2000" dirty="0" err="1" smtClean="0">
                <a:solidFill>
                  <a:srgbClr val="002060"/>
                </a:solidFill>
                <a:latin typeface="Book Antiqua" panose="02040602050305030304" pitchFamily="18" charset="0"/>
              </a:rPr>
              <a:t>grammaire</a:t>
            </a:r>
            <a:r>
              <a:rPr lang="en-CA" sz="2000" dirty="0" smtClean="0">
                <a:solidFill>
                  <a:srgbClr val="002060"/>
                </a:solidFill>
                <a:latin typeface="Book Antiqua" panose="02040602050305030304" pitchFamily="18" charset="0"/>
              </a:rPr>
              <a:t> de la phrase </a:t>
            </a:r>
            <a:r>
              <a:rPr lang="en-CA" sz="2000" dirty="0" err="1" smtClean="0">
                <a:solidFill>
                  <a:srgbClr val="002060"/>
                </a:solidFill>
                <a:latin typeface="Book Antiqua" panose="02040602050305030304" pitchFamily="18" charset="0"/>
              </a:rPr>
              <a:t>est</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largement</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déterminée</a:t>
            </a:r>
            <a:r>
              <a:rPr lang="en-CA" sz="2000" dirty="0" smtClean="0">
                <a:solidFill>
                  <a:srgbClr val="002060"/>
                </a:solidFill>
                <a:latin typeface="Book Antiqua" panose="02040602050305030304" pitchFamily="18" charset="0"/>
              </a:rPr>
              <a:t> par la </a:t>
            </a:r>
            <a:r>
              <a:rPr lang="en-CA" sz="2000" dirty="0" err="1" smtClean="0">
                <a:solidFill>
                  <a:srgbClr val="002060"/>
                </a:solidFill>
                <a:latin typeface="Book Antiqua" panose="02040602050305030304" pitchFamily="18" charset="0"/>
              </a:rPr>
              <a:t>composante</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crie</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Mais</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qu’en</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est-il</a:t>
            </a:r>
            <a:r>
              <a:rPr lang="en-CA" sz="2000" dirty="0" smtClean="0">
                <a:solidFill>
                  <a:srgbClr val="002060"/>
                </a:solidFill>
                <a:latin typeface="Book Antiqua" panose="02040602050305030304" pitchFamily="18" charset="0"/>
              </a:rPr>
              <a:t> de la </a:t>
            </a:r>
            <a:r>
              <a:rPr lang="en-CA" sz="2000" b="1" dirty="0" err="1" smtClean="0">
                <a:solidFill>
                  <a:srgbClr val="002060"/>
                </a:solidFill>
                <a:latin typeface="Book Antiqua" panose="02040602050305030304" pitchFamily="18" charset="0"/>
              </a:rPr>
              <a:t>phonologie</a:t>
            </a:r>
            <a:r>
              <a:rPr lang="en-CA" sz="2000" b="1" dirty="0" smtClean="0">
                <a:solidFill>
                  <a:srgbClr val="002060"/>
                </a:solidFill>
                <a:latin typeface="Book Antiqua" panose="02040602050305030304" pitchFamily="18" charset="0"/>
              </a:rPr>
              <a:t> </a:t>
            </a:r>
            <a:r>
              <a:rPr lang="en-CA" sz="2000" dirty="0" smtClean="0">
                <a:solidFill>
                  <a:srgbClr val="002060"/>
                </a:solidFill>
                <a:latin typeface="Book Antiqua" panose="02040602050305030304" pitchFamily="18" charset="0"/>
              </a:rPr>
              <a:t>(la structure </a:t>
            </a:r>
            <a:r>
              <a:rPr lang="en-CA" sz="2000" dirty="0" err="1" smtClean="0">
                <a:solidFill>
                  <a:srgbClr val="002060"/>
                </a:solidFill>
                <a:latin typeface="Book Antiqua" panose="02040602050305030304" pitchFamily="18" charset="0"/>
              </a:rPr>
              <a:t>sonore</a:t>
            </a:r>
            <a:r>
              <a:rPr lang="en-CA" sz="2000" dirty="0" smtClean="0">
                <a:solidFill>
                  <a:srgbClr val="002060"/>
                </a:solidFill>
                <a:latin typeface="Book Antiqua" panose="02040602050305030304" pitchFamily="18" charset="0"/>
              </a:rPr>
              <a:t>)?</a:t>
            </a:r>
          </a:p>
          <a:p>
            <a:pPr marL="0" indent="0" algn="just">
              <a:buNone/>
            </a:pPr>
            <a:endParaRPr lang="en-CA" sz="2000" b="1" dirty="0" smtClean="0">
              <a:solidFill>
                <a:srgbClr val="002060"/>
              </a:solidFill>
              <a:latin typeface="Book Antiqua" panose="02040602050305030304" pitchFamily="18" charset="0"/>
            </a:endParaRPr>
          </a:p>
          <a:p>
            <a:pPr algn="just">
              <a:buFont typeface="Wingdings" panose="05000000000000000000" pitchFamily="2" charset="2"/>
              <a:buChar char="Ø"/>
            </a:pPr>
            <a:r>
              <a:rPr lang="en-CA" sz="2000" b="1" dirty="0" smtClean="0">
                <a:solidFill>
                  <a:srgbClr val="002060"/>
                </a:solidFill>
                <a:latin typeface="Book Antiqua" panose="02040602050305030304" pitchFamily="18" charset="0"/>
              </a:rPr>
              <a:t>Rosen (2007) </a:t>
            </a:r>
            <a:r>
              <a:rPr lang="en-CA" sz="2000" dirty="0" smtClean="0">
                <a:solidFill>
                  <a:srgbClr val="002060"/>
                </a:solidFill>
                <a:latin typeface="Book Antiqua" panose="02040602050305030304" pitchFamily="18" charset="0"/>
              </a:rPr>
              <a:t>propose que les </a:t>
            </a:r>
            <a:r>
              <a:rPr lang="en-CA" sz="2000" dirty="0" err="1" smtClean="0">
                <a:solidFill>
                  <a:srgbClr val="002060"/>
                </a:solidFill>
                <a:latin typeface="Book Antiqua" panose="02040602050305030304" pitchFamily="18" charset="0"/>
              </a:rPr>
              <a:t>systèmes</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phonologiques</a:t>
            </a:r>
            <a:r>
              <a:rPr lang="en-CA" sz="2000" dirty="0" smtClean="0">
                <a:solidFill>
                  <a:srgbClr val="002060"/>
                </a:solidFill>
                <a:latin typeface="Book Antiqua" panose="02040602050305030304" pitchFamily="18" charset="0"/>
              </a:rPr>
              <a:t> du cri et du </a:t>
            </a:r>
            <a:r>
              <a:rPr lang="en-CA" sz="2000" dirty="0" err="1" smtClean="0">
                <a:solidFill>
                  <a:srgbClr val="002060"/>
                </a:solidFill>
                <a:latin typeface="Book Antiqua" panose="02040602050305030304" pitchFamily="18" charset="0"/>
              </a:rPr>
              <a:t>français</a:t>
            </a:r>
            <a:r>
              <a:rPr lang="en-CA" sz="2000" dirty="0" smtClean="0">
                <a:solidFill>
                  <a:srgbClr val="002060"/>
                </a:solidFill>
                <a:latin typeface="Book Antiqua" panose="02040602050305030304" pitchFamily="18" charset="0"/>
              </a:rPr>
              <a:t> se </a:t>
            </a:r>
            <a:r>
              <a:rPr lang="en-CA" sz="2000" dirty="0" err="1" smtClean="0">
                <a:solidFill>
                  <a:srgbClr val="002060"/>
                </a:solidFill>
                <a:latin typeface="Book Antiqua" panose="02040602050305030304" pitchFamily="18" charset="0"/>
              </a:rPr>
              <a:t>sont</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almalgamés</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en</a:t>
            </a:r>
            <a:r>
              <a:rPr lang="en-CA" sz="2000" dirty="0" smtClean="0">
                <a:solidFill>
                  <a:srgbClr val="002060"/>
                </a:solidFill>
                <a:latin typeface="Book Antiqua" panose="02040602050305030304" pitchFamily="18" charset="0"/>
              </a:rPr>
              <a:t> </a:t>
            </a:r>
            <a:r>
              <a:rPr lang="en-CA" sz="2000" b="1" dirty="0" smtClean="0">
                <a:solidFill>
                  <a:srgbClr val="FF0000"/>
                </a:solidFill>
                <a:latin typeface="Book Antiqua" panose="02040602050305030304" pitchFamily="18" charset="0"/>
              </a:rPr>
              <a:t>un </a:t>
            </a:r>
            <a:r>
              <a:rPr lang="en-CA" sz="2000" b="1" dirty="0" err="1" smtClean="0">
                <a:solidFill>
                  <a:srgbClr val="FF0000"/>
                </a:solidFill>
                <a:latin typeface="Book Antiqua" panose="02040602050305030304" pitchFamily="18" charset="0"/>
              </a:rPr>
              <a:t>seul</a:t>
            </a:r>
            <a:r>
              <a:rPr lang="en-CA" sz="2000" b="1" dirty="0" smtClean="0">
                <a:solidFill>
                  <a:srgbClr val="FF0000"/>
                </a:solidFill>
                <a:latin typeface="Book Antiqua" panose="02040602050305030304" pitchFamily="18" charset="0"/>
              </a:rPr>
              <a:t> </a:t>
            </a:r>
            <a:r>
              <a:rPr lang="en-CA" sz="2000" b="1" dirty="0" err="1" smtClean="0">
                <a:solidFill>
                  <a:srgbClr val="FF0000"/>
                </a:solidFill>
                <a:latin typeface="Book Antiqua" panose="02040602050305030304" pitchFamily="18" charset="0"/>
              </a:rPr>
              <a:t>système</a:t>
            </a:r>
            <a:r>
              <a:rPr lang="en-CA" sz="2000" dirty="0" smtClean="0">
                <a:solidFill>
                  <a:srgbClr val="002060"/>
                </a:solidFill>
                <a:latin typeface="Book Antiqua" panose="02040602050305030304" pitchFamily="18" charset="0"/>
              </a:rPr>
              <a:t>.</a:t>
            </a:r>
          </a:p>
          <a:p>
            <a:pPr marL="0" indent="0" algn="just">
              <a:buNone/>
            </a:pPr>
            <a:r>
              <a:rPr lang="en-CA" sz="2000" dirty="0" smtClean="0">
                <a:solidFill>
                  <a:srgbClr val="002060"/>
                </a:solidFill>
                <a:latin typeface="Book Antiqua" panose="02040602050305030304" pitchFamily="18" charset="0"/>
              </a:rPr>
              <a:t> </a:t>
            </a:r>
          </a:p>
          <a:p>
            <a:pPr algn="just">
              <a:buFont typeface="Wingdings" panose="05000000000000000000" pitchFamily="2" charset="2"/>
              <a:buChar char="Ø"/>
            </a:pPr>
            <a:r>
              <a:rPr lang="en-CA" sz="2000" dirty="0" err="1" smtClean="0">
                <a:solidFill>
                  <a:srgbClr val="002060"/>
                </a:solidFill>
                <a:latin typeface="Book Antiqua" panose="02040602050305030304" pitchFamily="18" charset="0"/>
              </a:rPr>
              <a:t>En</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phonologie</a:t>
            </a:r>
            <a:r>
              <a:rPr lang="en-CA" sz="2000" dirty="0" smtClean="0">
                <a:solidFill>
                  <a:srgbClr val="002060"/>
                </a:solidFill>
                <a:latin typeface="Book Antiqua" panose="02040602050305030304" pitchFamily="18" charset="0"/>
              </a:rPr>
              <a:t>, on </a:t>
            </a:r>
            <a:r>
              <a:rPr lang="en-CA" sz="2000" dirty="0" err="1" smtClean="0">
                <a:solidFill>
                  <a:srgbClr val="002060"/>
                </a:solidFill>
                <a:latin typeface="Book Antiqua" panose="02040602050305030304" pitchFamily="18" charset="0"/>
              </a:rPr>
              <a:t>doit</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distinguer</a:t>
            </a:r>
            <a:r>
              <a:rPr lang="en-CA" sz="2000" dirty="0" smtClean="0">
                <a:solidFill>
                  <a:srgbClr val="002060"/>
                </a:solidFill>
                <a:latin typeface="Book Antiqua" panose="02040602050305030304" pitchFamily="18" charset="0"/>
              </a:rPr>
              <a:t> entre </a:t>
            </a:r>
            <a:r>
              <a:rPr lang="en-CA" sz="2000" b="1" dirty="0" err="1" smtClean="0">
                <a:solidFill>
                  <a:srgbClr val="002060"/>
                </a:solidFill>
                <a:latin typeface="Book Antiqua" panose="02040602050305030304" pitchFamily="18" charset="0"/>
              </a:rPr>
              <a:t>l’inventaire</a:t>
            </a:r>
            <a:r>
              <a:rPr lang="en-CA" sz="2000" b="1" dirty="0" smtClean="0">
                <a:solidFill>
                  <a:srgbClr val="002060"/>
                </a:solidFill>
                <a:latin typeface="Book Antiqua" panose="02040602050305030304" pitchFamily="18" charset="0"/>
              </a:rPr>
              <a:t> des  </a:t>
            </a:r>
            <a:r>
              <a:rPr lang="en-CA" sz="2000" b="1" dirty="0" err="1" smtClean="0">
                <a:solidFill>
                  <a:srgbClr val="002060"/>
                </a:solidFill>
                <a:latin typeface="Book Antiqua" panose="02040602050305030304" pitchFamily="18" charset="0"/>
              </a:rPr>
              <a:t>phonèmes</a:t>
            </a:r>
            <a:r>
              <a:rPr lang="en-CA" sz="2000" dirty="0" smtClean="0">
                <a:solidFill>
                  <a:srgbClr val="002060"/>
                </a:solidFill>
                <a:latin typeface="Book Antiqua" panose="02040602050305030304" pitchFamily="18" charset="0"/>
              </a:rPr>
              <a:t> et </a:t>
            </a:r>
            <a:r>
              <a:rPr lang="en-CA" sz="2000" b="1" dirty="0" smtClean="0">
                <a:solidFill>
                  <a:srgbClr val="002060"/>
                </a:solidFill>
                <a:latin typeface="Book Antiqua" panose="02040602050305030304" pitchFamily="18" charset="0"/>
              </a:rPr>
              <a:t>les </a:t>
            </a:r>
            <a:r>
              <a:rPr lang="en-CA" sz="2000" b="1" dirty="0" err="1" smtClean="0">
                <a:solidFill>
                  <a:srgbClr val="002060"/>
                </a:solidFill>
                <a:latin typeface="Book Antiqua" panose="02040602050305030304" pitchFamily="18" charset="0"/>
              </a:rPr>
              <a:t>règles</a:t>
            </a:r>
            <a:r>
              <a:rPr lang="en-CA" sz="2000" b="1" dirty="0" smtClean="0">
                <a:solidFill>
                  <a:srgbClr val="002060"/>
                </a:solidFill>
                <a:latin typeface="Book Antiqua" panose="02040602050305030304" pitchFamily="18" charset="0"/>
              </a:rPr>
              <a:t> qui </a:t>
            </a:r>
            <a:r>
              <a:rPr lang="en-CA" sz="2000" b="1" dirty="0" err="1" smtClean="0">
                <a:solidFill>
                  <a:srgbClr val="002060"/>
                </a:solidFill>
                <a:latin typeface="Book Antiqua" panose="02040602050305030304" pitchFamily="18" charset="0"/>
              </a:rPr>
              <a:t>régissent</a:t>
            </a:r>
            <a:r>
              <a:rPr lang="en-CA" sz="2000" b="1" dirty="0" smtClean="0">
                <a:solidFill>
                  <a:srgbClr val="002060"/>
                </a:solidFill>
                <a:latin typeface="Book Antiqua" panose="02040602050305030304" pitchFamily="18" charset="0"/>
              </a:rPr>
              <a:t> la bonne formation </a:t>
            </a:r>
            <a:r>
              <a:rPr lang="en-CA" sz="2000" b="1" dirty="0" err="1" smtClean="0">
                <a:solidFill>
                  <a:srgbClr val="002060"/>
                </a:solidFill>
                <a:latin typeface="Book Antiqua" panose="02040602050305030304" pitchFamily="18" charset="0"/>
              </a:rPr>
              <a:t>phonétique</a:t>
            </a:r>
            <a:r>
              <a:rPr lang="en-CA" sz="2000" b="1" dirty="0" smtClean="0">
                <a:solidFill>
                  <a:srgbClr val="002060"/>
                </a:solidFill>
                <a:latin typeface="Book Antiqua" panose="02040602050305030304" pitchFamily="18" charset="0"/>
              </a:rPr>
              <a:t> des </a:t>
            </a:r>
            <a:r>
              <a:rPr lang="en-CA" sz="2000" b="1" dirty="0" err="1" smtClean="0">
                <a:solidFill>
                  <a:srgbClr val="002060"/>
                </a:solidFill>
                <a:latin typeface="Book Antiqua" panose="02040602050305030304" pitchFamily="18" charset="0"/>
              </a:rPr>
              <a:t>séquences</a:t>
            </a:r>
            <a:r>
              <a:rPr lang="en-CA" sz="2000" dirty="0">
                <a:solidFill>
                  <a:srgbClr val="002060"/>
                </a:solidFill>
                <a:latin typeface="Book Antiqua" panose="02040602050305030304" pitchFamily="18" charset="0"/>
              </a:rPr>
              <a:t> </a:t>
            </a:r>
            <a:r>
              <a:rPr lang="en-CA" sz="2000" dirty="0" smtClean="0">
                <a:solidFill>
                  <a:srgbClr val="002060"/>
                </a:solidFill>
                <a:latin typeface="Book Antiqua" panose="02040602050305030304" pitchFamily="18" charset="0"/>
              </a:rPr>
              <a:t>(les </a:t>
            </a:r>
            <a:r>
              <a:rPr lang="en-CA" sz="2000" dirty="0" err="1" smtClean="0">
                <a:solidFill>
                  <a:srgbClr val="002060"/>
                </a:solidFill>
                <a:latin typeface="Book Antiqua" panose="02040602050305030304" pitchFamily="18" charset="0"/>
              </a:rPr>
              <a:t>règles</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phonologiques</a:t>
            </a:r>
            <a:r>
              <a:rPr lang="en-CA" sz="2000" dirty="0" smtClean="0">
                <a:solidFill>
                  <a:srgbClr val="002060"/>
                </a:solidFill>
                <a:latin typeface="Book Antiqua" panose="02040602050305030304" pitchFamily="18" charset="0"/>
              </a:rPr>
              <a:t>). </a:t>
            </a:r>
          </a:p>
          <a:p>
            <a:pPr algn="just">
              <a:buFont typeface="Wingdings" panose="05000000000000000000" pitchFamily="2" charset="2"/>
              <a:buChar char="Ø"/>
            </a:pPr>
            <a:endParaRPr lang="en-CA" sz="2000" dirty="0" smtClean="0">
              <a:solidFill>
                <a:srgbClr val="002060"/>
              </a:solidFill>
              <a:latin typeface="Book Antiqua" panose="02040602050305030304" pitchFamily="18" charset="0"/>
            </a:endParaRPr>
          </a:p>
          <a:p>
            <a:pPr algn="just">
              <a:buFont typeface="Wingdings" panose="05000000000000000000" pitchFamily="2" charset="2"/>
              <a:buChar char="Ø"/>
            </a:pPr>
            <a:r>
              <a:rPr lang="en-CA" sz="2000" dirty="0" smtClean="0">
                <a:solidFill>
                  <a:srgbClr val="002060"/>
                </a:solidFill>
                <a:latin typeface="Book Antiqua" panose="02040602050305030304" pitchFamily="18" charset="0"/>
              </a:rPr>
              <a:t>Rosen (2007) </a:t>
            </a:r>
            <a:r>
              <a:rPr lang="en-CA" sz="2000" dirty="0" err="1" smtClean="0">
                <a:solidFill>
                  <a:srgbClr val="002060"/>
                </a:solidFill>
                <a:latin typeface="Book Antiqua" panose="02040602050305030304" pitchFamily="18" charset="0"/>
              </a:rPr>
              <a:t>démontre</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effectivement</a:t>
            </a:r>
            <a:r>
              <a:rPr lang="en-CA" sz="2000" dirty="0" smtClean="0">
                <a:solidFill>
                  <a:srgbClr val="002060"/>
                </a:solidFill>
                <a:latin typeface="Book Antiqua" panose="02040602050305030304" pitchFamily="18" charset="0"/>
              </a:rPr>
              <a:t> que </a:t>
            </a:r>
            <a:r>
              <a:rPr lang="en-CA" sz="2000" dirty="0" err="1" smtClean="0">
                <a:solidFill>
                  <a:srgbClr val="002060"/>
                </a:solidFill>
                <a:latin typeface="Book Antiqua" panose="02040602050305030304" pitchFamily="18" charset="0"/>
              </a:rPr>
              <a:t>certaines</a:t>
            </a:r>
            <a:r>
              <a:rPr lang="en-CA" sz="2000" dirty="0" smtClean="0">
                <a:solidFill>
                  <a:srgbClr val="002060"/>
                </a:solidFill>
                <a:latin typeface="Book Antiqua" panose="02040602050305030304" pitchFamily="18" charset="0"/>
              </a:rPr>
              <a:t> distinctions </a:t>
            </a:r>
            <a:r>
              <a:rPr lang="en-CA" sz="2000" dirty="0" err="1" smtClean="0">
                <a:solidFill>
                  <a:srgbClr val="002060"/>
                </a:solidFill>
                <a:latin typeface="Book Antiqua" panose="02040602050305030304" pitchFamily="18" charset="0"/>
              </a:rPr>
              <a:t>vocaliques</a:t>
            </a:r>
            <a:r>
              <a:rPr lang="en-CA" sz="2000" dirty="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spécifiques</a:t>
            </a:r>
            <a:r>
              <a:rPr lang="en-CA" sz="2000" dirty="0" smtClean="0">
                <a:solidFill>
                  <a:srgbClr val="002060"/>
                </a:solidFill>
                <a:latin typeface="Book Antiqua" panose="02040602050305030304" pitchFamily="18" charset="0"/>
              </a:rPr>
              <a:t> au cri et </a:t>
            </a:r>
            <a:r>
              <a:rPr lang="en-CA" sz="2000" dirty="0" err="1" smtClean="0">
                <a:solidFill>
                  <a:srgbClr val="002060"/>
                </a:solidFill>
                <a:latin typeface="Book Antiqua" panose="02040602050305030304" pitchFamily="18" charset="0"/>
              </a:rPr>
              <a:t>d’autres</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spécifiques</a:t>
            </a:r>
            <a:r>
              <a:rPr lang="en-CA" sz="2000" dirty="0" smtClean="0">
                <a:solidFill>
                  <a:srgbClr val="002060"/>
                </a:solidFill>
                <a:latin typeface="Book Antiqua" panose="02040602050305030304" pitchFamily="18" charset="0"/>
              </a:rPr>
              <a:t> au </a:t>
            </a:r>
            <a:r>
              <a:rPr lang="en-CA" sz="2000" dirty="0" err="1" smtClean="0">
                <a:solidFill>
                  <a:srgbClr val="002060"/>
                </a:solidFill>
                <a:latin typeface="Book Antiqua" panose="02040602050305030304" pitchFamily="18" charset="0"/>
              </a:rPr>
              <a:t>français</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ont</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disparu</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en</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mitchif</a:t>
            </a:r>
            <a:r>
              <a:rPr lang="en-CA" sz="2000" dirty="0" smtClean="0">
                <a:solidFill>
                  <a:srgbClr val="002060"/>
                </a:solidFill>
                <a:latin typeface="Book Antiqua" panose="02040602050305030304" pitchFamily="18" charset="0"/>
              </a:rPr>
              <a:t>. Il </a:t>
            </a:r>
            <a:r>
              <a:rPr lang="en-CA" sz="2000" dirty="0" err="1" smtClean="0">
                <a:solidFill>
                  <a:srgbClr val="002060"/>
                </a:solidFill>
                <a:latin typeface="Book Antiqua" panose="02040602050305030304" pitchFamily="18" charset="0"/>
              </a:rPr>
              <a:t>reste</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qu’au</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niveau</a:t>
            </a:r>
            <a:r>
              <a:rPr lang="en-CA" sz="2000" dirty="0" smtClean="0">
                <a:solidFill>
                  <a:srgbClr val="002060"/>
                </a:solidFill>
                <a:latin typeface="Book Antiqua" panose="02040602050305030304" pitchFamily="18" charset="0"/>
              </a:rPr>
              <a:t> des </a:t>
            </a:r>
            <a:r>
              <a:rPr lang="en-CA" sz="2000" dirty="0" err="1" smtClean="0">
                <a:solidFill>
                  <a:srgbClr val="002060"/>
                </a:solidFill>
                <a:latin typeface="Book Antiqua" panose="02040602050305030304" pitchFamily="18" charset="0"/>
              </a:rPr>
              <a:t>consonnes</a:t>
            </a:r>
            <a:r>
              <a:rPr lang="en-CA" sz="2000" dirty="0" smtClean="0">
                <a:solidFill>
                  <a:srgbClr val="002060"/>
                </a:solidFill>
                <a:latin typeface="Book Antiqua" panose="02040602050305030304" pitchFamily="18" charset="0"/>
              </a:rPr>
              <a:t>, par </a:t>
            </a:r>
            <a:r>
              <a:rPr lang="en-CA" sz="2000" dirty="0" err="1" smtClean="0">
                <a:solidFill>
                  <a:srgbClr val="002060"/>
                </a:solidFill>
                <a:latin typeface="Book Antiqua" panose="02040602050305030304" pitchFamily="18" charset="0"/>
              </a:rPr>
              <a:t>exemple</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certaines</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consonnes</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telles</a:t>
            </a:r>
            <a:r>
              <a:rPr lang="en-CA" sz="2000" dirty="0" smtClean="0">
                <a:solidFill>
                  <a:srgbClr val="002060"/>
                </a:solidFill>
                <a:latin typeface="Book Antiqua" panose="02040602050305030304" pitchFamily="18" charset="0"/>
              </a:rPr>
              <a:t> que /f/ et /v/, /r/ et /l/ ne se </a:t>
            </a:r>
            <a:r>
              <a:rPr lang="en-CA" sz="2000" dirty="0" err="1" smtClean="0">
                <a:solidFill>
                  <a:srgbClr val="002060"/>
                </a:solidFill>
                <a:latin typeface="Book Antiqua" panose="02040602050305030304" pitchFamily="18" charset="0"/>
              </a:rPr>
              <a:t>trouvent</a:t>
            </a:r>
            <a:r>
              <a:rPr lang="en-CA" sz="2000" dirty="0" smtClean="0">
                <a:solidFill>
                  <a:srgbClr val="002060"/>
                </a:solidFill>
                <a:latin typeface="Book Antiqua" panose="02040602050305030304" pitchFamily="18" charset="0"/>
              </a:rPr>
              <a:t> que </a:t>
            </a:r>
            <a:r>
              <a:rPr lang="en-CA" sz="2000" dirty="0" err="1" smtClean="0">
                <a:solidFill>
                  <a:srgbClr val="002060"/>
                </a:solidFill>
                <a:latin typeface="Book Antiqua" panose="02040602050305030304" pitchFamily="18" charset="0"/>
              </a:rPr>
              <a:t>dans</a:t>
            </a:r>
            <a:r>
              <a:rPr lang="en-CA" sz="2000" dirty="0" smtClean="0">
                <a:solidFill>
                  <a:srgbClr val="002060"/>
                </a:solidFill>
                <a:latin typeface="Book Antiqua" panose="02040602050305030304" pitchFamily="18" charset="0"/>
              </a:rPr>
              <a:t> des mots </a:t>
            </a:r>
            <a:r>
              <a:rPr lang="en-CA" sz="2000" dirty="0" err="1" smtClean="0">
                <a:solidFill>
                  <a:srgbClr val="002060"/>
                </a:solidFill>
                <a:latin typeface="Book Antiqua" panose="02040602050305030304" pitchFamily="18" charset="0"/>
              </a:rPr>
              <a:t>issus</a:t>
            </a:r>
            <a:r>
              <a:rPr lang="en-CA" sz="2000" dirty="0" smtClean="0">
                <a:solidFill>
                  <a:srgbClr val="002060"/>
                </a:solidFill>
                <a:latin typeface="Book Antiqua" panose="02040602050305030304" pitchFamily="18" charset="0"/>
              </a:rPr>
              <a:t> du </a:t>
            </a:r>
            <a:r>
              <a:rPr lang="en-CA" sz="2000" dirty="0" err="1" smtClean="0">
                <a:solidFill>
                  <a:srgbClr val="002060"/>
                </a:solidFill>
                <a:latin typeface="Book Antiqua" panose="02040602050305030304" pitchFamily="18" charset="0"/>
              </a:rPr>
              <a:t>français</a:t>
            </a:r>
            <a:r>
              <a:rPr lang="en-CA" sz="2000" dirty="0" smtClean="0">
                <a:solidFill>
                  <a:srgbClr val="002060"/>
                </a:solidFill>
                <a:latin typeface="Book Antiqua" panose="02040602050305030304" pitchFamily="18" charset="0"/>
              </a:rPr>
              <a:t> et que des </a:t>
            </a:r>
            <a:r>
              <a:rPr lang="en-CA" sz="2000" dirty="0" err="1" smtClean="0">
                <a:solidFill>
                  <a:srgbClr val="002060"/>
                </a:solidFill>
                <a:latin typeface="Book Antiqua" panose="02040602050305030304" pitchFamily="18" charset="0"/>
              </a:rPr>
              <a:t>consonnes</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telles</a:t>
            </a:r>
            <a:r>
              <a:rPr lang="en-CA" sz="2000" dirty="0" smtClean="0">
                <a:solidFill>
                  <a:srgbClr val="002060"/>
                </a:solidFill>
                <a:latin typeface="Book Antiqua" panose="02040602050305030304" pitchFamily="18" charset="0"/>
              </a:rPr>
              <a:t> que /</a:t>
            </a:r>
            <a:r>
              <a:rPr lang="en-CA" sz="2000" dirty="0" err="1" smtClean="0">
                <a:solidFill>
                  <a:srgbClr val="002060"/>
                </a:solidFill>
                <a:latin typeface="Book Antiqua" panose="02040602050305030304" pitchFamily="18" charset="0"/>
              </a:rPr>
              <a:t>hp</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ht</a:t>
            </a:r>
            <a:r>
              <a:rPr lang="en-CA" sz="2000" dirty="0" smtClean="0">
                <a:solidFill>
                  <a:srgbClr val="002060"/>
                </a:solidFill>
                <a:latin typeface="Book Antiqua" panose="02040602050305030304" pitchFamily="18" charset="0"/>
              </a:rPr>
              <a:t>/ et /</a:t>
            </a:r>
            <a:r>
              <a:rPr lang="en-CA" sz="2000" dirty="0" err="1" smtClean="0">
                <a:solidFill>
                  <a:srgbClr val="002060"/>
                </a:solidFill>
                <a:latin typeface="Book Antiqua" panose="02040602050305030304" pitchFamily="18" charset="0"/>
              </a:rPr>
              <a:t>hk</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n’existent</a:t>
            </a:r>
            <a:r>
              <a:rPr lang="en-CA" sz="2000" dirty="0" smtClean="0">
                <a:solidFill>
                  <a:srgbClr val="002060"/>
                </a:solidFill>
                <a:latin typeface="Book Antiqua" panose="02040602050305030304" pitchFamily="18" charset="0"/>
              </a:rPr>
              <a:t> que </a:t>
            </a:r>
            <a:r>
              <a:rPr lang="en-CA" sz="2000" dirty="0" err="1" smtClean="0">
                <a:solidFill>
                  <a:srgbClr val="002060"/>
                </a:solidFill>
                <a:latin typeface="Book Antiqua" panose="02040602050305030304" pitchFamily="18" charset="0"/>
              </a:rPr>
              <a:t>dans</a:t>
            </a:r>
            <a:r>
              <a:rPr lang="en-CA" sz="2000" dirty="0" smtClean="0">
                <a:solidFill>
                  <a:srgbClr val="002060"/>
                </a:solidFill>
                <a:latin typeface="Book Antiqua" panose="02040602050305030304" pitchFamily="18" charset="0"/>
              </a:rPr>
              <a:t> des mots </a:t>
            </a:r>
            <a:r>
              <a:rPr lang="en-CA" sz="2000" dirty="0" err="1" smtClean="0">
                <a:solidFill>
                  <a:srgbClr val="002060"/>
                </a:solidFill>
                <a:latin typeface="Book Antiqua" panose="02040602050305030304" pitchFamily="18" charset="0"/>
              </a:rPr>
              <a:t>issus</a:t>
            </a:r>
            <a:r>
              <a:rPr lang="en-CA" sz="2000" dirty="0" smtClean="0">
                <a:solidFill>
                  <a:srgbClr val="002060"/>
                </a:solidFill>
                <a:latin typeface="Book Antiqua" panose="02040602050305030304" pitchFamily="18" charset="0"/>
              </a:rPr>
              <a:t> du cri. Il y a </a:t>
            </a:r>
            <a:r>
              <a:rPr lang="en-CA" sz="2000" dirty="0" err="1" smtClean="0">
                <a:solidFill>
                  <a:srgbClr val="002060"/>
                </a:solidFill>
                <a:latin typeface="Book Antiqua" panose="02040602050305030304" pitchFamily="18" charset="0"/>
              </a:rPr>
              <a:t>donc</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une</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certaine</a:t>
            </a:r>
            <a:r>
              <a:rPr lang="en-CA" sz="2000" dirty="0" smtClean="0">
                <a:solidFill>
                  <a:srgbClr val="002060"/>
                </a:solidFill>
                <a:latin typeface="Book Antiqua" panose="02040602050305030304" pitchFamily="18" charset="0"/>
              </a:rPr>
              <a:t> </a:t>
            </a:r>
            <a:r>
              <a:rPr lang="en-CA" sz="2000" b="1" dirty="0" smtClean="0">
                <a:solidFill>
                  <a:srgbClr val="FF0000"/>
                </a:solidFill>
                <a:latin typeface="Book Antiqua" panose="02040602050305030304" pitchFamily="18" charset="0"/>
              </a:rPr>
              <a:t>stratification</a:t>
            </a:r>
            <a:r>
              <a:rPr lang="en-CA" sz="2000" b="1" dirty="0" smtClean="0">
                <a:solidFill>
                  <a:srgbClr val="002060"/>
                </a:solidFill>
                <a:latin typeface="Book Antiqua" panose="02040602050305030304" pitchFamily="18" charset="0"/>
              </a:rPr>
              <a:t> </a:t>
            </a:r>
            <a:r>
              <a:rPr lang="en-CA" sz="2000" dirty="0" smtClean="0">
                <a:solidFill>
                  <a:srgbClr val="002060"/>
                </a:solidFill>
                <a:latin typeface="Book Antiqua" panose="02040602050305030304" pitchFamily="18" charset="0"/>
              </a:rPr>
              <a:t>du </a:t>
            </a:r>
            <a:r>
              <a:rPr lang="en-CA" sz="2000" dirty="0" err="1" smtClean="0">
                <a:solidFill>
                  <a:srgbClr val="002060"/>
                </a:solidFill>
                <a:latin typeface="Book Antiqua" panose="02040602050305030304" pitchFamily="18" charset="0"/>
              </a:rPr>
              <a:t>système</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phonologique</a:t>
            </a:r>
            <a:r>
              <a:rPr lang="en-CA" sz="2000" dirty="0" smtClean="0">
                <a:solidFill>
                  <a:srgbClr val="002060"/>
                </a:solidFill>
                <a:latin typeface="Book Antiqua" panose="02040602050305030304" pitchFamily="18" charset="0"/>
              </a:rPr>
              <a:t>.</a:t>
            </a:r>
          </a:p>
          <a:p>
            <a:pPr algn="just">
              <a:buFont typeface="Wingdings" panose="05000000000000000000" pitchFamily="2" charset="2"/>
              <a:buChar char="Ø"/>
            </a:pPr>
            <a:endParaRPr lang="en-CA" sz="2000" dirty="0" smtClean="0">
              <a:solidFill>
                <a:srgbClr val="002060"/>
              </a:solidFill>
              <a:latin typeface="Book Antiqua" panose="02040602050305030304" pitchFamily="18" charset="0"/>
            </a:endParaRPr>
          </a:p>
        </p:txBody>
      </p:sp>
    </p:spTree>
    <p:extLst>
      <p:ext uri="{BB962C8B-B14F-4D97-AF65-F5344CB8AC3E}">
        <p14:creationId xmlns:p14="http://schemas.microsoft.com/office/powerpoint/2010/main" val="28152342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err="1" smtClean="0">
                <a:solidFill>
                  <a:srgbClr val="002060"/>
                </a:solidFill>
                <a:effectLst>
                  <a:outerShdw blurRad="38100" dist="38100" dir="2700000" algn="tl">
                    <a:srgbClr val="000000">
                      <a:alpha val="43137"/>
                    </a:srgbClr>
                  </a:outerShdw>
                </a:effectLst>
                <a:latin typeface="Book Antiqua" panose="02040602050305030304" pitchFamily="18" charset="0"/>
              </a:rPr>
              <a:t>Qu’est-ce</a:t>
            </a:r>
            <a:r>
              <a:rPr lang="en-CA" b="1" dirty="0" smtClean="0">
                <a:solidFill>
                  <a:srgbClr val="002060"/>
                </a:solidFill>
                <a:effectLst>
                  <a:outerShdw blurRad="38100" dist="38100" dir="2700000" algn="tl">
                    <a:srgbClr val="000000">
                      <a:alpha val="43137"/>
                    </a:srgbClr>
                  </a:outerShdw>
                </a:effectLst>
                <a:latin typeface="Book Antiqua" panose="02040602050305030304" pitchFamily="18" charset="0"/>
              </a:rPr>
              <a:t> que la stratification?</a:t>
            </a:r>
            <a:endParaRPr lang="en-CA" b="1" dirty="0">
              <a:solidFill>
                <a:srgbClr val="002060"/>
              </a:solidFill>
              <a:effectLst>
                <a:outerShdw blurRad="38100" dist="38100" dir="2700000" algn="tl">
                  <a:srgbClr val="000000">
                    <a:alpha val="43137"/>
                  </a:srgbClr>
                </a:outerShdw>
              </a:effectLst>
              <a:latin typeface="Book Antiqua" panose="02040602050305030304" pitchFamily="18" charset="0"/>
            </a:endParaRPr>
          </a:p>
        </p:txBody>
      </p:sp>
      <p:sp>
        <p:nvSpPr>
          <p:cNvPr id="3" name="Content Placeholder 2"/>
          <p:cNvSpPr>
            <a:spLocks noGrp="1"/>
          </p:cNvSpPr>
          <p:nvPr>
            <p:ph sz="quarter" idx="1"/>
          </p:nvPr>
        </p:nvSpPr>
        <p:spPr>
          <a:xfrm>
            <a:off x="457200" y="1219200"/>
            <a:ext cx="8229600" cy="5306144"/>
          </a:xfrm>
        </p:spPr>
        <p:txBody>
          <a:bodyPr>
            <a:normAutofit/>
          </a:bodyPr>
          <a:lstStyle/>
          <a:p>
            <a:pPr algn="just"/>
            <a:r>
              <a:rPr lang="en-CA" sz="1800" dirty="0" smtClean="0">
                <a:solidFill>
                  <a:srgbClr val="002060"/>
                </a:solidFill>
                <a:latin typeface="Book Antiqua" panose="02040602050305030304" pitchFamily="18" charset="0"/>
              </a:rPr>
              <a:t>La </a:t>
            </a:r>
            <a:r>
              <a:rPr lang="en-CA" sz="1800" b="1" dirty="0" smtClean="0">
                <a:solidFill>
                  <a:srgbClr val="FF0000"/>
                </a:solidFill>
                <a:latin typeface="Book Antiqua" panose="02040602050305030304" pitchFamily="18" charset="0"/>
              </a:rPr>
              <a:t>stratification</a:t>
            </a:r>
            <a:r>
              <a:rPr lang="en-CA" sz="1800" dirty="0" smtClean="0">
                <a:solidFill>
                  <a:srgbClr val="002060"/>
                </a:solidFill>
                <a:latin typeface="Book Antiqua" panose="02040602050305030304" pitchFamily="18" charset="0"/>
              </a:rPr>
              <a:t> du </a:t>
            </a:r>
            <a:r>
              <a:rPr lang="en-CA" sz="1800" dirty="0" err="1" smtClean="0">
                <a:solidFill>
                  <a:srgbClr val="002060"/>
                </a:solidFill>
                <a:latin typeface="Book Antiqua" panose="02040602050305030304" pitchFamily="18" charset="0"/>
              </a:rPr>
              <a:t>lexique</a:t>
            </a:r>
            <a:r>
              <a:rPr lang="en-CA" sz="1800" dirty="0" smtClean="0">
                <a:solidFill>
                  <a:srgbClr val="002060"/>
                </a:solidFill>
                <a:latin typeface="Book Antiqua" panose="02040602050305030304" pitchFamily="18" charset="0"/>
              </a:rPr>
              <a:t> </a:t>
            </a:r>
            <a:r>
              <a:rPr lang="en-CA" sz="1800" dirty="0" err="1" smtClean="0">
                <a:solidFill>
                  <a:srgbClr val="002060"/>
                </a:solidFill>
                <a:latin typeface="Book Antiqua" panose="02040602050305030304" pitchFamily="18" charset="0"/>
              </a:rPr>
              <a:t>veut</a:t>
            </a:r>
            <a:r>
              <a:rPr lang="en-CA" sz="1800" dirty="0" smtClean="0">
                <a:solidFill>
                  <a:srgbClr val="002060"/>
                </a:solidFill>
                <a:latin typeface="Book Antiqua" panose="02040602050305030304" pitchFamily="18" charset="0"/>
              </a:rPr>
              <a:t> dire que </a:t>
            </a:r>
            <a:r>
              <a:rPr lang="en-CA" sz="1800" dirty="0" err="1" smtClean="0">
                <a:solidFill>
                  <a:srgbClr val="002060"/>
                </a:solidFill>
                <a:latin typeface="Book Antiqua" panose="02040602050305030304" pitchFamily="18" charset="0"/>
              </a:rPr>
              <a:t>certaines</a:t>
            </a:r>
            <a:r>
              <a:rPr lang="en-CA" sz="1800" dirty="0" smtClean="0">
                <a:solidFill>
                  <a:srgbClr val="002060"/>
                </a:solidFill>
                <a:latin typeface="Book Antiqua" panose="02040602050305030304" pitchFamily="18" charset="0"/>
              </a:rPr>
              <a:t> parties du </a:t>
            </a:r>
            <a:r>
              <a:rPr lang="en-CA" sz="1800" dirty="0" err="1" smtClean="0">
                <a:solidFill>
                  <a:srgbClr val="002060"/>
                </a:solidFill>
                <a:latin typeface="Book Antiqua" panose="02040602050305030304" pitchFamily="18" charset="0"/>
              </a:rPr>
              <a:t>lexique</a:t>
            </a:r>
            <a:r>
              <a:rPr lang="en-CA" sz="1800" dirty="0" smtClean="0">
                <a:solidFill>
                  <a:srgbClr val="002060"/>
                </a:solidFill>
                <a:latin typeface="Book Antiqua" panose="02040602050305030304" pitchFamily="18" charset="0"/>
              </a:rPr>
              <a:t> </a:t>
            </a:r>
            <a:r>
              <a:rPr lang="en-CA" sz="1800" dirty="0" err="1" smtClean="0">
                <a:solidFill>
                  <a:srgbClr val="002060"/>
                </a:solidFill>
                <a:latin typeface="Book Antiqua" panose="02040602050305030304" pitchFamily="18" charset="0"/>
              </a:rPr>
              <a:t>d’une</a:t>
            </a:r>
            <a:r>
              <a:rPr lang="en-CA" sz="1800" dirty="0" smtClean="0">
                <a:solidFill>
                  <a:srgbClr val="002060"/>
                </a:solidFill>
                <a:latin typeface="Book Antiqua" panose="02040602050305030304" pitchFamily="18" charset="0"/>
              </a:rPr>
              <a:t> langue </a:t>
            </a:r>
            <a:r>
              <a:rPr lang="en-CA" sz="1800" dirty="0" err="1" smtClean="0">
                <a:solidFill>
                  <a:srgbClr val="002060"/>
                </a:solidFill>
                <a:latin typeface="Book Antiqua" panose="02040602050305030304" pitchFamily="18" charset="0"/>
              </a:rPr>
              <a:t>peuvent</a:t>
            </a:r>
            <a:r>
              <a:rPr lang="en-CA" sz="1800" dirty="0" smtClean="0">
                <a:solidFill>
                  <a:srgbClr val="002060"/>
                </a:solidFill>
                <a:latin typeface="Book Antiqua" panose="02040602050305030304" pitchFamily="18" charset="0"/>
              </a:rPr>
              <a:t> </a:t>
            </a:r>
            <a:r>
              <a:rPr lang="en-CA" sz="1800" dirty="0" err="1" smtClean="0">
                <a:solidFill>
                  <a:srgbClr val="002060"/>
                </a:solidFill>
                <a:latin typeface="Book Antiqua" panose="02040602050305030304" pitchFamily="18" charset="0"/>
              </a:rPr>
              <a:t>différer</a:t>
            </a:r>
            <a:r>
              <a:rPr lang="en-CA" sz="1800" dirty="0" smtClean="0">
                <a:solidFill>
                  <a:srgbClr val="002060"/>
                </a:solidFill>
                <a:latin typeface="Book Antiqua" panose="02040602050305030304" pitchFamily="18" charset="0"/>
              </a:rPr>
              <a:t> </a:t>
            </a:r>
            <a:r>
              <a:rPr lang="en-CA" sz="1800" dirty="0" err="1" smtClean="0">
                <a:solidFill>
                  <a:srgbClr val="002060"/>
                </a:solidFill>
                <a:latin typeface="Book Antiqua" panose="02040602050305030304" pitchFamily="18" charset="0"/>
              </a:rPr>
              <a:t>systématiquement</a:t>
            </a:r>
            <a:r>
              <a:rPr lang="en-CA" sz="1800" dirty="0" smtClean="0">
                <a:solidFill>
                  <a:srgbClr val="002060"/>
                </a:solidFill>
                <a:latin typeface="Book Antiqua" panose="02040602050305030304" pitchFamily="18" charset="0"/>
              </a:rPr>
              <a:t> de la </a:t>
            </a:r>
            <a:r>
              <a:rPr lang="en-CA" sz="1800" dirty="0" err="1" smtClean="0">
                <a:solidFill>
                  <a:srgbClr val="002060"/>
                </a:solidFill>
                <a:latin typeface="Book Antiqua" panose="02040602050305030304" pitchFamily="18" charset="0"/>
              </a:rPr>
              <a:t>majorité</a:t>
            </a:r>
            <a:r>
              <a:rPr lang="en-CA" sz="1800" dirty="0" smtClean="0">
                <a:solidFill>
                  <a:srgbClr val="002060"/>
                </a:solidFill>
                <a:latin typeface="Book Antiqua" panose="02040602050305030304" pitchFamily="18" charset="0"/>
              </a:rPr>
              <a:t> des </a:t>
            </a:r>
            <a:r>
              <a:rPr lang="en-CA" sz="1800" dirty="0" err="1" smtClean="0">
                <a:solidFill>
                  <a:srgbClr val="002060"/>
                </a:solidFill>
                <a:latin typeface="Book Antiqua" panose="02040602050305030304" pitchFamily="18" charset="0"/>
              </a:rPr>
              <a:t>formes</a:t>
            </a:r>
            <a:r>
              <a:rPr lang="en-CA" sz="1800" dirty="0" smtClean="0">
                <a:solidFill>
                  <a:srgbClr val="002060"/>
                </a:solidFill>
                <a:latin typeface="Book Antiqua" panose="02040602050305030304" pitchFamily="18" charset="0"/>
              </a:rPr>
              <a:t> </a:t>
            </a:r>
            <a:r>
              <a:rPr lang="en-CA" sz="1800" dirty="0" err="1" smtClean="0">
                <a:solidFill>
                  <a:srgbClr val="002060"/>
                </a:solidFill>
                <a:latin typeface="Book Antiqua" panose="02040602050305030304" pitchFamily="18" charset="0"/>
              </a:rPr>
              <a:t>d’une</a:t>
            </a:r>
            <a:r>
              <a:rPr lang="en-CA" sz="1800" dirty="0" smtClean="0">
                <a:solidFill>
                  <a:srgbClr val="002060"/>
                </a:solidFill>
                <a:latin typeface="Book Antiqua" panose="02040602050305030304" pitchFamily="18" charset="0"/>
              </a:rPr>
              <a:t> langue. </a:t>
            </a:r>
            <a:endParaRPr lang="en-CA" sz="1800" dirty="0">
              <a:solidFill>
                <a:srgbClr val="002060"/>
              </a:solidFill>
              <a:latin typeface="Book Antiqua" panose="02040602050305030304" pitchFamily="18" charset="0"/>
            </a:endParaRPr>
          </a:p>
          <a:p>
            <a:pPr lvl="1" algn="just">
              <a:buFont typeface="Wingdings" panose="05000000000000000000" pitchFamily="2" charset="2"/>
              <a:buChar char="Ø"/>
            </a:pPr>
            <a:r>
              <a:rPr lang="en-CA" sz="1800" dirty="0" smtClean="0">
                <a:solidFill>
                  <a:srgbClr val="002060"/>
                </a:solidFill>
                <a:latin typeface="Book Antiqua" panose="02040602050305030304" pitchFamily="18" charset="0"/>
              </a:rPr>
              <a:t>Ex. </a:t>
            </a:r>
            <a:r>
              <a:rPr lang="en-CA" sz="1800" dirty="0" err="1" smtClean="0">
                <a:solidFill>
                  <a:srgbClr val="002060"/>
                </a:solidFill>
                <a:latin typeface="Book Antiqua" panose="02040602050305030304" pitchFamily="18" charset="0"/>
              </a:rPr>
              <a:t>En</a:t>
            </a:r>
            <a:r>
              <a:rPr lang="en-CA" sz="1800" dirty="0" smtClean="0">
                <a:solidFill>
                  <a:srgbClr val="002060"/>
                </a:solidFill>
                <a:latin typeface="Book Antiqua" panose="02040602050305030304" pitchFamily="18" charset="0"/>
              </a:rPr>
              <a:t> </a:t>
            </a:r>
            <a:r>
              <a:rPr lang="en-CA" sz="1800" dirty="0" err="1" smtClean="0">
                <a:solidFill>
                  <a:srgbClr val="002060"/>
                </a:solidFill>
                <a:latin typeface="Book Antiqua" panose="02040602050305030304" pitchFamily="18" charset="0"/>
              </a:rPr>
              <a:t>anglais</a:t>
            </a:r>
            <a:r>
              <a:rPr lang="en-CA" sz="1800" dirty="0" smtClean="0">
                <a:solidFill>
                  <a:srgbClr val="002060"/>
                </a:solidFill>
                <a:latin typeface="Book Antiqua" panose="02040602050305030304" pitchFamily="18" charset="0"/>
              </a:rPr>
              <a:t>, </a:t>
            </a:r>
            <a:r>
              <a:rPr lang="en-CA" sz="1800" dirty="0" err="1" smtClean="0">
                <a:solidFill>
                  <a:srgbClr val="002060"/>
                </a:solidFill>
                <a:latin typeface="Book Antiqua" panose="02040602050305030304" pitchFamily="18" charset="0"/>
              </a:rPr>
              <a:t>certains</a:t>
            </a:r>
            <a:r>
              <a:rPr lang="en-CA" sz="1800" dirty="0" smtClean="0">
                <a:solidFill>
                  <a:srgbClr val="002060"/>
                </a:solidFill>
                <a:latin typeface="Book Antiqua" panose="02040602050305030304" pitchFamily="18" charset="0"/>
              </a:rPr>
              <a:t> mots </a:t>
            </a:r>
            <a:r>
              <a:rPr lang="en-CA" sz="1800" dirty="0" err="1" smtClean="0">
                <a:solidFill>
                  <a:srgbClr val="002060"/>
                </a:solidFill>
                <a:latin typeface="Book Antiqua" panose="02040602050305030304" pitchFamily="18" charset="0"/>
              </a:rPr>
              <a:t>peuvent</a:t>
            </a:r>
            <a:r>
              <a:rPr lang="en-CA" sz="1800" dirty="0" smtClean="0">
                <a:solidFill>
                  <a:srgbClr val="002060"/>
                </a:solidFill>
                <a:latin typeface="Book Antiqua" panose="02040602050305030304" pitchFamily="18" charset="0"/>
              </a:rPr>
              <a:t> </a:t>
            </a:r>
            <a:r>
              <a:rPr lang="en-CA" sz="1800" dirty="0" err="1" smtClean="0">
                <a:solidFill>
                  <a:srgbClr val="002060"/>
                </a:solidFill>
                <a:latin typeface="Book Antiqua" panose="02040602050305030304" pitchFamily="18" charset="0"/>
              </a:rPr>
              <a:t>contenir</a:t>
            </a:r>
            <a:r>
              <a:rPr lang="en-CA" sz="1800" dirty="0" smtClean="0">
                <a:solidFill>
                  <a:srgbClr val="002060"/>
                </a:solidFill>
                <a:latin typeface="Book Antiqua" panose="02040602050305030304" pitchFamily="18" charset="0"/>
              </a:rPr>
              <a:t> </a:t>
            </a:r>
            <a:r>
              <a:rPr lang="en-CA" sz="1800" dirty="0" err="1" smtClean="0">
                <a:solidFill>
                  <a:srgbClr val="002060"/>
                </a:solidFill>
                <a:latin typeface="Book Antiqua" panose="02040602050305030304" pitchFamily="18" charset="0"/>
              </a:rPr>
              <a:t>une</a:t>
            </a:r>
            <a:r>
              <a:rPr lang="en-CA" sz="1800" dirty="0" smtClean="0">
                <a:solidFill>
                  <a:srgbClr val="002060"/>
                </a:solidFill>
                <a:latin typeface="Book Antiqua" panose="02040602050305030304" pitchFamily="18" charset="0"/>
              </a:rPr>
              <a:t> </a:t>
            </a:r>
            <a:r>
              <a:rPr lang="en-CA" sz="1800" dirty="0" err="1" smtClean="0">
                <a:solidFill>
                  <a:srgbClr val="002060"/>
                </a:solidFill>
                <a:latin typeface="Book Antiqua" panose="02040602050305030304" pitchFamily="18" charset="0"/>
              </a:rPr>
              <a:t>consonne</a:t>
            </a:r>
            <a:r>
              <a:rPr lang="en-CA" sz="1800" dirty="0" smtClean="0">
                <a:solidFill>
                  <a:srgbClr val="002060"/>
                </a:solidFill>
                <a:latin typeface="Book Antiqua" panose="02040602050305030304" pitchFamily="18" charset="0"/>
              </a:rPr>
              <a:t> “</a:t>
            </a:r>
            <a:r>
              <a:rPr lang="en-CA" sz="1800" dirty="0" err="1" smtClean="0">
                <a:solidFill>
                  <a:srgbClr val="002060"/>
                </a:solidFill>
                <a:latin typeface="Book Antiqua" panose="02040602050305030304" pitchFamily="18" charset="0"/>
              </a:rPr>
              <a:t>étrangère</a:t>
            </a:r>
            <a:r>
              <a:rPr lang="en-CA" sz="1800" dirty="0" smtClean="0">
                <a:solidFill>
                  <a:srgbClr val="002060"/>
                </a:solidFill>
                <a:latin typeface="Book Antiqua" panose="02040602050305030304" pitchFamily="18" charset="0"/>
              </a:rPr>
              <a:t>” (qui </a:t>
            </a:r>
            <a:r>
              <a:rPr lang="en-CA" sz="1800" dirty="0" err="1" smtClean="0">
                <a:solidFill>
                  <a:srgbClr val="002060"/>
                </a:solidFill>
                <a:latin typeface="Book Antiqua" panose="02040602050305030304" pitchFamily="18" charset="0"/>
              </a:rPr>
              <a:t>n’existe</a:t>
            </a:r>
            <a:r>
              <a:rPr lang="en-CA" sz="1800" dirty="0" smtClean="0">
                <a:solidFill>
                  <a:srgbClr val="002060"/>
                </a:solidFill>
                <a:latin typeface="Book Antiqua" panose="02040602050305030304" pitchFamily="18" charset="0"/>
              </a:rPr>
              <a:t> pas </a:t>
            </a:r>
            <a:r>
              <a:rPr lang="en-CA" sz="1800" dirty="0" err="1" smtClean="0">
                <a:solidFill>
                  <a:srgbClr val="002060"/>
                </a:solidFill>
                <a:latin typeface="Book Antiqua" panose="02040602050305030304" pitchFamily="18" charset="0"/>
              </a:rPr>
              <a:t>dans</a:t>
            </a:r>
            <a:r>
              <a:rPr lang="en-CA" sz="1800" dirty="0" smtClean="0">
                <a:solidFill>
                  <a:srgbClr val="002060"/>
                </a:solidFill>
                <a:latin typeface="Book Antiqua" panose="02040602050305030304" pitchFamily="18" charset="0"/>
              </a:rPr>
              <a:t> les mots </a:t>
            </a:r>
            <a:r>
              <a:rPr lang="en-CA" sz="1800" dirty="0" err="1" smtClean="0">
                <a:solidFill>
                  <a:srgbClr val="002060"/>
                </a:solidFill>
                <a:latin typeface="Book Antiqua" panose="02040602050305030304" pitchFamily="18" charset="0"/>
              </a:rPr>
              <a:t>dits</a:t>
            </a:r>
            <a:r>
              <a:rPr lang="en-CA" sz="1800" dirty="0" smtClean="0">
                <a:solidFill>
                  <a:srgbClr val="002060"/>
                </a:solidFill>
                <a:latin typeface="Book Antiqua" panose="02040602050305030304" pitchFamily="18" charset="0"/>
              </a:rPr>
              <a:t> “</a:t>
            </a:r>
            <a:r>
              <a:rPr lang="en-CA" sz="1800" dirty="0" err="1" smtClean="0">
                <a:solidFill>
                  <a:srgbClr val="002060"/>
                </a:solidFill>
                <a:latin typeface="Book Antiqua" panose="02040602050305030304" pitchFamily="18" charset="0"/>
              </a:rPr>
              <a:t>populaires</a:t>
            </a:r>
            <a:r>
              <a:rPr lang="en-CA" sz="1800" dirty="0" smtClean="0">
                <a:solidFill>
                  <a:srgbClr val="002060"/>
                </a:solidFill>
                <a:latin typeface="Book Antiqua" panose="02040602050305030304" pitchFamily="18" charset="0"/>
              </a:rPr>
              <a:t>”) </a:t>
            </a:r>
            <a:r>
              <a:rPr lang="en-CA" sz="1800" dirty="0" err="1" smtClean="0">
                <a:solidFill>
                  <a:srgbClr val="002060"/>
                </a:solidFill>
                <a:latin typeface="Book Antiqua" panose="02040602050305030304" pitchFamily="18" charset="0"/>
              </a:rPr>
              <a:t>comme</a:t>
            </a:r>
            <a:r>
              <a:rPr lang="en-CA" sz="1800" dirty="0" smtClean="0">
                <a:solidFill>
                  <a:srgbClr val="002060"/>
                </a:solidFill>
                <a:latin typeface="Book Antiqua" panose="02040602050305030304" pitchFamily="18" charset="0"/>
              </a:rPr>
              <a:t> /</a:t>
            </a:r>
            <a:r>
              <a:rPr lang="en-CA" sz="1800" dirty="0" smtClean="0">
                <a:solidFill>
                  <a:srgbClr val="002060"/>
                </a:solidFill>
                <a:latin typeface="Doulos SIL"/>
                <a:ea typeface="Doulos SIL"/>
                <a:cs typeface="Doulos SIL"/>
              </a:rPr>
              <a:t>ʒ</a:t>
            </a:r>
            <a:r>
              <a:rPr lang="en-CA" sz="1800" dirty="0" smtClean="0">
                <a:solidFill>
                  <a:srgbClr val="002060"/>
                </a:solidFill>
                <a:latin typeface="Book Antiqua" panose="02040602050305030304" pitchFamily="18" charset="0"/>
                <a:ea typeface="Doulos SIL"/>
                <a:cs typeface="Doulos SIL"/>
              </a:rPr>
              <a:t>/ </a:t>
            </a:r>
            <a:r>
              <a:rPr lang="en-CA" sz="1800" dirty="0" err="1" smtClean="0">
                <a:solidFill>
                  <a:srgbClr val="002060"/>
                </a:solidFill>
                <a:latin typeface="Book Antiqua" panose="02040602050305030304" pitchFamily="18" charset="0"/>
                <a:ea typeface="Doulos SIL"/>
                <a:cs typeface="Doulos SIL"/>
              </a:rPr>
              <a:t>dans</a:t>
            </a:r>
            <a:r>
              <a:rPr lang="en-CA" sz="1800" dirty="0" smtClean="0">
                <a:solidFill>
                  <a:srgbClr val="002060"/>
                </a:solidFill>
                <a:latin typeface="Book Antiqua" panose="02040602050305030304" pitchFamily="18" charset="0"/>
                <a:ea typeface="Doulos SIL"/>
                <a:cs typeface="Doulos SIL"/>
              </a:rPr>
              <a:t> </a:t>
            </a:r>
            <a:r>
              <a:rPr lang="en-CA" sz="1800" i="1" dirty="0" smtClean="0">
                <a:solidFill>
                  <a:srgbClr val="002060"/>
                </a:solidFill>
                <a:latin typeface="Book Antiqua" panose="02040602050305030304" pitchFamily="18" charset="0"/>
                <a:ea typeface="Doulos SIL"/>
                <a:cs typeface="Doulos SIL"/>
              </a:rPr>
              <a:t>rouge</a:t>
            </a:r>
            <a:r>
              <a:rPr lang="en-CA" sz="1800" dirty="0" smtClean="0">
                <a:solidFill>
                  <a:srgbClr val="002060"/>
                </a:solidFill>
                <a:latin typeface="Book Antiqua" panose="02040602050305030304" pitchFamily="18" charset="0"/>
                <a:ea typeface="Doulos SIL"/>
                <a:cs typeface="Doulos SIL"/>
              </a:rPr>
              <a:t>, </a:t>
            </a:r>
            <a:r>
              <a:rPr lang="en-CA" sz="1800" i="1" dirty="0" err="1" smtClean="0">
                <a:solidFill>
                  <a:srgbClr val="002060"/>
                </a:solidFill>
                <a:latin typeface="Book Antiqua" panose="02040602050305030304" pitchFamily="18" charset="0"/>
                <a:ea typeface="Doulos SIL"/>
                <a:cs typeface="Doulos SIL"/>
              </a:rPr>
              <a:t>leasure</a:t>
            </a:r>
            <a:r>
              <a:rPr lang="en-CA" sz="1800" dirty="0" smtClean="0">
                <a:solidFill>
                  <a:srgbClr val="002060"/>
                </a:solidFill>
                <a:latin typeface="Book Antiqua" panose="02040602050305030304" pitchFamily="18" charset="0"/>
                <a:ea typeface="Doulos SIL"/>
                <a:cs typeface="Doulos SIL"/>
              </a:rPr>
              <a:t>, </a:t>
            </a:r>
            <a:r>
              <a:rPr lang="en-CA" sz="1800" i="1" dirty="0" smtClean="0">
                <a:solidFill>
                  <a:srgbClr val="002060"/>
                </a:solidFill>
                <a:latin typeface="Book Antiqua" panose="02040602050305030304" pitchFamily="18" charset="0"/>
                <a:ea typeface="Doulos SIL"/>
                <a:cs typeface="Doulos SIL"/>
              </a:rPr>
              <a:t>collage</a:t>
            </a:r>
            <a:r>
              <a:rPr lang="en-CA" sz="1800" dirty="0" smtClean="0">
                <a:solidFill>
                  <a:srgbClr val="002060"/>
                </a:solidFill>
                <a:latin typeface="Book Antiqua" panose="02040602050305030304" pitchFamily="18" charset="0"/>
                <a:ea typeface="Doulos SIL"/>
                <a:cs typeface="Doulos SIL"/>
              </a:rPr>
              <a:t>, etc.</a:t>
            </a:r>
          </a:p>
          <a:p>
            <a:pPr algn="just">
              <a:buFont typeface="Wingdings" panose="05000000000000000000" pitchFamily="2" charset="2"/>
              <a:buChar char="Ø"/>
            </a:pPr>
            <a:r>
              <a:rPr lang="en-CA" sz="1800" dirty="0" err="1" smtClean="0">
                <a:solidFill>
                  <a:srgbClr val="002060"/>
                </a:solidFill>
                <a:latin typeface="Book Antiqua" panose="02040602050305030304" pitchFamily="18" charset="0"/>
                <a:ea typeface="Doulos SIL"/>
                <a:cs typeface="Doulos SIL"/>
              </a:rPr>
              <a:t>En</a:t>
            </a:r>
            <a:r>
              <a:rPr lang="en-CA" sz="1800" dirty="0" smtClean="0">
                <a:solidFill>
                  <a:srgbClr val="002060"/>
                </a:solidFill>
                <a:latin typeface="Book Antiqua" panose="02040602050305030304" pitchFamily="18" charset="0"/>
                <a:ea typeface="Doulos SIL"/>
                <a:cs typeface="Doulos SIL"/>
              </a:rPr>
              <a:t> </a:t>
            </a:r>
            <a:r>
              <a:rPr lang="en-CA" sz="1800" dirty="0" err="1" smtClean="0">
                <a:solidFill>
                  <a:srgbClr val="002060"/>
                </a:solidFill>
                <a:latin typeface="Book Antiqua" panose="02040602050305030304" pitchFamily="18" charset="0"/>
                <a:ea typeface="Doulos SIL"/>
                <a:cs typeface="Doulos SIL"/>
              </a:rPr>
              <a:t>français</a:t>
            </a:r>
            <a:r>
              <a:rPr lang="en-CA" sz="1800" dirty="0" smtClean="0">
                <a:solidFill>
                  <a:srgbClr val="002060"/>
                </a:solidFill>
                <a:latin typeface="Book Antiqua" panose="02040602050305030304" pitchFamily="18" charset="0"/>
                <a:ea typeface="Doulos SIL"/>
                <a:cs typeface="Doulos SIL"/>
              </a:rPr>
              <a:t>, les mots </a:t>
            </a:r>
            <a:r>
              <a:rPr lang="en-CA" sz="1800" dirty="0" err="1" smtClean="0">
                <a:solidFill>
                  <a:srgbClr val="002060"/>
                </a:solidFill>
                <a:latin typeface="Book Antiqua" panose="02040602050305030304" pitchFamily="18" charset="0"/>
                <a:ea typeface="Doulos SIL"/>
                <a:cs typeface="Doulos SIL"/>
              </a:rPr>
              <a:t>dits</a:t>
            </a:r>
            <a:r>
              <a:rPr lang="en-CA" sz="1800" dirty="0" smtClean="0">
                <a:solidFill>
                  <a:srgbClr val="002060"/>
                </a:solidFill>
                <a:latin typeface="Book Antiqua" panose="02040602050305030304" pitchFamily="18" charset="0"/>
                <a:ea typeface="Doulos SIL"/>
                <a:cs typeface="Doulos SIL"/>
              </a:rPr>
              <a:t> “savants” (</a:t>
            </a:r>
            <a:r>
              <a:rPr lang="en-CA" sz="1800" dirty="0" err="1" smtClean="0">
                <a:solidFill>
                  <a:srgbClr val="002060"/>
                </a:solidFill>
                <a:latin typeface="Book Antiqua" panose="02040602050305030304" pitchFamily="18" charset="0"/>
                <a:ea typeface="Doulos SIL"/>
                <a:cs typeface="Doulos SIL"/>
              </a:rPr>
              <a:t>ou</a:t>
            </a:r>
            <a:r>
              <a:rPr lang="en-CA" sz="1800" dirty="0" smtClean="0">
                <a:solidFill>
                  <a:srgbClr val="002060"/>
                </a:solidFill>
                <a:latin typeface="Book Antiqua" panose="02040602050305030304" pitchFamily="18" charset="0"/>
                <a:ea typeface="Doulos SIL"/>
                <a:cs typeface="Doulos SIL"/>
              </a:rPr>
              <a:t> “</a:t>
            </a:r>
            <a:r>
              <a:rPr lang="en-CA" sz="1800" dirty="0" err="1" smtClean="0">
                <a:solidFill>
                  <a:srgbClr val="002060"/>
                </a:solidFill>
                <a:latin typeface="Book Antiqua" panose="02040602050305030304" pitchFamily="18" charset="0"/>
                <a:ea typeface="Doulos SIL"/>
                <a:cs typeface="Doulos SIL"/>
              </a:rPr>
              <a:t>érudits</a:t>
            </a:r>
            <a:r>
              <a:rPr lang="en-CA" sz="1800" dirty="0" smtClean="0">
                <a:solidFill>
                  <a:srgbClr val="002060"/>
                </a:solidFill>
                <a:latin typeface="Book Antiqua" panose="02040602050305030304" pitchFamily="18" charset="0"/>
                <a:ea typeface="Doulos SIL"/>
                <a:cs typeface="Doulos SIL"/>
              </a:rPr>
              <a:t>”) </a:t>
            </a:r>
            <a:r>
              <a:rPr lang="en-CA" sz="1800" dirty="0" err="1" smtClean="0">
                <a:solidFill>
                  <a:srgbClr val="002060"/>
                </a:solidFill>
                <a:latin typeface="Book Antiqua" panose="02040602050305030304" pitchFamily="18" charset="0"/>
                <a:ea typeface="Doulos SIL"/>
                <a:cs typeface="Doulos SIL"/>
              </a:rPr>
              <a:t>peuvent</a:t>
            </a:r>
            <a:r>
              <a:rPr lang="en-CA" sz="1800" dirty="0" smtClean="0">
                <a:solidFill>
                  <a:srgbClr val="002060"/>
                </a:solidFill>
                <a:latin typeface="Book Antiqua" panose="02040602050305030304" pitchFamily="18" charset="0"/>
                <a:ea typeface="Doulos SIL"/>
                <a:cs typeface="Doulos SIL"/>
              </a:rPr>
              <a:t> </a:t>
            </a:r>
            <a:r>
              <a:rPr lang="en-CA" sz="1800" dirty="0" err="1" smtClean="0">
                <a:solidFill>
                  <a:srgbClr val="002060"/>
                </a:solidFill>
                <a:latin typeface="Book Antiqua" panose="02040602050305030304" pitchFamily="18" charset="0"/>
                <a:ea typeface="Doulos SIL"/>
                <a:cs typeface="Doulos SIL"/>
              </a:rPr>
              <a:t>contenir</a:t>
            </a:r>
            <a:r>
              <a:rPr lang="en-CA" sz="1800" dirty="0" smtClean="0">
                <a:solidFill>
                  <a:srgbClr val="002060"/>
                </a:solidFill>
                <a:latin typeface="Book Antiqua" panose="02040602050305030304" pitchFamily="18" charset="0"/>
                <a:ea typeface="Doulos SIL"/>
                <a:cs typeface="Doulos SIL"/>
              </a:rPr>
              <a:t> des </a:t>
            </a:r>
            <a:r>
              <a:rPr lang="en-CA" sz="1800" dirty="0" err="1" smtClean="0">
                <a:solidFill>
                  <a:srgbClr val="002060"/>
                </a:solidFill>
                <a:latin typeface="Book Antiqua" panose="02040602050305030304" pitchFamily="18" charset="0"/>
                <a:ea typeface="Doulos SIL"/>
                <a:cs typeface="Doulos SIL"/>
              </a:rPr>
              <a:t>séquences</a:t>
            </a:r>
            <a:r>
              <a:rPr lang="en-CA" sz="1800" dirty="0" smtClean="0">
                <a:solidFill>
                  <a:srgbClr val="002060"/>
                </a:solidFill>
                <a:latin typeface="Book Antiqua" panose="02040602050305030304" pitchFamily="18" charset="0"/>
                <a:ea typeface="Doulos SIL"/>
                <a:cs typeface="Doulos SIL"/>
              </a:rPr>
              <a:t> de </a:t>
            </a:r>
            <a:r>
              <a:rPr lang="en-CA" sz="1800" dirty="0" err="1" smtClean="0">
                <a:solidFill>
                  <a:srgbClr val="002060"/>
                </a:solidFill>
                <a:latin typeface="Book Antiqua" panose="02040602050305030304" pitchFamily="18" charset="0"/>
                <a:ea typeface="Doulos SIL"/>
                <a:cs typeface="Doulos SIL"/>
              </a:rPr>
              <a:t>consonnes</a:t>
            </a:r>
            <a:r>
              <a:rPr lang="en-CA" sz="1800" dirty="0" smtClean="0">
                <a:solidFill>
                  <a:srgbClr val="002060"/>
                </a:solidFill>
                <a:latin typeface="Book Antiqua" panose="02040602050305030304" pitchFamily="18" charset="0"/>
                <a:ea typeface="Doulos SIL"/>
                <a:cs typeface="Doulos SIL"/>
              </a:rPr>
              <a:t>, </a:t>
            </a:r>
            <a:r>
              <a:rPr lang="en-CA" sz="1800" dirty="0" err="1" smtClean="0">
                <a:solidFill>
                  <a:srgbClr val="002060"/>
                </a:solidFill>
                <a:latin typeface="Book Antiqua" panose="02040602050305030304" pitchFamily="18" charset="0"/>
                <a:ea typeface="Doulos SIL"/>
                <a:cs typeface="Doulos SIL"/>
              </a:rPr>
              <a:t>comme</a:t>
            </a:r>
            <a:r>
              <a:rPr lang="en-CA" sz="1800" dirty="0" smtClean="0">
                <a:solidFill>
                  <a:srgbClr val="002060"/>
                </a:solidFill>
                <a:latin typeface="Book Antiqua" panose="02040602050305030304" pitchFamily="18" charset="0"/>
                <a:ea typeface="Doulos SIL"/>
                <a:cs typeface="Doulos SIL"/>
              </a:rPr>
              <a:t> /</a:t>
            </a:r>
            <a:r>
              <a:rPr lang="en-CA" sz="1800" dirty="0" err="1" smtClean="0">
                <a:solidFill>
                  <a:srgbClr val="002060"/>
                </a:solidFill>
                <a:latin typeface="Book Antiqua" panose="02040602050305030304" pitchFamily="18" charset="0"/>
                <a:ea typeface="Doulos SIL"/>
                <a:cs typeface="Doulos SIL"/>
              </a:rPr>
              <a:t>ps</a:t>
            </a:r>
            <a:r>
              <a:rPr lang="en-CA" sz="1800" dirty="0" smtClean="0">
                <a:solidFill>
                  <a:srgbClr val="002060"/>
                </a:solidFill>
                <a:latin typeface="Book Antiqua" panose="02040602050305030304" pitchFamily="18" charset="0"/>
                <a:ea typeface="Doulos SIL"/>
                <a:cs typeface="Doulos SIL"/>
              </a:rPr>
              <a:t>/ (</a:t>
            </a:r>
            <a:r>
              <a:rPr lang="en-CA" sz="1800" b="1" i="1" dirty="0" err="1" smtClean="0">
                <a:solidFill>
                  <a:srgbClr val="002060"/>
                </a:solidFill>
                <a:latin typeface="Book Antiqua" panose="02040602050305030304" pitchFamily="18" charset="0"/>
                <a:ea typeface="Doulos SIL"/>
                <a:cs typeface="Doulos SIL"/>
              </a:rPr>
              <a:t>ps</a:t>
            </a:r>
            <a:r>
              <a:rPr lang="en-CA" sz="1800" i="1" dirty="0" err="1" smtClean="0">
                <a:solidFill>
                  <a:srgbClr val="002060"/>
                </a:solidFill>
                <a:latin typeface="Book Antiqua" panose="02040602050305030304" pitchFamily="18" charset="0"/>
                <a:ea typeface="Doulos SIL"/>
                <a:cs typeface="Doulos SIL"/>
              </a:rPr>
              <a:t>ychologie</a:t>
            </a:r>
            <a:r>
              <a:rPr lang="en-CA" sz="1800" dirty="0" smtClean="0">
                <a:solidFill>
                  <a:srgbClr val="002060"/>
                </a:solidFill>
                <a:latin typeface="Book Antiqua" panose="02040602050305030304" pitchFamily="18" charset="0"/>
                <a:ea typeface="Doulos SIL"/>
                <a:cs typeface="Doulos SIL"/>
              </a:rPr>
              <a:t>), /</a:t>
            </a:r>
            <a:r>
              <a:rPr lang="en-CA" sz="1800" dirty="0" err="1" smtClean="0">
                <a:solidFill>
                  <a:srgbClr val="002060"/>
                </a:solidFill>
                <a:latin typeface="Book Antiqua" panose="02040602050305030304" pitchFamily="18" charset="0"/>
                <a:ea typeface="Doulos SIL"/>
                <a:cs typeface="Doulos SIL"/>
              </a:rPr>
              <a:t>pt</a:t>
            </a:r>
            <a:r>
              <a:rPr lang="en-CA" sz="1800" dirty="0" smtClean="0">
                <a:solidFill>
                  <a:srgbClr val="002060"/>
                </a:solidFill>
                <a:latin typeface="Book Antiqua" panose="02040602050305030304" pitchFamily="18" charset="0"/>
                <a:ea typeface="Doulos SIL"/>
                <a:cs typeface="Doulos SIL"/>
              </a:rPr>
              <a:t>/ (</a:t>
            </a:r>
            <a:r>
              <a:rPr lang="en-CA" sz="1800" b="1" i="1" dirty="0" err="1" smtClean="0">
                <a:solidFill>
                  <a:srgbClr val="002060"/>
                </a:solidFill>
                <a:latin typeface="Book Antiqua" panose="02040602050305030304" pitchFamily="18" charset="0"/>
                <a:ea typeface="Doulos SIL"/>
                <a:cs typeface="Doulos SIL"/>
              </a:rPr>
              <a:t>pt</a:t>
            </a:r>
            <a:r>
              <a:rPr lang="en-CA" sz="1800" i="1" dirty="0" err="1" smtClean="0">
                <a:solidFill>
                  <a:srgbClr val="002060"/>
                </a:solidFill>
                <a:latin typeface="Book Antiqua" panose="02040602050305030304" pitchFamily="18" charset="0"/>
                <a:ea typeface="Doulos SIL"/>
                <a:cs typeface="Doulos SIL"/>
              </a:rPr>
              <a:t>érodactyle</a:t>
            </a:r>
            <a:r>
              <a:rPr lang="en-CA" sz="1800" dirty="0" smtClean="0">
                <a:solidFill>
                  <a:srgbClr val="002060"/>
                </a:solidFill>
                <a:latin typeface="Book Antiqua" panose="02040602050305030304" pitchFamily="18" charset="0"/>
                <a:ea typeface="Doulos SIL"/>
                <a:cs typeface="Doulos SIL"/>
              </a:rPr>
              <a:t>), /</a:t>
            </a:r>
            <a:r>
              <a:rPr lang="en-CA" sz="1800" dirty="0" err="1" smtClean="0">
                <a:solidFill>
                  <a:srgbClr val="002060"/>
                </a:solidFill>
                <a:latin typeface="Book Antiqua" panose="02040602050305030304" pitchFamily="18" charset="0"/>
                <a:ea typeface="Doulos SIL"/>
                <a:cs typeface="Doulos SIL"/>
              </a:rPr>
              <a:t>gn</a:t>
            </a:r>
            <a:r>
              <a:rPr lang="en-CA" sz="1800" dirty="0" smtClean="0">
                <a:solidFill>
                  <a:srgbClr val="002060"/>
                </a:solidFill>
                <a:latin typeface="Book Antiqua" panose="02040602050305030304" pitchFamily="18" charset="0"/>
                <a:ea typeface="Doulos SIL"/>
                <a:cs typeface="Doulos SIL"/>
              </a:rPr>
              <a:t>/ (</a:t>
            </a:r>
            <a:r>
              <a:rPr lang="en-CA" sz="1800" b="1" i="1" dirty="0" smtClean="0">
                <a:solidFill>
                  <a:srgbClr val="002060"/>
                </a:solidFill>
                <a:latin typeface="Book Antiqua" panose="02040602050305030304" pitchFamily="18" charset="0"/>
                <a:ea typeface="Doulos SIL"/>
                <a:cs typeface="Doulos SIL"/>
              </a:rPr>
              <a:t>gn</a:t>
            </a:r>
            <a:r>
              <a:rPr lang="en-CA" sz="1800" i="1" dirty="0" smtClean="0">
                <a:solidFill>
                  <a:srgbClr val="002060"/>
                </a:solidFill>
                <a:latin typeface="Book Antiqua" panose="02040602050305030304" pitchFamily="18" charset="0"/>
                <a:ea typeface="Doulos SIL"/>
                <a:cs typeface="Doulos SIL"/>
              </a:rPr>
              <a:t>eiss</a:t>
            </a:r>
            <a:r>
              <a:rPr lang="en-CA" sz="1800" dirty="0" smtClean="0">
                <a:solidFill>
                  <a:srgbClr val="002060"/>
                </a:solidFill>
                <a:latin typeface="Book Antiqua" panose="02040602050305030304" pitchFamily="18" charset="0"/>
                <a:ea typeface="Doulos SIL"/>
                <a:cs typeface="Doulos SIL"/>
              </a:rPr>
              <a:t>),etc., qui </a:t>
            </a:r>
            <a:r>
              <a:rPr lang="en-CA" sz="1800" dirty="0" err="1" smtClean="0">
                <a:solidFill>
                  <a:srgbClr val="002060"/>
                </a:solidFill>
                <a:latin typeface="Book Antiqua" panose="02040602050305030304" pitchFamily="18" charset="0"/>
                <a:ea typeface="Doulos SIL"/>
                <a:cs typeface="Doulos SIL"/>
              </a:rPr>
              <a:t>n’apparaissent</a:t>
            </a:r>
            <a:r>
              <a:rPr lang="en-CA" sz="1800" dirty="0" smtClean="0">
                <a:solidFill>
                  <a:srgbClr val="002060"/>
                </a:solidFill>
                <a:latin typeface="Book Antiqua" panose="02040602050305030304" pitchFamily="18" charset="0"/>
                <a:ea typeface="Doulos SIL"/>
                <a:cs typeface="Doulos SIL"/>
              </a:rPr>
              <a:t> </a:t>
            </a:r>
            <a:r>
              <a:rPr lang="en-CA" sz="1800" dirty="0" err="1" smtClean="0">
                <a:solidFill>
                  <a:srgbClr val="002060"/>
                </a:solidFill>
                <a:latin typeface="Book Antiqua" panose="02040602050305030304" pitchFamily="18" charset="0"/>
                <a:ea typeface="Doulos SIL"/>
                <a:cs typeface="Doulos SIL"/>
              </a:rPr>
              <a:t>jamais</a:t>
            </a:r>
            <a:r>
              <a:rPr lang="en-CA" sz="1800" dirty="0" smtClean="0">
                <a:solidFill>
                  <a:srgbClr val="002060"/>
                </a:solidFill>
                <a:latin typeface="Book Antiqua" panose="02040602050305030304" pitchFamily="18" charset="0"/>
                <a:ea typeface="Doulos SIL"/>
                <a:cs typeface="Doulos SIL"/>
              </a:rPr>
              <a:t> </a:t>
            </a:r>
            <a:r>
              <a:rPr lang="en-CA" sz="1800" dirty="0" err="1" smtClean="0">
                <a:solidFill>
                  <a:srgbClr val="002060"/>
                </a:solidFill>
                <a:latin typeface="Book Antiqua" panose="02040602050305030304" pitchFamily="18" charset="0"/>
                <a:ea typeface="Doulos SIL"/>
                <a:cs typeface="Doulos SIL"/>
              </a:rPr>
              <a:t>dans</a:t>
            </a:r>
            <a:r>
              <a:rPr lang="en-CA" sz="1800" dirty="0" smtClean="0">
                <a:solidFill>
                  <a:srgbClr val="002060"/>
                </a:solidFill>
                <a:latin typeface="Book Antiqua" panose="02040602050305030304" pitchFamily="18" charset="0"/>
                <a:ea typeface="Doulos SIL"/>
                <a:cs typeface="Doulos SIL"/>
              </a:rPr>
              <a:t> des mots du </a:t>
            </a:r>
            <a:r>
              <a:rPr lang="en-CA" sz="1800" dirty="0" err="1" smtClean="0">
                <a:solidFill>
                  <a:srgbClr val="002060"/>
                </a:solidFill>
                <a:latin typeface="Book Antiqua" panose="02040602050305030304" pitchFamily="18" charset="0"/>
                <a:ea typeface="Doulos SIL"/>
                <a:cs typeface="Doulos SIL"/>
              </a:rPr>
              <a:t>lexique</a:t>
            </a:r>
            <a:r>
              <a:rPr lang="en-CA" sz="1800" dirty="0" smtClean="0">
                <a:solidFill>
                  <a:srgbClr val="002060"/>
                </a:solidFill>
                <a:latin typeface="Book Antiqua" panose="02040602050305030304" pitchFamily="18" charset="0"/>
                <a:ea typeface="Doulos SIL"/>
                <a:cs typeface="Doulos SIL"/>
              </a:rPr>
              <a:t> </a:t>
            </a:r>
            <a:r>
              <a:rPr lang="en-CA" sz="1800" dirty="0" err="1" smtClean="0">
                <a:solidFill>
                  <a:srgbClr val="002060"/>
                </a:solidFill>
                <a:latin typeface="Book Antiqua" panose="02040602050305030304" pitchFamily="18" charset="0"/>
                <a:ea typeface="Doulos SIL"/>
                <a:cs typeface="Doulos SIL"/>
              </a:rPr>
              <a:t>populaire</a:t>
            </a:r>
            <a:r>
              <a:rPr lang="en-CA" sz="1800" dirty="0" smtClean="0">
                <a:solidFill>
                  <a:srgbClr val="002060"/>
                </a:solidFill>
                <a:latin typeface="Book Antiqua" panose="02040602050305030304" pitchFamily="18" charset="0"/>
                <a:ea typeface="Doulos SIL"/>
                <a:cs typeface="Doulos SIL"/>
              </a:rPr>
              <a:t>.</a:t>
            </a:r>
          </a:p>
          <a:p>
            <a:pPr algn="just">
              <a:buFont typeface="Wingdings" panose="05000000000000000000" pitchFamily="2" charset="2"/>
              <a:buChar char="Ø"/>
            </a:pPr>
            <a:r>
              <a:rPr lang="en-CA" sz="1800" dirty="0" err="1" smtClean="0">
                <a:solidFill>
                  <a:srgbClr val="002060"/>
                </a:solidFill>
                <a:latin typeface="Book Antiqua" panose="02040602050305030304" pitchFamily="18" charset="0"/>
                <a:ea typeface="Doulos SIL"/>
                <a:cs typeface="Doulos SIL"/>
              </a:rPr>
              <a:t>Toujours</a:t>
            </a:r>
            <a:r>
              <a:rPr lang="en-CA" sz="1800" dirty="0" smtClean="0">
                <a:solidFill>
                  <a:srgbClr val="002060"/>
                </a:solidFill>
                <a:latin typeface="Book Antiqua" panose="02040602050305030304" pitchFamily="18" charset="0"/>
                <a:ea typeface="Doulos SIL"/>
                <a:cs typeface="Doulos SIL"/>
              </a:rPr>
              <a:t> </a:t>
            </a:r>
            <a:r>
              <a:rPr lang="en-CA" sz="1800" dirty="0" err="1" smtClean="0">
                <a:solidFill>
                  <a:srgbClr val="002060"/>
                </a:solidFill>
                <a:latin typeface="Book Antiqua" panose="02040602050305030304" pitchFamily="18" charset="0"/>
                <a:ea typeface="Doulos SIL"/>
                <a:cs typeface="Doulos SIL"/>
              </a:rPr>
              <a:t>en</a:t>
            </a:r>
            <a:r>
              <a:rPr lang="en-CA" sz="1800" dirty="0" smtClean="0">
                <a:solidFill>
                  <a:srgbClr val="002060"/>
                </a:solidFill>
                <a:latin typeface="Book Antiqua" panose="02040602050305030304" pitchFamily="18" charset="0"/>
                <a:ea typeface="Doulos SIL"/>
                <a:cs typeface="Doulos SIL"/>
              </a:rPr>
              <a:t> </a:t>
            </a:r>
            <a:r>
              <a:rPr lang="en-CA" sz="1800" dirty="0" err="1" smtClean="0">
                <a:solidFill>
                  <a:srgbClr val="002060"/>
                </a:solidFill>
                <a:latin typeface="Book Antiqua" panose="02040602050305030304" pitchFamily="18" charset="0"/>
                <a:ea typeface="Doulos SIL"/>
                <a:cs typeface="Doulos SIL"/>
              </a:rPr>
              <a:t>français</a:t>
            </a:r>
            <a:r>
              <a:rPr lang="en-CA" sz="1800" dirty="0" smtClean="0">
                <a:solidFill>
                  <a:srgbClr val="002060"/>
                </a:solidFill>
                <a:latin typeface="Book Antiqua" panose="02040602050305030304" pitchFamily="18" charset="0"/>
                <a:ea typeface="Doulos SIL"/>
                <a:cs typeface="Doulos SIL"/>
              </a:rPr>
              <a:t>, </a:t>
            </a:r>
            <a:r>
              <a:rPr lang="en-CA" sz="1800" dirty="0" err="1" smtClean="0">
                <a:solidFill>
                  <a:srgbClr val="002060"/>
                </a:solidFill>
                <a:latin typeface="Book Antiqua" panose="02040602050305030304" pitchFamily="18" charset="0"/>
                <a:ea typeface="Doulos SIL"/>
                <a:cs typeface="Doulos SIL"/>
              </a:rPr>
              <a:t>certains</a:t>
            </a:r>
            <a:r>
              <a:rPr lang="en-CA" sz="1800" dirty="0" smtClean="0">
                <a:solidFill>
                  <a:srgbClr val="002060"/>
                </a:solidFill>
                <a:latin typeface="Book Antiqua" panose="02040602050305030304" pitchFamily="18" charset="0"/>
                <a:ea typeface="Doulos SIL"/>
                <a:cs typeface="Doulos SIL"/>
              </a:rPr>
              <a:t> suffixes </a:t>
            </a:r>
            <a:r>
              <a:rPr lang="en-CA" sz="1800" dirty="0" err="1" smtClean="0">
                <a:solidFill>
                  <a:srgbClr val="002060"/>
                </a:solidFill>
                <a:latin typeface="Book Antiqua" panose="02040602050305030304" pitchFamily="18" charset="0"/>
                <a:ea typeface="Doulos SIL"/>
                <a:cs typeface="Doulos SIL"/>
              </a:rPr>
              <a:t>sont</a:t>
            </a:r>
            <a:r>
              <a:rPr lang="en-CA" sz="1800" dirty="0" smtClean="0">
                <a:solidFill>
                  <a:srgbClr val="002060"/>
                </a:solidFill>
                <a:latin typeface="Book Antiqua" panose="02040602050305030304" pitchFamily="18" charset="0"/>
                <a:ea typeface="Doulos SIL"/>
                <a:cs typeface="Doulos SIL"/>
              </a:rPr>
              <a:t> </a:t>
            </a:r>
            <a:r>
              <a:rPr lang="en-CA" sz="1800" dirty="0" err="1" smtClean="0">
                <a:solidFill>
                  <a:srgbClr val="002060"/>
                </a:solidFill>
                <a:latin typeface="Book Antiqua" panose="02040602050305030304" pitchFamily="18" charset="0"/>
                <a:ea typeface="Doulos SIL"/>
                <a:cs typeface="Doulos SIL"/>
              </a:rPr>
              <a:t>limités</a:t>
            </a:r>
            <a:r>
              <a:rPr lang="en-CA" sz="1800" dirty="0" smtClean="0">
                <a:solidFill>
                  <a:srgbClr val="002060"/>
                </a:solidFill>
                <a:latin typeface="Book Antiqua" panose="02040602050305030304" pitchFamily="18" charset="0"/>
                <a:ea typeface="Doulos SIL"/>
                <a:cs typeface="Doulos SIL"/>
              </a:rPr>
              <a:t> au </a:t>
            </a:r>
            <a:r>
              <a:rPr lang="en-CA" sz="1800" dirty="0" err="1" smtClean="0">
                <a:solidFill>
                  <a:srgbClr val="002060"/>
                </a:solidFill>
                <a:latin typeface="Book Antiqua" panose="02040602050305030304" pitchFamily="18" charset="0"/>
                <a:ea typeface="Doulos SIL"/>
                <a:cs typeface="Doulos SIL"/>
              </a:rPr>
              <a:t>lexique</a:t>
            </a:r>
            <a:r>
              <a:rPr lang="en-CA" sz="1800" dirty="0" smtClean="0">
                <a:solidFill>
                  <a:srgbClr val="002060"/>
                </a:solidFill>
                <a:latin typeface="Book Antiqua" panose="02040602050305030304" pitchFamily="18" charset="0"/>
                <a:ea typeface="Doulos SIL"/>
                <a:cs typeface="Doulos SIL"/>
              </a:rPr>
              <a:t> savant et </a:t>
            </a:r>
            <a:r>
              <a:rPr lang="en-CA" sz="1800" dirty="0" err="1" smtClean="0">
                <a:solidFill>
                  <a:srgbClr val="002060"/>
                </a:solidFill>
                <a:latin typeface="Book Antiqua" panose="02040602050305030304" pitchFamily="18" charset="0"/>
                <a:ea typeface="Doulos SIL"/>
                <a:cs typeface="Doulos SIL"/>
              </a:rPr>
              <a:t>d’autres</a:t>
            </a:r>
            <a:r>
              <a:rPr lang="en-CA" sz="1800" dirty="0" smtClean="0">
                <a:solidFill>
                  <a:srgbClr val="002060"/>
                </a:solidFill>
                <a:latin typeface="Book Antiqua" panose="02040602050305030304" pitchFamily="18" charset="0"/>
                <a:ea typeface="Doulos SIL"/>
                <a:cs typeface="Doulos SIL"/>
              </a:rPr>
              <a:t> au </a:t>
            </a:r>
            <a:r>
              <a:rPr lang="en-CA" sz="1800" dirty="0" err="1" smtClean="0">
                <a:solidFill>
                  <a:srgbClr val="002060"/>
                </a:solidFill>
                <a:latin typeface="Book Antiqua" panose="02040602050305030304" pitchFamily="18" charset="0"/>
                <a:ea typeface="Doulos SIL"/>
                <a:cs typeface="Doulos SIL"/>
              </a:rPr>
              <a:t>lexique</a:t>
            </a:r>
            <a:r>
              <a:rPr lang="en-CA" sz="1800" dirty="0" smtClean="0">
                <a:solidFill>
                  <a:srgbClr val="002060"/>
                </a:solidFill>
                <a:latin typeface="Book Antiqua" panose="02040602050305030304" pitchFamily="18" charset="0"/>
                <a:ea typeface="Doulos SIL"/>
                <a:cs typeface="Doulos SIL"/>
              </a:rPr>
              <a:t> </a:t>
            </a:r>
            <a:r>
              <a:rPr lang="en-CA" sz="1800" dirty="0" err="1" smtClean="0">
                <a:solidFill>
                  <a:srgbClr val="002060"/>
                </a:solidFill>
                <a:latin typeface="Book Antiqua" panose="02040602050305030304" pitchFamily="18" charset="0"/>
                <a:ea typeface="Doulos SIL"/>
                <a:cs typeface="Doulos SIL"/>
              </a:rPr>
              <a:t>populaire</a:t>
            </a:r>
            <a:r>
              <a:rPr lang="en-CA" sz="1800" dirty="0" smtClean="0">
                <a:solidFill>
                  <a:srgbClr val="002060"/>
                </a:solidFill>
                <a:latin typeface="Book Antiqua" panose="02040602050305030304" pitchFamily="18" charset="0"/>
                <a:ea typeface="Doulos SIL"/>
                <a:cs typeface="Doulos SIL"/>
              </a:rPr>
              <a:t>:</a:t>
            </a:r>
          </a:p>
          <a:p>
            <a:pPr marL="269875" indent="-269875">
              <a:buNone/>
            </a:pPr>
            <a:r>
              <a:rPr lang="en-CA" sz="1800" dirty="0">
                <a:solidFill>
                  <a:srgbClr val="002060"/>
                </a:solidFill>
                <a:latin typeface="Book Antiqua" panose="02040602050305030304" pitchFamily="18" charset="0"/>
                <a:ea typeface="Doulos SIL"/>
                <a:cs typeface="Doulos SIL"/>
              </a:rPr>
              <a:t>	</a:t>
            </a:r>
            <a:r>
              <a:rPr lang="en-CA" sz="1800" dirty="0" smtClean="0">
                <a:solidFill>
                  <a:srgbClr val="002060"/>
                </a:solidFill>
                <a:latin typeface="Book Antiqua" panose="02040602050305030304" pitchFamily="18" charset="0"/>
                <a:ea typeface="Doulos SIL"/>
                <a:cs typeface="Doulos SIL"/>
              </a:rPr>
              <a:t>	</a:t>
            </a:r>
            <a:r>
              <a:rPr lang="en-CA" sz="1800" b="1" u="sng" dirty="0" smtClean="0">
                <a:solidFill>
                  <a:srgbClr val="002060"/>
                </a:solidFill>
                <a:latin typeface="Book Antiqua" panose="02040602050305030304" pitchFamily="18" charset="0"/>
                <a:ea typeface="Doulos SIL"/>
                <a:cs typeface="Doulos SIL"/>
              </a:rPr>
              <a:t>savant</a:t>
            </a:r>
            <a:r>
              <a:rPr lang="en-CA" sz="1800" b="1" dirty="0" smtClean="0">
                <a:solidFill>
                  <a:srgbClr val="002060"/>
                </a:solidFill>
                <a:latin typeface="Book Antiqua" panose="02040602050305030304" pitchFamily="18" charset="0"/>
                <a:ea typeface="Doulos SIL"/>
                <a:cs typeface="Doulos SIL"/>
              </a:rPr>
              <a:t>					</a:t>
            </a:r>
            <a:r>
              <a:rPr lang="en-CA" sz="1800" b="1" u="sng" dirty="0" err="1" smtClean="0">
                <a:solidFill>
                  <a:srgbClr val="002060"/>
                </a:solidFill>
                <a:latin typeface="Book Antiqua" panose="02040602050305030304" pitchFamily="18" charset="0"/>
                <a:ea typeface="Doulos SIL"/>
                <a:cs typeface="Doulos SIL"/>
              </a:rPr>
              <a:t>populaire</a:t>
            </a:r>
            <a:endParaRPr lang="en-CA" sz="1800" b="1" u="sng" dirty="0" smtClean="0">
              <a:solidFill>
                <a:srgbClr val="002060"/>
              </a:solidFill>
              <a:latin typeface="Book Antiqua" panose="02040602050305030304" pitchFamily="18" charset="0"/>
              <a:ea typeface="Doulos SIL"/>
              <a:cs typeface="Doulos SIL"/>
            </a:endParaRPr>
          </a:p>
          <a:p>
            <a:pPr marL="269875" indent="-269875">
              <a:buNone/>
            </a:pPr>
            <a:r>
              <a:rPr lang="en-CA" sz="2000" dirty="0" smtClean="0">
                <a:solidFill>
                  <a:srgbClr val="002060"/>
                </a:solidFill>
                <a:latin typeface="Book Antiqua" panose="02040602050305030304" pitchFamily="18" charset="0"/>
              </a:rPr>
              <a:t>		</a:t>
            </a:r>
            <a:r>
              <a:rPr lang="en-CA" sz="2000" i="1" dirty="0" smtClean="0">
                <a:solidFill>
                  <a:srgbClr val="002060"/>
                </a:solidFill>
                <a:latin typeface="Book Antiqua" panose="02040602050305030304" pitchFamily="18" charset="0"/>
              </a:rPr>
              <a:t>-</a:t>
            </a:r>
            <a:r>
              <a:rPr lang="en-CA" sz="2000" i="1" dirty="0" err="1" smtClean="0">
                <a:solidFill>
                  <a:srgbClr val="002060"/>
                </a:solidFill>
                <a:latin typeface="Book Antiqua" panose="02040602050305030304" pitchFamily="18" charset="0"/>
              </a:rPr>
              <a:t>atique</a:t>
            </a:r>
            <a:r>
              <a:rPr lang="en-CA" sz="2000" i="1" dirty="0" smtClean="0">
                <a:solidFill>
                  <a:srgbClr val="002060"/>
                </a:solidFill>
                <a:latin typeface="Book Antiqua" panose="02040602050305030304" pitchFamily="18" charset="0"/>
              </a:rPr>
              <a:t>					</a:t>
            </a:r>
            <a:r>
              <a:rPr lang="en-CA" sz="2000" dirty="0" smtClean="0">
                <a:solidFill>
                  <a:srgbClr val="002060"/>
                </a:solidFill>
                <a:latin typeface="Book Antiqua" panose="02040602050305030304" pitchFamily="18" charset="0"/>
              </a:rPr>
              <a:t>-age</a:t>
            </a:r>
          </a:p>
          <a:p>
            <a:pPr marL="269875" indent="-269875">
              <a:buNone/>
            </a:pPr>
            <a:r>
              <a:rPr lang="en-CA" sz="2000" dirty="0">
                <a:solidFill>
                  <a:srgbClr val="002060"/>
                </a:solidFill>
                <a:latin typeface="Book Antiqua" panose="02040602050305030304" pitchFamily="18" charset="0"/>
              </a:rPr>
              <a:t>	</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ose</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esse</a:t>
            </a:r>
            <a:endParaRPr lang="en-CA" sz="2000" dirty="0" smtClean="0">
              <a:solidFill>
                <a:srgbClr val="002060"/>
              </a:solidFill>
              <a:latin typeface="Book Antiqua" panose="02040602050305030304" pitchFamily="18" charset="0"/>
            </a:endParaRPr>
          </a:p>
          <a:p>
            <a:pPr marL="269875" indent="-269875">
              <a:buNone/>
            </a:pPr>
            <a:r>
              <a:rPr lang="en-CA" sz="2000" dirty="0">
                <a:solidFill>
                  <a:srgbClr val="002060"/>
                </a:solidFill>
                <a:latin typeface="Book Antiqua" panose="02040602050305030304" pitchFamily="18" charset="0"/>
              </a:rPr>
              <a:t>	</a:t>
            </a:r>
            <a:r>
              <a:rPr lang="en-CA" sz="2000" dirty="0" smtClean="0">
                <a:solidFill>
                  <a:srgbClr val="002060"/>
                </a:solidFill>
                <a:latin typeface="Book Antiqua" panose="02040602050305030304" pitchFamily="18" charset="0"/>
              </a:rPr>
              <a:t>	-at					-</a:t>
            </a:r>
            <a:r>
              <a:rPr lang="en-CA" sz="2000" dirty="0" err="1" smtClean="0">
                <a:solidFill>
                  <a:srgbClr val="002060"/>
                </a:solidFill>
                <a:latin typeface="Book Antiqua" panose="02040602050305030304" pitchFamily="18" charset="0"/>
              </a:rPr>
              <a:t>eux</a:t>
            </a:r>
            <a:endParaRPr lang="en-CA" sz="2000" dirty="0" smtClean="0">
              <a:solidFill>
                <a:srgbClr val="002060"/>
              </a:solidFill>
              <a:latin typeface="Book Antiqua" panose="02040602050305030304" pitchFamily="18" charset="0"/>
            </a:endParaRPr>
          </a:p>
          <a:p>
            <a:pPr marL="269875" indent="-269875">
              <a:buNone/>
            </a:pPr>
            <a:r>
              <a:rPr lang="en-CA" sz="2000" dirty="0">
                <a:solidFill>
                  <a:srgbClr val="002060"/>
                </a:solidFill>
                <a:latin typeface="Book Antiqua" panose="02040602050305030304" pitchFamily="18" charset="0"/>
              </a:rPr>
              <a:t>	</a:t>
            </a:r>
            <a:r>
              <a:rPr lang="en-CA" sz="2000" dirty="0" smtClean="0">
                <a:solidFill>
                  <a:srgbClr val="002060"/>
                </a:solidFill>
                <a:latin typeface="Book Antiqua" panose="02040602050305030304" pitchFamily="18" charset="0"/>
              </a:rPr>
              <a:t>	etc.					etc.</a:t>
            </a:r>
            <a:endParaRPr lang="en-CA" sz="2000" dirty="0">
              <a:solidFill>
                <a:srgbClr val="002060"/>
              </a:solidFill>
              <a:latin typeface="Book Antiqua" panose="02040602050305030304" pitchFamily="18" charset="0"/>
            </a:endParaRPr>
          </a:p>
        </p:txBody>
      </p:sp>
    </p:spTree>
    <p:extLst>
      <p:ext uri="{BB962C8B-B14F-4D97-AF65-F5344CB8AC3E}">
        <p14:creationId xmlns:p14="http://schemas.microsoft.com/office/powerpoint/2010/main" val="36138012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4312"/>
          </a:xfrm>
        </p:spPr>
        <p:txBody>
          <a:bodyPr/>
          <a:lstStyle/>
          <a:p>
            <a:r>
              <a:rPr lang="en-CA" b="1" dirty="0" smtClean="0">
                <a:solidFill>
                  <a:srgbClr val="002060"/>
                </a:solidFill>
                <a:effectLst>
                  <a:outerShdw blurRad="38100" dist="38100" dir="2700000" algn="tl">
                    <a:srgbClr val="000000">
                      <a:alpha val="43137"/>
                    </a:srgbClr>
                  </a:outerShdw>
                </a:effectLst>
                <a:latin typeface="Book Antiqua" panose="02040602050305030304" pitchFamily="18" charset="0"/>
              </a:rPr>
              <a:t>La liaison</a:t>
            </a:r>
            <a:endParaRPr lang="en-CA" b="1" dirty="0">
              <a:solidFill>
                <a:srgbClr val="002060"/>
              </a:solidFill>
              <a:effectLst>
                <a:outerShdw blurRad="38100" dist="38100" dir="2700000" algn="tl">
                  <a:srgbClr val="000000">
                    <a:alpha val="43137"/>
                  </a:srgbClr>
                </a:outerShdw>
              </a:effectLst>
              <a:latin typeface="Book Antiqua" panose="02040602050305030304" pitchFamily="18" charset="0"/>
            </a:endParaRPr>
          </a:p>
        </p:txBody>
      </p:sp>
      <p:sp>
        <p:nvSpPr>
          <p:cNvPr id="3" name="Content Placeholder 2"/>
          <p:cNvSpPr>
            <a:spLocks noGrp="1"/>
          </p:cNvSpPr>
          <p:nvPr>
            <p:ph sz="quarter" idx="1"/>
          </p:nvPr>
        </p:nvSpPr>
        <p:spPr>
          <a:xfrm>
            <a:off x="457200" y="908720"/>
            <a:ext cx="8229600" cy="5544616"/>
          </a:xfrm>
        </p:spPr>
        <p:txBody>
          <a:bodyPr>
            <a:normAutofit fontScale="92500" lnSpcReduction="10000"/>
          </a:bodyPr>
          <a:lstStyle/>
          <a:p>
            <a:pPr marL="0" indent="0" algn="just">
              <a:buNone/>
            </a:pPr>
            <a:r>
              <a:rPr lang="en-CA" sz="2200" dirty="0" smtClean="0">
                <a:solidFill>
                  <a:srgbClr val="002060"/>
                </a:solidFill>
                <a:latin typeface="Book Antiqua" panose="02040602050305030304" pitchFamily="18" charset="0"/>
              </a:rPr>
              <a:t>La </a:t>
            </a:r>
            <a:r>
              <a:rPr lang="en-CA" sz="2200" b="1" dirty="0" smtClean="0">
                <a:solidFill>
                  <a:srgbClr val="002060"/>
                </a:solidFill>
                <a:latin typeface="Book Antiqua" panose="02040602050305030304" pitchFamily="18" charset="0"/>
              </a:rPr>
              <a:t>liaison</a:t>
            </a:r>
            <a:r>
              <a:rPr lang="en-CA" sz="2200" dirty="0" smtClean="0">
                <a:solidFill>
                  <a:srgbClr val="002060"/>
                </a:solidFill>
                <a:latin typeface="Book Antiqua" panose="02040602050305030304" pitchFamily="18" charset="0"/>
              </a:rPr>
              <a:t> </a:t>
            </a:r>
            <a:r>
              <a:rPr lang="en-CA" sz="2200" dirty="0" err="1" smtClean="0">
                <a:solidFill>
                  <a:srgbClr val="002060"/>
                </a:solidFill>
                <a:latin typeface="Book Antiqua" panose="02040602050305030304" pitchFamily="18" charset="0"/>
              </a:rPr>
              <a:t>est</a:t>
            </a:r>
            <a:r>
              <a:rPr lang="en-CA" sz="2200" dirty="0" smtClean="0">
                <a:solidFill>
                  <a:srgbClr val="002060"/>
                </a:solidFill>
                <a:latin typeface="Book Antiqua" panose="02040602050305030304" pitchFamily="18" charset="0"/>
              </a:rPr>
              <a:t> </a:t>
            </a:r>
            <a:r>
              <a:rPr lang="en-CA" sz="2200" dirty="0" err="1" smtClean="0">
                <a:solidFill>
                  <a:srgbClr val="002060"/>
                </a:solidFill>
                <a:latin typeface="Book Antiqua" panose="02040602050305030304" pitchFamily="18" charset="0"/>
              </a:rPr>
              <a:t>une</a:t>
            </a:r>
            <a:r>
              <a:rPr lang="en-CA" sz="2200" dirty="0" smtClean="0">
                <a:solidFill>
                  <a:srgbClr val="002060"/>
                </a:solidFill>
                <a:latin typeface="Book Antiqua" panose="02040602050305030304" pitchFamily="18" charset="0"/>
              </a:rPr>
              <a:t> </a:t>
            </a:r>
            <a:r>
              <a:rPr lang="en-CA" sz="2200" dirty="0" err="1" smtClean="0">
                <a:solidFill>
                  <a:srgbClr val="002060"/>
                </a:solidFill>
                <a:latin typeface="Book Antiqua" panose="02040602050305030304" pitchFamily="18" charset="0"/>
              </a:rPr>
              <a:t>règle</a:t>
            </a:r>
            <a:r>
              <a:rPr lang="en-CA" sz="2200" dirty="0" smtClean="0">
                <a:solidFill>
                  <a:srgbClr val="002060"/>
                </a:solidFill>
                <a:latin typeface="Book Antiqua" panose="02040602050305030304" pitchFamily="18" charset="0"/>
              </a:rPr>
              <a:t> </a:t>
            </a:r>
            <a:r>
              <a:rPr lang="en-CA" sz="2200" dirty="0" err="1" smtClean="0">
                <a:solidFill>
                  <a:srgbClr val="002060"/>
                </a:solidFill>
                <a:latin typeface="Book Antiqua" panose="02040602050305030304" pitchFamily="18" charset="0"/>
              </a:rPr>
              <a:t>phonologique</a:t>
            </a:r>
            <a:r>
              <a:rPr lang="en-CA" sz="2200" dirty="0" smtClean="0">
                <a:solidFill>
                  <a:srgbClr val="002060"/>
                </a:solidFill>
                <a:latin typeface="Book Antiqua" panose="02040602050305030304" pitchFamily="18" charset="0"/>
              </a:rPr>
              <a:t> du </a:t>
            </a:r>
            <a:r>
              <a:rPr lang="en-CA" sz="2200" dirty="0" err="1" smtClean="0">
                <a:solidFill>
                  <a:srgbClr val="002060"/>
                </a:solidFill>
                <a:latin typeface="Book Antiqua" panose="02040602050305030304" pitchFamily="18" charset="0"/>
              </a:rPr>
              <a:t>français</a:t>
            </a:r>
            <a:r>
              <a:rPr lang="en-CA" sz="2200" dirty="0" smtClean="0">
                <a:solidFill>
                  <a:srgbClr val="002060"/>
                </a:solidFill>
                <a:latin typeface="Book Antiqua" panose="02040602050305030304" pitchFamily="18" charset="0"/>
              </a:rPr>
              <a:t> qui </a:t>
            </a:r>
            <a:r>
              <a:rPr lang="en-CA" sz="2200" dirty="0" err="1" smtClean="0">
                <a:solidFill>
                  <a:srgbClr val="002060"/>
                </a:solidFill>
                <a:latin typeface="Book Antiqua" panose="02040602050305030304" pitchFamily="18" charset="0"/>
              </a:rPr>
              <a:t>insère</a:t>
            </a:r>
            <a:r>
              <a:rPr lang="en-CA" sz="2200" dirty="0" smtClean="0">
                <a:solidFill>
                  <a:srgbClr val="002060"/>
                </a:solidFill>
                <a:latin typeface="Book Antiqua" panose="02040602050305030304" pitchFamily="18" charset="0"/>
              </a:rPr>
              <a:t> </a:t>
            </a:r>
            <a:r>
              <a:rPr lang="en-CA" sz="2200" dirty="0" err="1" smtClean="0">
                <a:solidFill>
                  <a:srgbClr val="002060"/>
                </a:solidFill>
                <a:latin typeface="Book Antiqua" panose="02040602050305030304" pitchFamily="18" charset="0"/>
              </a:rPr>
              <a:t>une</a:t>
            </a:r>
            <a:r>
              <a:rPr lang="en-CA" sz="2200" dirty="0" smtClean="0">
                <a:solidFill>
                  <a:srgbClr val="002060"/>
                </a:solidFill>
                <a:latin typeface="Book Antiqua" panose="02040602050305030304" pitchFamily="18" charset="0"/>
              </a:rPr>
              <a:t> </a:t>
            </a:r>
            <a:r>
              <a:rPr lang="en-CA" sz="2200" dirty="0" err="1" smtClean="0">
                <a:solidFill>
                  <a:srgbClr val="002060"/>
                </a:solidFill>
                <a:latin typeface="Book Antiqua" panose="02040602050305030304" pitchFamily="18" charset="0"/>
              </a:rPr>
              <a:t>consonne</a:t>
            </a:r>
            <a:r>
              <a:rPr lang="en-CA" sz="2200" dirty="0" smtClean="0">
                <a:solidFill>
                  <a:srgbClr val="002060"/>
                </a:solidFill>
                <a:latin typeface="Book Antiqua" panose="02040602050305030304" pitchFamily="18" charset="0"/>
              </a:rPr>
              <a:t> entre </a:t>
            </a:r>
            <a:r>
              <a:rPr lang="en-CA" sz="2200" dirty="0" err="1" smtClean="0">
                <a:solidFill>
                  <a:srgbClr val="002060"/>
                </a:solidFill>
                <a:latin typeface="Book Antiqua" panose="02040602050305030304" pitchFamily="18" charset="0"/>
              </a:rPr>
              <a:t>certains</a:t>
            </a:r>
            <a:r>
              <a:rPr lang="en-CA" sz="2200" dirty="0" smtClean="0">
                <a:solidFill>
                  <a:srgbClr val="002060"/>
                </a:solidFill>
                <a:latin typeface="Book Antiqua" panose="02040602050305030304" pitchFamily="18" charset="0"/>
              </a:rPr>
              <a:t> mots se </a:t>
            </a:r>
            <a:r>
              <a:rPr lang="en-CA" sz="2200" dirty="0" err="1" smtClean="0">
                <a:solidFill>
                  <a:srgbClr val="002060"/>
                </a:solidFill>
                <a:latin typeface="Book Antiqua" panose="02040602050305030304" pitchFamily="18" charset="0"/>
              </a:rPr>
              <a:t>terminant</a:t>
            </a:r>
            <a:r>
              <a:rPr lang="en-CA" sz="2200" dirty="0" smtClean="0">
                <a:solidFill>
                  <a:srgbClr val="002060"/>
                </a:solidFill>
                <a:latin typeface="Book Antiqua" panose="02040602050305030304" pitchFamily="18" charset="0"/>
              </a:rPr>
              <a:t> par </a:t>
            </a:r>
            <a:r>
              <a:rPr lang="en-CA" sz="2200" dirty="0" err="1" smtClean="0">
                <a:solidFill>
                  <a:srgbClr val="002060"/>
                </a:solidFill>
                <a:latin typeface="Book Antiqua" panose="02040602050305030304" pitchFamily="18" charset="0"/>
              </a:rPr>
              <a:t>une</a:t>
            </a:r>
            <a:r>
              <a:rPr lang="en-CA" sz="2200" dirty="0" smtClean="0">
                <a:solidFill>
                  <a:srgbClr val="002060"/>
                </a:solidFill>
                <a:latin typeface="Book Antiqua" panose="02040602050305030304" pitchFamily="18" charset="0"/>
              </a:rPr>
              <a:t> </a:t>
            </a:r>
            <a:r>
              <a:rPr lang="en-CA" sz="2200" dirty="0" err="1" smtClean="0">
                <a:solidFill>
                  <a:srgbClr val="002060"/>
                </a:solidFill>
                <a:latin typeface="Book Antiqua" panose="02040602050305030304" pitchFamily="18" charset="0"/>
              </a:rPr>
              <a:t>voyelle</a:t>
            </a:r>
            <a:r>
              <a:rPr lang="en-CA" sz="2200" dirty="0" smtClean="0">
                <a:solidFill>
                  <a:srgbClr val="002060"/>
                </a:solidFill>
                <a:latin typeface="Book Antiqua" panose="02040602050305030304" pitchFamily="18" charset="0"/>
              </a:rPr>
              <a:t> et le mot </a:t>
            </a:r>
            <a:r>
              <a:rPr lang="en-CA" sz="2200" dirty="0" err="1" smtClean="0">
                <a:solidFill>
                  <a:srgbClr val="002060"/>
                </a:solidFill>
                <a:latin typeface="Book Antiqua" panose="02040602050305030304" pitchFamily="18" charset="0"/>
              </a:rPr>
              <a:t>suivant</a:t>
            </a:r>
            <a:r>
              <a:rPr lang="en-CA" sz="2200" dirty="0" smtClean="0">
                <a:solidFill>
                  <a:srgbClr val="002060"/>
                </a:solidFill>
                <a:latin typeface="Book Antiqua" panose="02040602050305030304" pitchFamily="18" charset="0"/>
              </a:rPr>
              <a:t>, qui commence par </a:t>
            </a:r>
            <a:r>
              <a:rPr lang="en-CA" sz="2200" dirty="0" err="1" smtClean="0">
                <a:solidFill>
                  <a:srgbClr val="002060"/>
                </a:solidFill>
                <a:latin typeface="Book Antiqua" panose="02040602050305030304" pitchFamily="18" charset="0"/>
              </a:rPr>
              <a:t>une</a:t>
            </a:r>
            <a:r>
              <a:rPr lang="en-CA" sz="2200" dirty="0" smtClean="0">
                <a:solidFill>
                  <a:srgbClr val="002060"/>
                </a:solidFill>
                <a:latin typeface="Book Antiqua" panose="02040602050305030304" pitchFamily="18" charset="0"/>
              </a:rPr>
              <a:t> </a:t>
            </a:r>
            <a:r>
              <a:rPr lang="en-CA" sz="2200" dirty="0" err="1" smtClean="0">
                <a:solidFill>
                  <a:srgbClr val="002060"/>
                </a:solidFill>
                <a:latin typeface="Book Antiqua" panose="02040602050305030304" pitchFamily="18" charset="0"/>
              </a:rPr>
              <a:t>voyelle</a:t>
            </a:r>
            <a:r>
              <a:rPr lang="en-CA" sz="2200" dirty="0" smtClean="0">
                <a:solidFill>
                  <a:srgbClr val="002060"/>
                </a:solidFill>
                <a:latin typeface="Book Antiqua" panose="02040602050305030304" pitchFamily="18" charset="0"/>
              </a:rPr>
              <a:t>: </a:t>
            </a:r>
            <a:r>
              <a:rPr lang="en-CA" sz="2200" i="1" dirty="0" smtClean="0">
                <a:solidFill>
                  <a:srgbClr val="002060"/>
                </a:solidFill>
                <a:latin typeface="Book Antiqua" panose="02040602050305030304" pitchFamily="18" charset="0"/>
              </a:rPr>
              <a:t>un /n/ </a:t>
            </a:r>
            <a:r>
              <a:rPr lang="en-CA" sz="2200" i="1" dirty="0" err="1" smtClean="0">
                <a:solidFill>
                  <a:srgbClr val="002060"/>
                </a:solidFill>
                <a:latin typeface="Book Antiqua" panose="02040602050305030304" pitchFamily="18" charset="0"/>
              </a:rPr>
              <a:t>ami</a:t>
            </a:r>
            <a:r>
              <a:rPr lang="en-CA" sz="2200" i="1" dirty="0" smtClean="0">
                <a:solidFill>
                  <a:srgbClr val="002060"/>
                </a:solidFill>
                <a:latin typeface="Book Antiqua" panose="02040602050305030304" pitchFamily="18" charset="0"/>
              </a:rPr>
              <a:t>; les /z/ </a:t>
            </a:r>
            <a:r>
              <a:rPr lang="en-CA" sz="2200" i="1" dirty="0" err="1" smtClean="0">
                <a:solidFill>
                  <a:srgbClr val="002060"/>
                </a:solidFill>
                <a:latin typeface="Book Antiqua" panose="02040602050305030304" pitchFamily="18" charset="0"/>
              </a:rPr>
              <a:t>amis</a:t>
            </a:r>
            <a:r>
              <a:rPr lang="en-CA" sz="2200" i="1" dirty="0" smtClean="0">
                <a:solidFill>
                  <a:srgbClr val="002060"/>
                </a:solidFill>
                <a:latin typeface="Book Antiqua" panose="02040602050305030304" pitchFamily="18" charset="0"/>
              </a:rPr>
              <a:t>; un petit /t/ </a:t>
            </a:r>
            <a:r>
              <a:rPr lang="en-CA" sz="2200" i="1" dirty="0" err="1" smtClean="0">
                <a:solidFill>
                  <a:srgbClr val="002060"/>
                </a:solidFill>
                <a:latin typeface="Book Antiqua" panose="02040602050305030304" pitchFamily="18" charset="0"/>
              </a:rPr>
              <a:t>ami</a:t>
            </a:r>
            <a:r>
              <a:rPr lang="en-CA" sz="2200" dirty="0" smtClean="0">
                <a:solidFill>
                  <a:srgbClr val="002060"/>
                </a:solidFill>
                <a:latin typeface="Book Antiqua" panose="02040602050305030304" pitchFamily="18" charset="0"/>
              </a:rPr>
              <a:t>.</a:t>
            </a:r>
          </a:p>
          <a:p>
            <a:pPr marL="0" indent="0" algn="just">
              <a:buNone/>
            </a:pPr>
            <a:r>
              <a:rPr lang="en-CA" sz="2200" dirty="0" err="1" smtClean="0">
                <a:solidFill>
                  <a:srgbClr val="002060"/>
                </a:solidFill>
                <a:latin typeface="Book Antiqua" panose="02040602050305030304" pitchFamily="18" charset="0"/>
              </a:rPr>
              <a:t>En</a:t>
            </a:r>
            <a:r>
              <a:rPr lang="en-CA" sz="2200" dirty="0" smtClean="0">
                <a:solidFill>
                  <a:srgbClr val="002060"/>
                </a:solidFill>
                <a:latin typeface="Book Antiqua" panose="02040602050305030304" pitchFamily="18" charset="0"/>
              </a:rPr>
              <a:t> </a:t>
            </a:r>
            <a:r>
              <a:rPr lang="en-CA" sz="2200" dirty="0" err="1" smtClean="0">
                <a:solidFill>
                  <a:srgbClr val="002060"/>
                </a:solidFill>
                <a:latin typeface="Book Antiqua" panose="02040602050305030304" pitchFamily="18" charset="0"/>
              </a:rPr>
              <a:t>français</a:t>
            </a:r>
            <a:r>
              <a:rPr lang="en-CA" sz="2200" dirty="0" smtClean="0">
                <a:solidFill>
                  <a:srgbClr val="002060"/>
                </a:solidFill>
                <a:latin typeface="Book Antiqua" panose="02040602050305030304" pitchFamily="18" charset="0"/>
              </a:rPr>
              <a:t>, on </a:t>
            </a:r>
            <a:r>
              <a:rPr lang="en-CA" sz="2200" dirty="0" err="1" smtClean="0">
                <a:solidFill>
                  <a:srgbClr val="002060"/>
                </a:solidFill>
                <a:latin typeface="Book Antiqua" panose="02040602050305030304" pitchFamily="18" charset="0"/>
              </a:rPr>
              <a:t>distingue</a:t>
            </a:r>
            <a:r>
              <a:rPr lang="en-CA" sz="2200" dirty="0" smtClean="0">
                <a:solidFill>
                  <a:srgbClr val="002060"/>
                </a:solidFill>
                <a:latin typeface="Book Antiqua" panose="02040602050305030304" pitchFamily="18" charset="0"/>
              </a:rPr>
              <a:t> entre </a:t>
            </a:r>
          </a:p>
          <a:p>
            <a:pPr marL="0" indent="0" algn="just">
              <a:buNone/>
            </a:pPr>
            <a:r>
              <a:rPr lang="en-CA" sz="2200" dirty="0" smtClean="0">
                <a:solidFill>
                  <a:srgbClr val="002060"/>
                </a:solidFill>
                <a:latin typeface="Book Antiqua" panose="02040602050305030304" pitchFamily="18" charset="0"/>
              </a:rPr>
              <a:t>1) la liaison </a:t>
            </a:r>
            <a:r>
              <a:rPr lang="en-CA" sz="2200" b="1" dirty="0" err="1" smtClean="0">
                <a:solidFill>
                  <a:srgbClr val="002060"/>
                </a:solidFill>
                <a:latin typeface="Book Antiqua" panose="02040602050305030304" pitchFamily="18" charset="0"/>
              </a:rPr>
              <a:t>obligatoire</a:t>
            </a:r>
            <a:r>
              <a:rPr lang="en-CA" sz="2200" dirty="0">
                <a:solidFill>
                  <a:srgbClr val="002060"/>
                </a:solidFill>
                <a:latin typeface="Book Antiqua" panose="02040602050305030304" pitchFamily="18" charset="0"/>
              </a:rPr>
              <a:t> </a:t>
            </a:r>
            <a:r>
              <a:rPr lang="en-CA" sz="2200" dirty="0" smtClean="0">
                <a:solidFill>
                  <a:srgbClr val="002060"/>
                </a:solidFill>
                <a:latin typeface="Book Antiqua" panose="02040602050305030304" pitchFamily="18" charset="0"/>
              </a:rPr>
              <a:t>(par ex., entre un </a:t>
            </a:r>
            <a:r>
              <a:rPr lang="en-CA" sz="2200" dirty="0" err="1" smtClean="0">
                <a:solidFill>
                  <a:srgbClr val="002060"/>
                </a:solidFill>
                <a:latin typeface="Book Antiqua" panose="02040602050305030304" pitchFamily="18" charset="0"/>
              </a:rPr>
              <a:t>déterminant</a:t>
            </a:r>
            <a:r>
              <a:rPr lang="en-CA" sz="2200" dirty="0" smtClean="0">
                <a:solidFill>
                  <a:srgbClr val="002060"/>
                </a:solidFill>
                <a:latin typeface="Book Antiqua" panose="02040602050305030304" pitchFamily="18" charset="0"/>
              </a:rPr>
              <a:t> et le mot qui suit: </a:t>
            </a:r>
            <a:r>
              <a:rPr lang="en-CA" sz="2200" i="1" dirty="0" smtClean="0">
                <a:solidFill>
                  <a:srgbClr val="002060"/>
                </a:solidFill>
                <a:latin typeface="Book Antiqua" panose="02040602050305030304" pitchFamily="18" charset="0"/>
              </a:rPr>
              <a:t>les /z/ </a:t>
            </a:r>
            <a:r>
              <a:rPr lang="en-CA" sz="2200" i="1" dirty="0" err="1" smtClean="0">
                <a:solidFill>
                  <a:srgbClr val="002060"/>
                </a:solidFill>
                <a:latin typeface="Book Antiqua" panose="02040602050305030304" pitchFamily="18" charset="0"/>
              </a:rPr>
              <a:t>amis</a:t>
            </a:r>
            <a:r>
              <a:rPr lang="en-CA" sz="2200" dirty="0" smtClean="0">
                <a:solidFill>
                  <a:srgbClr val="002060"/>
                </a:solidFill>
                <a:latin typeface="Book Antiqua" panose="02040602050305030304" pitchFamily="18" charset="0"/>
              </a:rPr>
              <a:t>) – </a:t>
            </a:r>
            <a:r>
              <a:rPr lang="en-CA" sz="2200" dirty="0" err="1" smtClean="0">
                <a:solidFill>
                  <a:srgbClr val="002060"/>
                </a:solidFill>
                <a:latin typeface="Book Antiqua" panose="02040602050305030304" pitchFamily="18" charset="0"/>
              </a:rPr>
              <a:t>où</a:t>
            </a:r>
            <a:r>
              <a:rPr lang="en-CA" sz="2200" dirty="0" smtClean="0">
                <a:solidFill>
                  <a:srgbClr val="002060"/>
                </a:solidFill>
                <a:latin typeface="Book Antiqua" panose="02040602050305030304" pitchFamily="18" charset="0"/>
              </a:rPr>
              <a:t> la </a:t>
            </a:r>
            <a:r>
              <a:rPr lang="en-CA" sz="2200" dirty="0" err="1" smtClean="0">
                <a:solidFill>
                  <a:srgbClr val="002060"/>
                </a:solidFill>
                <a:latin typeface="Book Antiqua" panose="02040602050305030304" pitchFamily="18" charset="0"/>
              </a:rPr>
              <a:t>présence</a:t>
            </a:r>
            <a:r>
              <a:rPr lang="en-CA" sz="2200" dirty="0" smtClean="0">
                <a:solidFill>
                  <a:srgbClr val="002060"/>
                </a:solidFill>
                <a:latin typeface="Book Antiqua" panose="02040602050305030304" pitchFamily="18" charset="0"/>
              </a:rPr>
              <a:t> de /z/ </a:t>
            </a:r>
            <a:r>
              <a:rPr lang="en-CA" sz="2200" dirty="0" err="1" smtClean="0">
                <a:solidFill>
                  <a:srgbClr val="002060"/>
                </a:solidFill>
                <a:latin typeface="Book Antiqua" panose="02040602050305030304" pitchFamily="18" charset="0"/>
              </a:rPr>
              <a:t>est</a:t>
            </a:r>
            <a:r>
              <a:rPr lang="en-CA" sz="2200" dirty="0" smtClean="0">
                <a:solidFill>
                  <a:srgbClr val="002060"/>
                </a:solidFill>
                <a:latin typeface="Book Antiqua" panose="02040602050305030304" pitchFamily="18" charset="0"/>
              </a:rPr>
              <a:t> </a:t>
            </a:r>
            <a:r>
              <a:rPr lang="en-CA" sz="2200" dirty="0" err="1" smtClean="0">
                <a:solidFill>
                  <a:srgbClr val="002060"/>
                </a:solidFill>
                <a:latin typeface="Book Antiqua" panose="02040602050305030304" pitchFamily="18" charset="0"/>
              </a:rPr>
              <a:t>nécessaire</a:t>
            </a:r>
            <a:r>
              <a:rPr lang="en-CA" sz="2200" dirty="0" smtClean="0">
                <a:solidFill>
                  <a:srgbClr val="002060"/>
                </a:solidFill>
                <a:latin typeface="Book Antiqua" panose="02040602050305030304" pitchFamily="18" charset="0"/>
              </a:rPr>
              <a:t>; </a:t>
            </a:r>
          </a:p>
          <a:p>
            <a:pPr marL="0" indent="0" algn="just">
              <a:buNone/>
            </a:pPr>
            <a:r>
              <a:rPr lang="en-CA" sz="2200" dirty="0" smtClean="0">
                <a:solidFill>
                  <a:srgbClr val="002060"/>
                </a:solidFill>
                <a:latin typeface="Book Antiqua" panose="02040602050305030304" pitchFamily="18" charset="0"/>
              </a:rPr>
              <a:t>2) la liaison </a:t>
            </a:r>
            <a:r>
              <a:rPr lang="en-CA" sz="2200" b="1" dirty="0" smtClean="0">
                <a:solidFill>
                  <a:srgbClr val="002060"/>
                </a:solidFill>
                <a:latin typeface="Book Antiqua" panose="02040602050305030304" pitchFamily="18" charset="0"/>
              </a:rPr>
              <a:t>facultative</a:t>
            </a:r>
            <a:r>
              <a:rPr lang="en-CA" sz="2200" dirty="0" smtClean="0">
                <a:solidFill>
                  <a:srgbClr val="002060"/>
                </a:solidFill>
                <a:latin typeface="Book Antiqua" panose="02040602050305030304" pitchFamily="18" charset="0"/>
              </a:rPr>
              <a:t> (par ex., entre </a:t>
            </a:r>
            <a:r>
              <a:rPr lang="en-CA" sz="2200" dirty="0" err="1" smtClean="0">
                <a:solidFill>
                  <a:srgbClr val="002060"/>
                </a:solidFill>
                <a:latin typeface="Book Antiqua" panose="02040602050305030304" pitchFamily="18" charset="0"/>
              </a:rPr>
              <a:t>l’auxiliaire</a:t>
            </a:r>
            <a:r>
              <a:rPr lang="en-CA" sz="2200" dirty="0" smtClean="0">
                <a:solidFill>
                  <a:srgbClr val="002060"/>
                </a:solidFill>
                <a:latin typeface="Book Antiqua" panose="02040602050305030304" pitchFamily="18" charset="0"/>
              </a:rPr>
              <a:t> à la 3</a:t>
            </a:r>
            <a:r>
              <a:rPr lang="en-CA" sz="2200" baseline="30000" dirty="0" smtClean="0">
                <a:solidFill>
                  <a:srgbClr val="002060"/>
                </a:solidFill>
                <a:latin typeface="Book Antiqua" panose="02040602050305030304" pitchFamily="18" charset="0"/>
              </a:rPr>
              <a:t>e</a:t>
            </a:r>
            <a:r>
              <a:rPr lang="en-CA" sz="2200" dirty="0" smtClean="0">
                <a:solidFill>
                  <a:srgbClr val="002060"/>
                </a:solidFill>
                <a:latin typeface="Book Antiqua" panose="02040602050305030304" pitchFamily="18" charset="0"/>
              </a:rPr>
              <a:t> </a:t>
            </a:r>
            <a:r>
              <a:rPr lang="en-CA" sz="2200" dirty="0" err="1" smtClean="0">
                <a:solidFill>
                  <a:srgbClr val="002060"/>
                </a:solidFill>
                <a:latin typeface="Book Antiqua" panose="02040602050305030304" pitchFamily="18" charset="0"/>
              </a:rPr>
              <a:t>personne</a:t>
            </a:r>
            <a:r>
              <a:rPr lang="en-CA" sz="2200" dirty="0" smtClean="0">
                <a:solidFill>
                  <a:srgbClr val="002060"/>
                </a:solidFill>
                <a:latin typeface="Book Antiqua" panose="02040602050305030304" pitchFamily="18" charset="0"/>
              </a:rPr>
              <a:t> et le </a:t>
            </a:r>
            <a:r>
              <a:rPr lang="en-CA" sz="2200" dirty="0" err="1" smtClean="0">
                <a:solidFill>
                  <a:srgbClr val="002060"/>
                </a:solidFill>
                <a:latin typeface="Book Antiqua" panose="02040602050305030304" pitchFamily="18" charset="0"/>
              </a:rPr>
              <a:t>participe</a:t>
            </a:r>
            <a:r>
              <a:rPr lang="en-CA" sz="2200" dirty="0" smtClean="0">
                <a:solidFill>
                  <a:srgbClr val="002060"/>
                </a:solidFill>
                <a:latin typeface="Book Antiqua" panose="02040602050305030304" pitchFamily="18" charset="0"/>
              </a:rPr>
              <a:t> passé (</a:t>
            </a:r>
            <a:r>
              <a:rPr lang="en-CA" sz="2200" i="1" dirty="0" err="1" smtClean="0">
                <a:solidFill>
                  <a:srgbClr val="002060"/>
                </a:solidFill>
                <a:latin typeface="Book Antiqua" panose="02040602050305030304" pitchFamily="18" charset="0"/>
              </a:rPr>
              <a:t>il</a:t>
            </a:r>
            <a:r>
              <a:rPr lang="en-CA" sz="2200" i="1" dirty="0" smtClean="0">
                <a:solidFill>
                  <a:srgbClr val="002060"/>
                </a:solidFill>
                <a:latin typeface="Book Antiqua" panose="02040602050305030304" pitchFamily="18" charset="0"/>
              </a:rPr>
              <a:t> </a:t>
            </a:r>
            <a:r>
              <a:rPr lang="en-CA" sz="2200" i="1" dirty="0" err="1" smtClean="0">
                <a:solidFill>
                  <a:srgbClr val="002060"/>
                </a:solidFill>
                <a:latin typeface="Book Antiqua" panose="02040602050305030304" pitchFamily="18" charset="0"/>
              </a:rPr>
              <a:t>avait</a:t>
            </a:r>
            <a:r>
              <a:rPr lang="en-CA" sz="2200" i="1" dirty="0" smtClean="0">
                <a:solidFill>
                  <a:srgbClr val="002060"/>
                </a:solidFill>
                <a:latin typeface="Book Antiqua" panose="02040602050305030304" pitchFamily="18" charset="0"/>
              </a:rPr>
              <a:t> /t/ </a:t>
            </a:r>
            <a:r>
              <a:rPr lang="en-CA" sz="2200" i="1" dirty="0" err="1" smtClean="0">
                <a:solidFill>
                  <a:srgbClr val="002060"/>
                </a:solidFill>
                <a:latin typeface="Book Antiqua" panose="02040602050305030304" pitchFamily="18" charset="0"/>
              </a:rPr>
              <a:t>oublié</a:t>
            </a:r>
            <a:r>
              <a:rPr lang="en-CA" sz="2200" i="1" dirty="0" smtClean="0">
                <a:solidFill>
                  <a:srgbClr val="002060"/>
                </a:solidFill>
                <a:latin typeface="Book Antiqua" panose="02040602050305030304" pitchFamily="18" charset="0"/>
              </a:rPr>
              <a:t> </a:t>
            </a:r>
            <a:r>
              <a:rPr lang="en-CA" sz="2200" dirty="0" err="1" smtClean="0">
                <a:solidFill>
                  <a:srgbClr val="002060"/>
                </a:solidFill>
                <a:latin typeface="Book Antiqua" panose="02040602050305030304" pitchFamily="18" charset="0"/>
              </a:rPr>
              <a:t>ou</a:t>
            </a:r>
            <a:r>
              <a:rPr lang="en-CA" sz="2200" i="1" dirty="0" smtClean="0">
                <a:solidFill>
                  <a:srgbClr val="002060"/>
                </a:solidFill>
                <a:latin typeface="Book Antiqua" panose="02040602050305030304" pitchFamily="18" charset="0"/>
              </a:rPr>
              <a:t> </a:t>
            </a:r>
            <a:r>
              <a:rPr lang="en-CA" sz="2200" i="1" dirty="0" err="1" smtClean="0">
                <a:solidFill>
                  <a:srgbClr val="002060"/>
                </a:solidFill>
                <a:latin typeface="Book Antiqua" panose="02040602050305030304" pitchFamily="18" charset="0"/>
              </a:rPr>
              <a:t>il</a:t>
            </a:r>
            <a:r>
              <a:rPr lang="en-CA" sz="2200" i="1" dirty="0" smtClean="0">
                <a:solidFill>
                  <a:srgbClr val="002060"/>
                </a:solidFill>
                <a:latin typeface="Book Antiqua" panose="02040602050305030304" pitchFamily="18" charset="0"/>
              </a:rPr>
              <a:t> </a:t>
            </a:r>
            <a:r>
              <a:rPr lang="en-CA" sz="2200" i="1" dirty="0" err="1" smtClean="0">
                <a:solidFill>
                  <a:srgbClr val="002060"/>
                </a:solidFill>
                <a:latin typeface="Book Antiqua" panose="02040602050305030304" pitchFamily="18" charset="0"/>
              </a:rPr>
              <a:t>avait</a:t>
            </a:r>
            <a:r>
              <a:rPr lang="en-CA" sz="2200" i="1" dirty="0" smtClean="0">
                <a:solidFill>
                  <a:srgbClr val="002060"/>
                </a:solidFill>
                <a:latin typeface="Book Antiqua" panose="02040602050305030304" pitchFamily="18" charset="0"/>
              </a:rPr>
              <a:t>//</a:t>
            </a:r>
            <a:r>
              <a:rPr lang="en-CA" sz="2200" i="1" dirty="0" err="1" smtClean="0">
                <a:solidFill>
                  <a:srgbClr val="002060"/>
                </a:solidFill>
                <a:latin typeface="Book Antiqua" panose="02040602050305030304" pitchFamily="18" charset="0"/>
              </a:rPr>
              <a:t>oublié</a:t>
            </a:r>
            <a:r>
              <a:rPr lang="en-CA" sz="2200" dirty="0" smtClean="0">
                <a:solidFill>
                  <a:srgbClr val="002060"/>
                </a:solidFill>
                <a:latin typeface="Book Antiqua" panose="02040602050305030304" pitchFamily="18" charset="0"/>
              </a:rPr>
              <a:t>) , et </a:t>
            </a:r>
          </a:p>
          <a:p>
            <a:pPr marL="0" indent="0" algn="just">
              <a:buNone/>
            </a:pPr>
            <a:r>
              <a:rPr lang="en-CA" sz="2200" dirty="0" smtClean="0">
                <a:solidFill>
                  <a:srgbClr val="002060"/>
                </a:solidFill>
                <a:latin typeface="Book Antiqua" panose="02040602050305030304" pitchFamily="18" charset="0"/>
              </a:rPr>
              <a:t>3) la liaison </a:t>
            </a:r>
            <a:r>
              <a:rPr lang="en-CA" sz="2200" b="1" dirty="0" err="1" smtClean="0">
                <a:solidFill>
                  <a:srgbClr val="002060"/>
                </a:solidFill>
                <a:latin typeface="Book Antiqua" panose="02040602050305030304" pitchFamily="18" charset="0"/>
              </a:rPr>
              <a:t>défendue</a:t>
            </a:r>
            <a:r>
              <a:rPr lang="en-CA" sz="2200" dirty="0" smtClean="0">
                <a:solidFill>
                  <a:srgbClr val="002060"/>
                </a:solidFill>
                <a:latin typeface="Book Antiqua" panose="02040602050305030304" pitchFamily="18" charset="0"/>
              </a:rPr>
              <a:t> (entre un nom au </a:t>
            </a:r>
            <a:r>
              <a:rPr lang="en-CA" sz="2200" dirty="0" err="1" smtClean="0">
                <a:solidFill>
                  <a:srgbClr val="002060"/>
                </a:solidFill>
                <a:latin typeface="Book Antiqua" panose="02040602050305030304" pitchFamily="18" charset="0"/>
              </a:rPr>
              <a:t>singulier</a:t>
            </a:r>
            <a:r>
              <a:rPr lang="en-CA" sz="2200" dirty="0" smtClean="0">
                <a:solidFill>
                  <a:srgbClr val="002060"/>
                </a:solidFill>
                <a:latin typeface="Book Antiqua" panose="02040602050305030304" pitchFamily="18" charset="0"/>
              </a:rPr>
              <a:t> et </a:t>
            </a:r>
            <a:r>
              <a:rPr lang="en-CA" sz="2200" dirty="0" err="1" smtClean="0">
                <a:solidFill>
                  <a:srgbClr val="002060"/>
                </a:solidFill>
                <a:latin typeface="Book Antiqua" panose="02040602050305030304" pitchFamily="18" charset="0"/>
              </a:rPr>
              <a:t>l’adjectif</a:t>
            </a:r>
            <a:r>
              <a:rPr lang="en-CA" sz="2200" dirty="0" smtClean="0">
                <a:solidFill>
                  <a:srgbClr val="002060"/>
                </a:solidFill>
                <a:latin typeface="Book Antiqua" panose="02040602050305030304" pitchFamily="18" charset="0"/>
              </a:rPr>
              <a:t> qui suit (</a:t>
            </a:r>
            <a:r>
              <a:rPr lang="en-CA" sz="2200" i="1" dirty="0" smtClean="0">
                <a:solidFill>
                  <a:srgbClr val="002060"/>
                </a:solidFill>
                <a:latin typeface="Book Antiqua" panose="02040602050305030304" pitchFamily="18" charset="0"/>
              </a:rPr>
              <a:t>un </a:t>
            </a:r>
            <a:r>
              <a:rPr lang="en-CA" sz="2200" i="1" dirty="0" err="1" smtClean="0">
                <a:solidFill>
                  <a:srgbClr val="002060"/>
                </a:solidFill>
                <a:latin typeface="Book Antiqua" panose="02040602050305030304" pitchFamily="18" charset="0"/>
              </a:rPr>
              <a:t>loup</a:t>
            </a:r>
            <a:r>
              <a:rPr lang="en-CA" sz="2200" i="1" dirty="0" smtClean="0">
                <a:solidFill>
                  <a:srgbClr val="002060"/>
                </a:solidFill>
                <a:latin typeface="Book Antiqua" panose="02040602050305030304" pitchFamily="18" charset="0"/>
              </a:rPr>
              <a:t>//</a:t>
            </a:r>
            <a:r>
              <a:rPr lang="en-CA" sz="2200" i="1" dirty="0" err="1" smtClean="0">
                <a:solidFill>
                  <a:srgbClr val="002060"/>
                </a:solidFill>
                <a:latin typeface="Book Antiqua" panose="02040602050305030304" pitchFamily="18" charset="0"/>
              </a:rPr>
              <a:t>affamé</a:t>
            </a:r>
            <a:r>
              <a:rPr lang="en-CA" sz="2200" dirty="0" smtClean="0">
                <a:solidFill>
                  <a:srgbClr val="002060"/>
                </a:solidFill>
                <a:latin typeface="Book Antiqua" panose="02040602050305030304" pitchFamily="18" charset="0"/>
              </a:rPr>
              <a:t>) (*</a:t>
            </a:r>
            <a:r>
              <a:rPr lang="en-CA" sz="2200" i="1" dirty="0" err="1" smtClean="0">
                <a:solidFill>
                  <a:srgbClr val="002060"/>
                </a:solidFill>
                <a:latin typeface="Book Antiqua" panose="02040602050305030304" pitchFamily="18" charset="0"/>
              </a:rPr>
              <a:t>loup</a:t>
            </a:r>
            <a:r>
              <a:rPr lang="en-CA" sz="2200" i="1" dirty="0" smtClean="0">
                <a:solidFill>
                  <a:srgbClr val="002060"/>
                </a:solidFill>
                <a:latin typeface="Book Antiqua" panose="02040602050305030304" pitchFamily="18" charset="0"/>
              </a:rPr>
              <a:t> /p/ </a:t>
            </a:r>
            <a:r>
              <a:rPr lang="en-CA" sz="2200" i="1" dirty="0" err="1" smtClean="0">
                <a:solidFill>
                  <a:srgbClr val="002060"/>
                </a:solidFill>
                <a:latin typeface="Book Antiqua" panose="02040602050305030304" pitchFamily="18" charset="0"/>
              </a:rPr>
              <a:t>affamé</a:t>
            </a:r>
            <a:r>
              <a:rPr lang="en-CA" sz="2200" dirty="0" smtClean="0">
                <a:solidFill>
                  <a:srgbClr val="002060"/>
                </a:solidFill>
                <a:latin typeface="Book Antiqua" panose="02040602050305030304" pitchFamily="18" charset="0"/>
              </a:rPr>
              <a:t>) </a:t>
            </a:r>
            <a:r>
              <a:rPr lang="en-CA" sz="2200" dirty="0" err="1" smtClean="0">
                <a:solidFill>
                  <a:srgbClr val="002060"/>
                </a:solidFill>
                <a:latin typeface="Book Antiqua" panose="02040602050305030304" pitchFamily="18" charset="0"/>
              </a:rPr>
              <a:t>ou</a:t>
            </a:r>
            <a:r>
              <a:rPr lang="en-CA" sz="2200" dirty="0" smtClean="0">
                <a:solidFill>
                  <a:srgbClr val="002060"/>
                </a:solidFill>
                <a:latin typeface="Book Antiqua" panose="02040602050305030304" pitchFamily="18" charset="0"/>
              </a:rPr>
              <a:t> après </a:t>
            </a:r>
            <a:r>
              <a:rPr lang="en-CA" sz="2200" i="1" dirty="0" smtClean="0">
                <a:solidFill>
                  <a:srgbClr val="002060"/>
                </a:solidFill>
                <a:latin typeface="Book Antiqua" panose="02040602050305030304" pitchFamily="18" charset="0"/>
              </a:rPr>
              <a:t>et (</a:t>
            </a:r>
            <a:r>
              <a:rPr lang="en-CA" sz="2200" i="1" dirty="0" err="1" smtClean="0">
                <a:solidFill>
                  <a:srgbClr val="002060"/>
                </a:solidFill>
                <a:latin typeface="Book Antiqua" panose="02040602050305030304" pitchFamily="18" charset="0"/>
              </a:rPr>
              <a:t>une</a:t>
            </a:r>
            <a:r>
              <a:rPr lang="en-CA" sz="2200" i="1" dirty="0" smtClean="0">
                <a:solidFill>
                  <a:srgbClr val="002060"/>
                </a:solidFill>
                <a:latin typeface="Book Antiqua" panose="02040602050305030304" pitchFamily="18" charset="0"/>
              </a:rPr>
              <a:t> </a:t>
            </a:r>
            <a:r>
              <a:rPr lang="en-CA" sz="2200" i="1" dirty="0" err="1" smtClean="0">
                <a:solidFill>
                  <a:srgbClr val="002060"/>
                </a:solidFill>
                <a:latin typeface="Book Antiqua" panose="02040602050305030304" pitchFamily="18" charset="0"/>
              </a:rPr>
              <a:t>pomme</a:t>
            </a:r>
            <a:r>
              <a:rPr lang="en-CA" sz="2200" i="1" dirty="0" smtClean="0">
                <a:solidFill>
                  <a:srgbClr val="002060"/>
                </a:solidFill>
                <a:latin typeface="Book Antiqua" panose="02040602050305030304" pitchFamily="18" charset="0"/>
              </a:rPr>
              <a:t> et// un </a:t>
            </a:r>
            <a:r>
              <a:rPr lang="en-CA" sz="2200" i="1" dirty="0" err="1" smtClean="0">
                <a:solidFill>
                  <a:srgbClr val="002060"/>
                </a:solidFill>
                <a:latin typeface="Book Antiqua" panose="02040602050305030304" pitchFamily="18" charset="0"/>
              </a:rPr>
              <a:t>abricot</a:t>
            </a:r>
            <a:r>
              <a:rPr lang="en-CA" sz="2200" dirty="0" smtClean="0">
                <a:solidFill>
                  <a:srgbClr val="002060"/>
                </a:solidFill>
                <a:latin typeface="Book Antiqua" panose="02040602050305030304" pitchFamily="18" charset="0"/>
              </a:rPr>
              <a:t>) (*</a:t>
            </a:r>
            <a:r>
              <a:rPr lang="en-CA" sz="2200" i="1" dirty="0" smtClean="0">
                <a:solidFill>
                  <a:srgbClr val="002060"/>
                </a:solidFill>
                <a:latin typeface="Book Antiqua" panose="02040602050305030304" pitchFamily="18" charset="0"/>
              </a:rPr>
              <a:t>et /t/ un </a:t>
            </a:r>
            <a:r>
              <a:rPr lang="en-CA" sz="2200" i="1" dirty="0" err="1" smtClean="0">
                <a:solidFill>
                  <a:srgbClr val="002060"/>
                </a:solidFill>
                <a:latin typeface="Book Antiqua" panose="02040602050305030304" pitchFamily="18" charset="0"/>
              </a:rPr>
              <a:t>abricot</a:t>
            </a:r>
            <a:r>
              <a:rPr lang="en-CA" sz="2200" dirty="0" smtClean="0">
                <a:solidFill>
                  <a:srgbClr val="002060"/>
                </a:solidFill>
                <a:latin typeface="Book Antiqua" panose="02040602050305030304" pitchFamily="18" charset="0"/>
              </a:rPr>
              <a:t>) et </a:t>
            </a:r>
            <a:r>
              <a:rPr lang="en-CA" sz="2200" dirty="0" err="1" smtClean="0">
                <a:solidFill>
                  <a:srgbClr val="002060"/>
                </a:solidFill>
                <a:latin typeface="Book Antiqua" panose="02040602050305030304" pitchFamily="18" charset="0"/>
              </a:rPr>
              <a:t>devant</a:t>
            </a:r>
            <a:r>
              <a:rPr lang="en-CA" sz="2200" dirty="0" smtClean="0">
                <a:solidFill>
                  <a:srgbClr val="002060"/>
                </a:solidFill>
                <a:latin typeface="Book Antiqua" panose="02040602050305030304" pitchFamily="18" charset="0"/>
              </a:rPr>
              <a:t> un mot qui commence par un ‘h </a:t>
            </a:r>
            <a:r>
              <a:rPr lang="en-CA" sz="2200" dirty="0" err="1" smtClean="0">
                <a:solidFill>
                  <a:srgbClr val="002060"/>
                </a:solidFill>
                <a:latin typeface="Book Antiqua" panose="02040602050305030304" pitchFamily="18" charset="0"/>
              </a:rPr>
              <a:t>aspiré</a:t>
            </a:r>
            <a:r>
              <a:rPr lang="en-CA" sz="2200" dirty="0" smtClean="0">
                <a:solidFill>
                  <a:srgbClr val="002060"/>
                </a:solidFill>
                <a:latin typeface="Book Antiqua" panose="02040602050305030304" pitchFamily="18" charset="0"/>
              </a:rPr>
              <a:t>’ (</a:t>
            </a:r>
            <a:r>
              <a:rPr lang="en-CA" sz="2200" i="1" dirty="0" smtClean="0">
                <a:solidFill>
                  <a:srgbClr val="002060"/>
                </a:solidFill>
                <a:latin typeface="Book Antiqua" panose="02040602050305030304" pitchFamily="18" charset="0"/>
              </a:rPr>
              <a:t>un//</a:t>
            </a:r>
            <a:r>
              <a:rPr lang="en-CA" sz="2200" i="1" dirty="0" err="1" smtClean="0">
                <a:solidFill>
                  <a:srgbClr val="002060"/>
                </a:solidFill>
                <a:latin typeface="Book Antiqua" panose="02040602050305030304" pitchFamily="18" charset="0"/>
              </a:rPr>
              <a:t>héro</a:t>
            </a:r>
            <a:r>
              <a:rPr lang="en-CA" sz="2200" dirty="0" smtClean="0">
                <a:solidFill>
                  <a:srgbClr val="002060"/>
                </a:solidFill>
                <a:latin typeface="Book Antiqua" panose="02040602050305030304" pitchFamily="18" charset="0"/>
              </a:rPr>
              <a:t>) (*</a:t>
            </a:r>
            <a:r>
              <a:rPr lang="en-CA" sz="2200" i="1" dirty="0" smtClean="0">
                <a:solidFill>
                  <a:srgbClr val="002060"/>
                </a:solidFill>
                <a:latin typeface="Book Antiqua" panose="02040602050305030304" pitchFamily="18" charset="0"/>
              </a:rPr>
              <a:t>un /n/ </a:t>
            </a:r>
            <a:r>
              <a:rPr lang="en-CA" sz="2200" i="1" dirty="0" err="1" smtClean="0">
                <a:solidFill>
                  <a:srgbClr val="002060"/>
                </a:solidFill>
                <a:latin typeface="Book Antiqua" panose="02040602050305030304" pitchFamily="18" charset="0"/>
              </a:rPr>
              <a:t>héro</a:t>
            </a:r>
            <a:r>
              <a:rPr lang="en-CA" sz="2200" dirty="0" smtClean="0">
                <a:solidFill>
                  <a:srgbClr val="002060"/>
                </a:solidFill>
                <a:latin typeface="Book Antiqua" panose="02040602050305030304" pitchFamily="18" charset="0"/>
              </a:rPr>
              <a:t>).</a:t>
            </a:r>
          </a:p>
          <a:p>
            <a:pPr marL="0" indent="0" algn="just">
              <a:buNone/>
            </a:pPr>
            <a:endParaRPr lang="en-CA" sz="2200" dirty="0" smtClean="0">
              <a:solidFill>
                <a:srgbClr val="002060"/>
              </a:solidFill>
              <a:latin typeface="Book Antiqua" panose="02040602050305030304" pitchFamily="18" charset="0"/>
            </a:endParaRPr>
          </a:p>
          <a:p>
            <a:pPr marL="0" indent="0" algn="just">
              <a:buNone/>
            </a:pPr>
            <a:r>
              <a:rPr lang="en-CA" sz="2200" dirty="0" err="1" smtClean="0">
                <a:solidFill>
                  <a:srgbClr val="002060"/>
                </a:solidFill>
                <a:latin typeface="Book Antiqua" panose="02040602050305030304" pitchFamily="18" charset="0"/>
              </a:rPr>
              <a:t>En</a:t>
            </a:r>
            <a:r>
              <a:rPr lang="en-CA" sz="2200" dirty="0" smtClean="0">
                <a:solidFill>
                  <a:srgbClr val="002060"/>
                </a:solidFill>
                <a:latin typeface="Book Antiqua" panose="02040602050305030304" pitchFamily="18" charset="0"/>
              </a:rPr>
              <a:t> </a:t>
            </a:r>
            <a:r>
              <a:rPr lang="en-CA" sz="2200" dirty="0" err="1" smtClean="0">
                <a:solidFill>
                  <a:srgbClr val="002060"/>
                </a:solidFill>
                <a:latin typeface="Book Antiqua" panose="02040602050305030304" pitchFamily="18" charset="0"/>
              </a:rPr>
              <a:t>mitchif</a:t>
            </a:r>
            <a:r>
              <a:rPr lang="en-CA" sz="2200" dirty="0" smtClean="0">
                <a:solidFill>
                  <a:srgbClr val="002060"/>
                </a:solidFill>
                <a:latin typeface="Book Antiqua" panose="02040602050305030304" pitchFamily="18" charset="0"/>
              </a:rPr>
              <a:t>, </a:t>
            </a:r>
            <a:r>
              <a:rPr lang="en-CA" sz="2200" dirty="0" err="1" smtClean="0">
                <a:solidFill>
                  <a:srgbClr val="002060"/>
                </a:solidFill>
                <a:latin typeface="Book Antiqua" panose="02040602050305030304" pitchFamily="18" charset="0"/>
              </a:rPr>
              <a:t>il</a:t>
            </a:r>
            <a:r>
              <a:rPr lang="en-CA" sz="2200" dirty="0" smtClean="0">
                <a:solidFill>
                  <a:srgbClr val="002060"/>
                </a:solidFill>
                <a:latin typeface="Book Antiqua" panose="02040602050305030304" pitchFamily="18" charset="0"/>
              </a:rPr>
              <a:t> </a:t>
            </a:r>
            <a:r>
              <a:rPr lang="en-CA" sz="2200" dirty="0" err="1" smtClean="0">
                <a:solidFill>
                  <a:srgbClr val="002060"/>
                </a:solidFill>
                <a:latin typeface="Book Antiqua" panose="02040602050305030304" pitchFamily="18" charset="0"/>
              </a:rPr>
              <a:t>s’agit</a:t>
            </a:r>
            <a:r>
              <a:rPr lang="en-CA" sz="2200" dirty="0" smtClean="0">
                <a:solidFill>
                  <a:srgbClr val="002060"/>
                </a:solidFill>
                <a:latin typeface="Book Antiqua" panose="02040602050305030304" pitchFamily="18" charset="0"/>
              </a:rPr>
              <a:t> surtout de la liaison </a:t>
            </a:r>
            <a:r>
              <a:rPr lang="en-CA" sz="2200" b="1" dirty="0" err="1" smtClean="0">
                <a:solidFill>
                  <a:srgbClr val="002060"/>
                </a:solidFill>
                <a:latin typeface="Book Antiqua" panose="02040602050305030304" pitchFamily="18" charset="0"/>
              </a:rPr>
              <a:t>obligatoire</a:t>
            </a:r>
            <a:r>
              <a:rPr lang="en-CA" sz="2200" dirty="0" smtClean="0">
                <a:solidFill>
                  <a:srgbClr val="002060"/>
                </a:solidFill>
                <a:latin typeface="Book Antiqua" panose="02040602050305030304" pitchFamily="18" charset="0"/>
              </a:rPr>
              <a:t>.</a:t>
            </a:r>
          </a:p>
          <a:p>
            <a:pPr marL="0" indent="0" algn="just">
              <a:buNone/>
            </a:pPr>
            <a:endParaRPr lang="en-CA" sz="2200" dirty="0" smtClean="0">
              <a:solidFill>
                <a:srgbClr val="002060"/>
              </a:solidFill>
              <a:latin typeface="Book Antiqua" panose="02040602050305030304" pitchFamily="18" charset="0"/>
            </a:endParaRPr>
          </a:p>
          <a:p>
            <a:pPr marL="0" indent="0" algn="just">
              <a:buNone/>
            </a:pPr>
            <a:r>
              <a:rPr lang="en-CA" sz="2200" dirty="0" smtClean="0">
                <a:solidFill>
                  <a:srgbClr val="002060"/>
                </a:solidFill>
                <a:latin typeface="Book Antiqua" panose="02040602050305030304" pitchFamily="18" charset="0"/>
              </a:rPr>
              <a:t>Un mot sur les </a:t>
            </a:r>
            <a:r>
              <a:rPr lang="en-CA" sz="2200" dirty="0" err="1" smtClean="0">
                <a:solidFill>
                  <a:srgbClr val="002060"/>
                </a:solidFill>
                <a:latin typeface="Book Antiqua" panose="02040602050305030304" pitchFamily="18" charset="0"/>
              </a:rPr>
              <a:t>recherches</a:t>
            </a:r>
            <a:r>
              <a:rPr lang="en-CA" sz="2200" dirty="0" smtClean="0">
                <a:solidFill>
                  <a:srgbClr val="002060"/>
                </a:solidFill>
                <a:latin typeface="Book Antiqua" panose="02040602050305030304" pitchFamily="18" charset="0"/>
              </a:rPr>
              <a:t> </a:t>
            </a:r>
            <a:r>
              <a:rPr lang="en-CA" sz="2200" dirty="0" err="1" smtClean="0">
                <a:solidFill>
                  <a:srgbClr val="002060"/>
                </a:solidFill>
                <a:latin typeface="Book Antiqua" panose="02040602050305030304" pitchFamily="18" charset="0"/>
              </a:rPr>
              <a:t>récentes</a:t>
            </a:r>
            <a:r>
              <a:rPr lang="en-CA" sz="2200" dirty="0" smtClean="0">
                <a:solidFill>
                  <a:srgbClr val="002060"/>
                </a:solidFill>
                <a:latin typeface="Book Antiqua" panose="02040602050305030304" pitchFamily="18" charset="0"/>
              </a:rPr>
              <a:t> sur la liaison </a:t>
            </a:r>
            <a:r>
              <a:rPr lang="en-CA" sz="2200" dirty="0" err="1" smtClean="0">
                <a:solidFill>
                  <a:srgbClr val="002060"/>
                </a:solidFill>
                <a:latin typeface="Book Antiqua" panose="02040602050305030304" pitchFamily="18" charset="0"/>
              </a:rPr>
              <a:t>en</a:t>
            </a:r>
            <a:r>
              <a:rPr lang="en-CA" sz="2200" dirty="0" smtClean="0">
                <a:solidFill>
                  <a:srgbClr val="002060"/>
                </a:solidFill>
                <a:latin typeface="Book Antiqua" panose="02040602050305030304" pitchFamily="18" charset="0"/>
              </a:rPr>
              <a:t> </a:t>
            </a:r>
            <a:r>
              <a:rPr lang="en-CA" sz="2200" dirty="0" err="1" smtClean="0">
                <a:solidFill>
                  <a:srgbClr val="002060"/>
                </a:solidFill>
                <a:latin typeface="Book Antiqua" panose="02040602050305030304" pitchFamily="18" charset="0"/>
              </a:rPr>
              <a:t>français</a:t>
            </a:r>
            <a:r>
              <a:rPr lang="en-CA" sz="2200" dirty="0" smtClean="0">
                <a:solidFill>
                  <a:srgbClr val="002060"/>
                </a:solidFill>
                <a:latin typeface="Book Antiqua" panose="02040602050305030304" pitchFamily="18" charset="0"/>
              </a:rPr>
              <a:t>…</a:t>
            </a:r>
          </a:p>
          <a:p>
            <a:pPr marL="0" indent="0" algn="just">
              <a:buNone/>
            </a:pPr>
            <a:endParaRPr lang="en-CA" sz="2200" dirty="0" smtClean="0">
              <a:solidFill>
                <a:srgbClr val="002060"/>
              </a:solidFill>
              <a:latin typeface="Book Antiqua" panose="02040602050305030304" pitchFamily="18" charset="0"/>
            </a:endParaRPr>
          </a:p>
          <a:p>
            <a:pPr algn="just"/>
            <a:endParaRPr lang="en-CA" sz="2000" i="1" dirty="0" smtClean="0">
              <a:solidFill>
                <a:srgbClr val="002060"/>
              </a:solidFill>
              <a:latin typeface="Book Antiqua" panose="02040602050305030304" pitchFamily="18" charset="0"/>
            </a:endParaRPr>
          </a:p>
          <a:p>
            <a:endParaRPr lang="en-CA" sz="2000" dirty="0">
              <a:solidFill>
                <a:srgbClr val="002060"/>
              </a:solidFill>
              <a:latin typeface="Book Antiqua" panose="02040602050305030304" pitchFamily="18" charset="0"/>
            </a:endParaRPr>
          </a:p>
        </p:txBody>
      </p:sp>
    </p:spTree>
    <p:extLst>
      <p:ext uri="{BB962C8B-B14F-4D97-AF65-F5344CB8AC3E}">
        <p14:creationId xmlns:p14="http://schemas.microsoft.com/office/powerpoint/2010/main" val="1846615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4312"/>
          </a:xfrm>
        </p:spPr>
        <p:txBody>
          <a:bodyPr/>
          <a:lstStyle/>
          <a:p>
            <a:r>
              <a:rPr lang="en-CA" b="1" dirty="0" smtClean="0">
                <a:solidFill>
                  <a:srgbClr val="002060"/>
                </a:solidFill>
                <a:effectLst>
                  <a:outerShdw blurRad="38100" dist="38100" dir="2700000" algn="tl">
                    <a:srgbClr val="000000">
                      <a:alpha val="43137"/>
                    </a:srgbClr>
                  </a:outerShdw>
                </a:effectLst>
                <a:latin typeface="Book Antiqua" panose="02040602050305030304" pitchFamily="18" charset="0"/>
              </a:rPr>
              <a:t>La liaison </a:t>
            </a:r>
            <a:r>
              <a:rPr lang="en-CA" b="1" dirty="0" err="1" smtClean="0">
                <a:solidFill>
                  <a:srgbClr val="002060"/>
                </a:solidFill>
                <a:effectLst>
                  <a:outerShdw blurRad="38100" dist="38100" dir="2700000" algn="tl">
                    <a:srgbClr val="000000">
                      <a:alpha val="43137"/>
                    </a:srgbClr>
                  </a:outerShdw>
                </a:effectLst>
                <a:latin typeface="Book Antiqua" panose="02040602050305030304" pitchFamily="18" charset="0"/>
              </a:rPr>
              <a:t>en</a:t>
            </a:r>
            <a:r>
              <a:rPr lang="en-CA" b="1" dirty="0" smtClean="0">
                <a:solidFill>
                  <a:srgbClr val="002060"/>
                </a:solidFill>
                <a:effectLst>
                  <a:outerShdw blurRad="38100" dist="38100" dir="2700000" algn="tl">
                    <a:srgbClr val="000000">
                      <a:alpha val="43137"/>
                    </a:srgbClr>
                  </a:outerShdw>
                </a:effectLst>
                <a:latin typeface="Book Antiqua" panose="02040602050305030304" pitchFamily="18" charset="0"/>
              </a:rPr>
              <a:t> </a:t>
            </a:r>
            <a:r>
              <a:rPr lang="en-CA" b="1" dirty="0" err="1" smtClean="0">
                <a:solidFill>
                  <a:srgbClr val="002060"/>
                </a:solidFill>
                <a:effectLst>
                  <a:outerShdw blurRad="38100" dist="38100" dir="2700000" algn="tl">
                    <a:srgbClr val="000000">
                      <a:alpha val="43137"/>
                    </a:srgbClr>
                  </a:outerShdw>
                </a:effectLst>
                <a:latin typeface="Book Antiqua" panose="02040602050305030304" pitchFamily="18" charset="0"/>
              </a:rPr>
              <a:t>mitchif</a:t>
            </a:r>
            <a:r>
              <a:rPr lang="en-CA" b="1" dirty="0" smtClean="0">
                <a:solidFill>
                  <a:srgbClr val="002060"/>
                </a:solidFill>
                <a:effectLst>
                  <a:outerShdw blurRad="38100" dist="38100" dir="2700000" algn="tl">
                    <a:srgbClr val="000000">
                      <a:alpha val="43137"/>
                    </a:srgbClr>
                  </a:outerShdw>
                </a:effectLst>
                <a:latin typeface="Book Antiqua" panose="02040602050305030304" pitchFamily="18" charset="0"/>
              </a:rPr>
              <a:t>, suite</a:t>
            </a:r>
            <a:endParaRPr lang="en-CA" b="1" dirty="0">
              <a:solidFill>
                <a:srgbClr val="002060"/>
              </a:solidFill>
              <a:effectLst>
                <a:outerShdw blurRad="38100" dist="38100" dir="2700000" algn="tl">
                  <a:srgbClr val="000000">
                    <a:alpha val="43137"/>
                  </a:srgbClr>
                </a:outerShdw>
              </a:effectLst>
              <a:latin typeface="Book Antiqua" panose="02040602050305030304" pitchFamily="18" charset="0"/>
            </a:endParaRPr>
          </a:p>
        </p:txBody>
      </p:sp>
      <p:sp>
        <p:nvSpPr>
          <p:cNvPr id="3" name="Content Placeholder 2"/>
          <p:cNvSpPr>
            <a:spLocks noGrp="1"/>
          </p:cNvSpPr>
          <p:nvPr>
            <p:ph sz="quarter" idx="1"/>
          </p:nvPr>
        </p:nvSpPr>
        <p:spPr>
          <a:xfrm>
            <a:off x="457200" y="908720"/>
            <a:ext cx="8229600" cy="5544616"/>
          </a:xfrm>
        </p:spPr>
        <p:txBody>
          <a:bodyPr>
            <a:normAutofit fontScale="70000" lnSpcReduction="20000"/>
          </a:bodyPr>
          <a:lstStyle/>
          <a:p>
            <a:pPr algn="just">
              <a:buFont typeface="Wingdings" panose="05000000000000000000" pitchFamily="2" charset="2"/>
              <a:buChar char="Ø"/>
            </a:pPr>
            <a:r>
              <a:rPr lang="en-CA" sz="2800" dirty="0" smtClean="0">
                <a:solidFill>
                  <a:srgbClr val="002060"/>
                </a:solidFill>
                <a:latin typeface="Book Antiqua" panose="02040602050305030304" pitchFamily="18" charset="0"/>
              </a:rPr>
              <a:t>Rosen (2007) propose que le </a:t>
            </a:r>
            <a:r>
              <a:rPr lang="en-CA" sz="2800" dirty="0" err="1" smtClean="0">
                <a:solidFill>
                  <a:srgbClr val="002060"/>
                </a:solidFill>
                <a:latin typeface="Book Antiqua" panose="02040602050305030304" pitchFamily="18" charset="0"/>
              </a:rPr>
              <a:t>lexique</a:t>
            </a:r>
            <a:r>
              <a:rPr lang="en-CA" sz="2800" dirty="0" smtClean="0">
                <a:solidFill>
                  <a:srgbClr val="002060"/>
                </a:solidFill>
                <a:latin typeface="Book Antiqua" panose="02040602050305030304" pitchFamily="18" charset="0"/>
              </a:rPr>
              <a:t> du </a:t>
            </a:r>
            <a:r>
              <a:rPr lang="en-CA" sz="2800" dirty="0" err="1" smtClean="0">
                <a:solidFill>
                  <a:srgbClr val="002060"/>
                </a:solidFill>
                <a:latin typeface="Book Antiqua" panose="02040602050305030304" pitchFamily="18" charset="0"/>
              </a:rPr>
              <a:t>mitchif</a:t>
            </a:r>
            <a:r>
              <a:rPr lang="en-CA" sz="2800" dirty="0" smtClean="0">
                <a:solidFill>
                  <a:srgbClr val="002060"/>
                </a:solidFill>
                <a:latin typeface="Book Antiqua" panose="02040602050305030304" pitchFamily="18" charset="0"/>
              </a:rPr>
              <a:t> </a:t>
            </a:r>
            <a:r>
              <a:rPr lang="en-CA" sz="2800" b="1" dirty="0" err="1" smtClean="0">
                <a:solidFill>
                  <a:srgbClr val="FF0000"/>
                </a:solidFill>
                <a:latin typeface="Book Antiqua" panose="02040602050305030304" pitchFamily="18" charset="0"/>
              </a:rPr>
              <a:t>n’est</a:t>
            </a:r>
            <a:r>
              <a:rPr lang="en-CA" sz="2800" b="1" dirty="0" smtClean="0">
                <a:solidFill>
                  <a:srgbClr val="FF0000"/>
                </a:solidFill>
                <a:latin typeface="Book Antiqua" panose="02040602050305030304" pitchFamily="18" charset="0"/>
              </a:rPr>
              <a:t> </a:t>
            </a:r>
            <a:r>
              <a:rPr lang="en-CA" sz="2800" dirty="0" smtClean="0">
                <a:solidFill>
                  <a:srgbClr val="FF0000"/>
                </a:solidFill>
                <a:effectLst>
                  <a:outerShdw blurRad="38100" dist="38100" dir="2700000" algn="tl">
                    <a:srgbClr val="000000">
                      <a:alpha val="43137"/>
                    </a:srgbClr>
                  </a:outerShdw>
                </a:effectLst>
                <a:latin typeface="Book Antiqua" panose="02040602050305030304" pitchFamily="18" charset="0"/>
              </a:rPr>
              <a:t>pas</a:t>
            </a:r>
            <a:r>
              <a:rPr lang="en-CA" sz="2800" b="1" dirty="0" smtClean="0">
                <a:solidFill>
                  <a:srgbClr val="FF0000"/>
                </a:solidFill>
                <a:latin typeface="Book Antiqua" panose="02040602050305030304" pitchFamily="18" charset="0"/>
              </a:rPr>
              <a:t> </a:t>
            </a:r>
            <a:r>
              <a:rPr lang="en-CA" sz="2800" b="1" dirty="0" err="1" smtClean="0">
                <a:solidFill>
                  <a:srgbClr val="FF0000"/>
                </a:solidFill>
                <a:latin typeface="Book Antiqua" panose="02040602050305030304" pitchFamily="18" charset="0"/>
              </a:rPr>
              <a:t>stratifié</a:t>
            </a:r>
            <a:r>
              <a:rPr lang="en-CA" sz="2800" dirty="0" smtClean="0">
                <a:solidFill>
                  <a:srgbClr val="002060"/>
                </a:solidFill>
                <a:latin typeface="Book Antiqua" panose="02040602050305030304" pitchFamily="18" charset="0"/>
              </a:rPr>
              <a:t>.</a:t>
            </a:r>
          </a:p>
          <a:p>
            <a:pPr marL="0" indent="0" algn="just">
              <a:buNone/>
            </a:pPr>
            <a:endParaRPr lang="en-CA" sz="2800" dirty="0" smtClean="0">
              <a:solidFill>
                <a:srgbClr val="002060"/>
              </a:solidFill>
              <a:latin typeface="Book Antiqua" panose="02040602050305030304" pitchFamily="18" charset="0"/>
            </a:endParaRPr>
          </a:p>
          <a:p>
            <a:pPr algn="just">
              <a:buFont typeface="Wingdings" panose="05000000000000000000" pitchFamily="2" charset="2"/>
              <a:buChar char="Ø"/>
            </a:pPr>
            <a:r>
              <a:rPr lang="en-CA" sz="2800" dirty="0" smtClean="0">
                <a:solidFill>
                  <a:srgbClr val="002060"/>
                </a:solidFill>
                <a:latin typeface="Book Antiqua" panose="02040602050305030304" pitchFamily="18" charset="0"/>
              </a:rPr>
              <a:t>Pour </a:t>
            </a:r>
            <a:r>
              <a:rPr lang="en-CA" sz="2800" dirty="0" err="1" smtClean="0">
                <a:solidFill>
                  <a:srgbClr val="002060"/>
                </a:solidFill>
                <a:latin typeface="Book Antiqua" panose="02040602050305030304" pitchFamily="18" charset="0"/>
              </a:rPr>
              <a:t>elle</a:t>
            </a:r>
            <a:r>
              <a:rPr lang="en-CA" sz="2800" dirty="0" smtClean="0">
                <a:solidFill>
                  <a:srgbClr val="002060"/>
                </a:solidFill>
                <a:latin typeface="Book Antiqua" panose="02040602050305030304" pitchFamily="18" charset="0"/>
              </a:rPr>
              <a:t>, </a:t>
            </a:r>
            <a:r>
              <a:rPr lang="en-CA" sz="2800" dirty="0" err="1" smtClean="0">
                <a:solidFill>
                  <a:srgbClr val="002060"/>
                </a:solidFill>
                <a:latin typeface="Book Antiqua" panose="02040602050305030304" pitchFamily="18" charset="0"/>
              </a:rPr>
              <a:t>soit</a:t>
            </a:r>
            <a:r>
              <a:rPr lang="en-CA" sz="2800" dirty="0" smtClean="0">
                <a:solidFill>
                  <a:srgbClr val="002060"/>
                </a:solidFill>
                <a:latin typeface="Book Antiqua" panose="02040602050305030304" pitchFamily="18" charset="0"/>
              </a:rPr>
              <a:t> </a:t>
            </a:r>
            <a:r>
              <a:rPr lang="en-CA" sz="2800" dirty="0">
                <a:solidFill>
                  <a:srgbClr val="002060"/>
                </a:solidFill>
                <a:latin typeface="Book Antiqua" panose="02040602050305030304" pitchFamily="18" charset="0"/>
              </a:rPr>
              <a:t>les </a:t>
            </a:r>
            <a:r>
              <a:rPr lang="en-CA" sz="2800" dirty="0" err="1">
                <a:solidFill>
                  <a:srgbClr val="002060"/>
                </a:solidFill>
                <a:latin typeface="Book Antiqua" panose="02040602050305030304" pitchFamily="18" charset="0"/>
              </a:rPr>
              <a:t>règles</a:t>
            </a:r>
            <a:r>
              <a:rPr lang="en-CA" sz="2800" dirty="0">
                <a:solidFill>
                  <a:srgbClr val="002060"/>
                </a:solidFill>
                <a:latin typeface="Book Antiqua" panose="02040602050305030304" pitchFamily="18" charset="0"/>
              </a:rPr>
              <a:t> </a:t>
            </a:r>
            <a:r>
              <a:rPr lang="en-CA" sz="2800" dirty="0" err="1">
                <a:solidFill>
                  <a:srgbClr val="002060"/>
                </a:solidFill>
                <a:latin typeface="Book Antiqua" panose="02040602050305030304" pitchFamily="18" charset="0"/>
              </a:rPr>
              <a:t>phonologiques</a:t>
            </a:r>
            <a:r>
              <a:rPr lang="en-CA" sz="2800" dirty="0">
                <a:solidFill>
                  <a:srgbClr val="002060"/>
                </a:solidFill>
                <a:latin typeface="Book Antiqua" panose="02040602050305030304" pitchFamily="18" charset="0"/>
              </a:rPr>
              <a:t> du </a:t>
            </a:r>
            <a:r>
              <a:rPr lang="en-CA" sz="2800" dirty="0" err="1">
                <a:solidFill>
                  <a:srgbClr val="002060"/>
                </a:solidFill>
                <a:latin typeface="Book Antiqua" panose="02040602050305030304" pitchFamily="18" charset="0"/>
              </a:rPr>
              <a:t>français</a:t>
            </a:r>
            <a:r>
              <a:rPr lang="en-CA" sz="2800" dirty="0">
                <a:solidFill>
                  <a:srgbClr val="002060"/>
                </a:solidFill>
                <a:latin typeface="Book Antiqua" panose="02040602050305030304" pitchFamily="18" charset="0"/>
              </a:rPr>
              <a:t> </a:t>
            </a:r>
            <a:r>
              <a:rPr lang="en-CA" sz="2800" dirty="0" err="1">
                <a:solidFill>
                  <a:srgbClr val="002060"/>
                </a:solidFill>
                <a:latin typeface="Book Antiqua" panose="02040602050305030304" pitchFamily="18" charset="0"/>
              </a:rPr>
              <a:t>sont</a:t>
            </a:r>
            <a:r>
              <a:rPr lang="en-CA" sz="2800" dirty="0">
                <a:solidFill>
                  <a:srgbClr val="002060"/>
                </a:solidFill>
                <a:latin typeface="Book Antiqua" panose="02040602050305030304" pitchFamily="18" charset="0"/>
              </a:rPr>
              <a:t> </a:t>
            </a:r>
            <a:r>
              <a:rPr lang="en-CA" sz="2800" dirty="0" err="1">
                <a:solidFill>
                  <a:srgbClr val="002060"/>
                </a:solidFill>
                <a:latin typeface="Book Antiqua" panose="02040602050305030304" pitchFamily="18" charset="0"/>
              </a:rPr>
              <a:t>semblables</a:t>
            </a:r>
            <a:r>
              <a:rPr lang="en-CA" sz="2800" dirty="0">
                <a:solidFill>
                  <a:srgbClr val="002060"/>
                </a:solidFill>
                <a:latin typeface="Book Antiqua" panose="02040602050305030304" pitchFamily="18" charset="0"/>
              </a:rPr>
              <a:t> à </a:t>
            </a:r>
            <a:r>
              <a:rPr lang="en-CA" sz="2800" dirty="0" err="1">
                <a:solidFill>
                  <a:srgbClr val="002060"/>
                </a:solidFill>
                <a:latin typeface="Book Antiqua" panose="02040602050305030304" pitchFamily="18" charset="0"/>
              </a:rPr>
              <a:t>celles</a:t>
            </a:r>
            <a:r>
              <a:rPr lang="en-CA" sz="2800" dirty="0">
                <a:solidFill>
                  <a:srgbClr val="002060"/>
                </a:solidFill>
                <a:latin typeface="Book Antiqua" panose="02040602050305030304" pitchFamily="18" charset="0"/>
              </a:rPr>
              <a:t> du cri, </a:t>
            </a:r>
            <a:r>
              <a:rPr lang="en-CA" sz="2800" dirty="0" err="1">
                <a:solidFill>
                  <a:srgbClr val="002060"/>
                </a:solidFill>
                <a:latin typeface="Book Antiqua" panose="02040602050305030304" pitchFamily="18" charset="0"/>
              </a:rPr>
              <a:t>soit</a:t>
            </a:r>
            <a:r>
              <a:rPr lang="en-CA" sz="2800" dirty="0">
                <a:solidFill>
                  <a:srgbClr val="002060"/>
                </a:solidFill>
                <a:latin typeface="Book Antiqua" panose="02040602050305030304" pitchFamily="18" charset="0"/>
              </a:rPr>
              <a:t> </a:t>
            </a:r>
            <a:r>
              <a:rPr lang="en-CA" sz="2800" dirty="0" err="1">
                <a:solidFill>
                  <a:srgbClr val="002060"/>
                </a:solidFill>
                <a:latin typeface="Book Antiqua" panose="02040602050305030304" pitchFamily="18" charset="0"/>
              </a:rPr>
              <a:t>elles</a:t>
            </a:r>
            <a:r>
              <a:rPr lang="en-CA" sz="2800" dirty="0">
                <a:solidFill>
                  <a:srgbClr val="002060"/>
                </a:solidFill>
                <a:latin typeface="Book Antiqua" panose="02040602050305030304" pitchFamily="18" charset="0"/>
              </a:rPr>
              <a:t> ne </a:t>
            </a:r>
            <a:r>
              <a:rPr lang="en-CA" sz="2800" dirty="0" err="1">
                <a:solidFill>
                  <a:srgbClr val="002060"/>
                </a:solidFill>
                <a:latin typeface="Book Antiqua" panose="02040602050305030304" pitchFamily="18" charset="0"/>
              </a:rPr>
              <a:t>fonctionnent</a:t>
            </a:r>
            <a:r>
              <a:rPr lang="en-CA" sz="2800" dirty="0">
                <a:solidFill>
                  <a:srgbClr val="002060"/>
                </a:solidFill>
                <a:latin typeface="Book Antiqua" panose="02040602050305030304" pitchFamily="18" charset="0"/>
              </a:rPr>
              <a:t> plus </a:t>
            </a:r>
            <a:r>
              <a:rPr lang="en-CA" sz="2800" dirty="0" err="1">
                <a:solidFill>
                  <a:srgbClr val="002060"/>
                </a:solidFill>
                <a:latin typeface="Book Antiqua" panose="02040602050305030304" pitchFamily="18" charset="0"/>
              </a:rPr>
              <a:t>en</a:t>
            </a:r>
            <a:r>
              <a:rPr lang="en-CA" sz="2800" dirty="0">
                <a:solidFill>
                  <a:srgbClr val="002060"/>
                </a:solidFill>
                <a:latin typeface="Book Antiqua" panose="02040602050305030304" pitchFamily="18" charset="0"/>
              </a:rPr>
              <a:t> </a:t>
            </a:r>
            <a:r>
              <a:rPr lang="en-CA" sz="2800" dirty="0" err="1">
                <a:solidFill>
                  <a:srgbClr val="002060"/>
                </a:solidFill>
                <a:latin typeface="Book Antiqua" panose="02040602050305030304" pitchFamily="18" charset="0"/>
              </a:rPr>
              <a:t>mitchif</a:t>
            </a:r>
            <a:r>
              <a:rPr lang="en-CA" sz="2800" dirty="0" smtClean="0">
                <a:solidFill>
                  <a:srgbClr val="002060"/>
                </a:solidFill>
                <a:latin typeface="Book Antiqua" panose="02040602050305030304" pitchFamily="18" charset="0"/>
              </a:rPr>
              <a:t>. Les </a:t>
            </a:r>
            <a:r>
              <a:rPr lang="en-CA" sz="2800" dirty="0" err="1" smtClean="0">
                <a:solidFill>
                  <a:srgbClr val="002060"/>
                </a:solidFill>
                <a:latin typeface="Book Antiqua" panose="02040602050305030304" pitchFamily="18" charset="0"/>
              </a:rPr>
              <a:t>règles</a:t>
            </a:r>
            <a:r>
              <a:rPr lang="en-CA" sz="2800" dirty="0" smtClean="0">
                <a:solidFill>
                  <a:srgbClr val="002060"/>
                </a:solidFill>
                <a:latin typeface="Book Antiqua" panose="02040602050305030304" pitchFamily="18" charset="0"/>
              </a:rPr>
              <a:t> </a:t>
            </a:r>
            <a:r>
              <a:rPr lang="en-CA" sz="2800" dirty="0" err="1" smtClean="0">
                <a:solidFill>
                  <a:srgbClr val="002060"/>
                </a:solidFill>
                <a:latin typeface="Book Antiqua" panose="02040602050305030304" pitchFamily="18" charset="0"/>
              </a:rPr>
              <a:t>phonologiques</a:t>
            </a:r>
            <a:r>
              <a:rPr lang="en-CA" sz="2800" dirty="0" smtClean="0">
                <a:solidFill>
                  <a:srgbClr val="002060"/>
                </a:solidFill>
                <a:latin typeface="Book Antiqua" panose="02040602050305030304" pitchFamily="18" charset="0"/>
              </a:rPr>
              <a:t> </a:t>
            </a:r>
            <a:r>
              <a:rPr lang="en-CA" sz="2800" dirty="0" err="1" smtClean="0">
                <a:solidFill>
                  <a:srgbClr val="002060"/>
                </a:solidFill>
                <a:latin typeface="Book Antiqua" panose="02040602050305030304" pitchFamily="18" charset="0"/>
              </a:rPr>
              <a:t>s’appliquent</a:t>
            </a:r>
            <a:r>
              <a:rPr lang="en-CA" sz="2800" dirty="0" smtClean="0">
                <a:solidFill>
                  <a:srgbClr val="002060"/>
                </a:solidFill>
                <a:latin typeface="Book Antiqua" panose="02040602050305030304" pitchFamily="18" charset="0"/>
              </a:rPr>
              <a:t> </a:t>
            </a:r>
            <a:r>
              <a:rPr lang="en-CA" sz="2800" dirty="0" err="1" smtClean="0">
                <a:solidFill>
                  <a:srgbClr val="002060"/>
                </a:solidFill>
                <a:latin typeface="Book Antiqua" panose="02040602050305030304" pitchFamily="18" charset="0"/>
              </a:rPr>
              <a:t>donc</a:t>
            </a:r>
            <a:r>
              <a:rPr lang="en-CA" sz="2800" dirty="0" smtClean="0">
                <a:solidFill>
                  <a:srgbClr val="002060"/>
                </a:solidFill>
                <a:latin typeface="Book Antiqua" panose="02040602050305030304" pitchFamily="18" charset="0"/>
              </a:rPr>
              <a:t> aux </a:t>
            </a:r>
            <a:r>
              <a:rPr lang="en-CA" sz="2800" dirty="0" err="1" smtClean="0">
                <a:solidFill>
                  <a:srgbClr val="002060"/>
                </a:solidFill>
                <a:latin typeface="Book Antiqua" panose="02040602050305030304" pitchFamily="18" charset="0"/>
              </a:rPr>
              <a:t>deux</a:t>
            </a:r>
            <a:r>
              <a:rPr lang="en-CA" sz="2800" dirty="0" smtClean="0">
                <a:solidFill>
                  <a:srgbClr val="002060"/>
                </a:solidFill>
                <a:latin typeface="Book Antiqua" panose="02040602050305030304" pitchFamily="18" charset="0"/>
              </a:rPr>
              <a:t> </a:t>
            </a:r>
            <a:r>
              <a:rPr lang="en-CA" sz="2800" dirty="0" err="1" smtClean="0">
                <a:solidFill>
                  <a:srgbClr val="002060"/>
                </a:solidFill>
                <a:latin typeface="Book Antiqua" panose="02040602050305030304" pitchFamily="18" charset="0"/>
              </a:rPr>
              <a:t>composantes</a:t>
            </a:r>
            <a:r>
              <a:rPr lang="en-CA" sz="2800" dirty="0" smtClean="0">
                <a:solidFill>
                  <a:srgbClr val="002060"/>
                </a:solidFill>
                <a:latin typeface="Book Antiqua" panose="02040602050305030304" pitchFamily="18" charset="0"/>
              </a:rPr>
              <a:t> du </a:t>
            </a:r>
            <a:r>
              <a:rPr lang="en-CA" sz="2800" dirty="0" err="1" smtClean="0">
                <a:solidFill>
                  <a:srgbClr val="002060"/>
                </a:solidFill>
                <a:latin typeface="Book Antiqua" panose="02040602050305030304" pitchFamily="18" charset="0"/>
              </a:rPr>
              <a:t>mitchif</a:t>
            </a:r>
            <a:r>
              <a:rPr lang="en-CA" sz="2800" dirty="0" smtClean="0">
                <a:solidFill>
                  <a:srgbClr val="002060"/>
                </a:solidFill>
                <a:latin typeface="Book Antiqua" panose="02040602050305030304" pitchFamily="18" charset="0"/>
              </a:rPr>
              <a:t>. </a:t>
            </a:r>
          </a:p>
          <a:p>
            <a:pPr algn="just">
              <a:buFont typeface="Wingdings" panose="05000000000000000000" pitchFamily="2" charset="2"/>
              <a:buChar char="Ø"/>
            </a:pPr>
            <a:endParaRPr lang="en-CA" sz="2800" dirty="0">
              <a:solidFill>
                <a:srgbClr val="002060"/>
              </a:solidFill>
              <a:latin typeface="Book Antiqua" panose="02040602050305030304" pitchFamily="18" charset="0"/>
            </a:endParaRPr>
          </a:p>
          <a:p>
            <a:pPr algn="just">
              <a:buFont typeface="Wingdings" panose="05000000000000000000" pitchFamily="2" charset="2"/>
              <a:buChar char="Ø"/>
            </a:pPr>
            <a:r>
              <a:rPr lang="en-CA" sz="2800" dirty="0">
                <a:solidFill>
                  <a:srgbClr val="002060"/>
                </a:solidFill>
                <a:latin typeface="Book Antiqua" panose="02040602050305030304" pitchFamily="18" charset="0"/>
              </a:rPr>
              <a:t>Elle </a:t>
            </a:r>
            <a:r>
              <a:rPr lang="en-CA" sz="2800" dirty="0" err="1">
                <a:solidFill>
                  <a:srgbClr val="002060"/>
                </a:solidFill>
                <a:latin typeface="Book Antiqua" panose="02040602050305030304" pitchFamily="18" charset="0"/>
              </a:rPr>
              <a:t>prend</a:t>
            </a:r>
            <a:r>
              <a:rPr lang="en-CA" sz="2800" dirty="0">
                <a:solidFill>
                  <a:srgbClr val="002060"/>
                </a:solidFill>
                <a:latin typeface="Book Antiqua" panose="02040602050305030304" pitchFamily="18" charset="0"/>
              </a:rPr>
              <a:t> </a:t>
            </a:r>
            <a:r>
              <a:rPr lang="en-CA" sz="2800" dirty="0" err="1">
                <a:solidFill>
                  <a:srgbClr val="002060"/>
                </a:solidFill>
                <a:latin typeface="Book Antiqua" panose="02040602050305030304" pitchFamily="18" charset="0"/>
              </a:rPr>
              <a:t>comme</a:t>
            </a:r>
            <a:r>
              <a:rPr lang="en-CA" sz="2800" dirty="0">
                <a:solidFill>
                  <a:srgbClr val="002060"/>
                </a:solidFill>
                <a:latin typeface="Book Antiqua" panose="02040602050305030304" pitchFamily="18" charset="0"/>
              </a:rPr>
              <a:t> </a:t>
            </a:r>
            <a:r>
              <a:rPr lang="en-CA" sz="2800" dirty="0" err="1">
                <a:solidFill>
                  <a:srgbClr val="002060"/>
                </a:solidFill>
                <a:latin typeface="Book Antiqua" panose="02040602050305030304" pitchFamily="18" charset="0"/>
              </a:rPr>
              <a:t>exemple</a:t>
            </a:r>
            <a:r>
              <a:rPr lang="en-CA" sz="2800" dirty="0">
                <a:solidFill>
                  <a:srgbClr val="002060"/>
                </a:solidFill>
                <a:latin typeface="Book Antiqua" panose="02040602050305030304" pitchFamily="18" charset="0"/>
              </a:rPr>
              <a:t> la </a:t>
            </a:r>
            <a:r>
              <a:rPr lang="en-CA" sz="2800" dirty="0" err="1">
                <a:solidFill>
                  <a:srgbClr val="002060"/>
                </a:solidFill>
                <a:latin typeface="Book Antiqua" panose="02040602050305030304" pitchFamily="18" charset="0"/>
              </a:rPr>
              <a:t>règle</a:t>
            </a:r>
            <a:r>
              <a:rPr lang="en-CA" sz="2800" dirty="0">
                <a:solidFill>
                  <a:srgbClr val="002060"/>
                </a:solidFill>
                <a:latin typeface="Book Antiqua" panose="02040602050305030304" pitchFamily="18" charset="0"/>
              </a:rPr>
              <a:t> de </a:t>
            </a:r>
            <a:r>
              <a:rPr lang="en-CA" sz="2800" b="1" dirty="0">
                <a:solidFill>
                  <a:srgbClr val="002060"/>
                </a:solidFill>
                <a:latin typeface="Book Antiqua" panose="02040602050305030304" pitchFamily="18" charset="0"/>
              </a:rPr>
              <a:t>liaison </a:t>
            </a:r>
            <a:r>
              <a:rPr lang="en-CA" sz="2800" dirty="0">
                <a:solidFill>
                  <a:srgbClr val="002060"/>
                </a:solidFill>
                <a:latin typeface="Book Antiqua" panose="02040602050305030304" pitchFamily="18" charset="0"/>
              </a:rPr>
              <a:t>du </a:t>
            </a:r>
            <a:r>
              <a:rPr lang="en-CA" sz="2800" dirty="0" err="1">
                <a:solidFill>
                  <a:srgbClr val="002060"/>
                </a:solidFill>
                <a:latin typeface="Book Antiqua" panose="02040602050305030304" pitchFamily="18" charset="0"/>
              </a:rPr>
              <a:t>français</a:t>
            </a:r>
            <a:r>
              <a:rPr lang="en-CA" sz="2800" dirty="0">
                <a:solidFill>
                  <a:srgbClr val="002060"/>
                </a:solidFill>
                <a:latin typeface="Book Antiqua" panose="02040602050305030304" pitchFamily="18" charset="0"/>
              </a:rPr>
              <a:t>. </a:t>
            </a:r>
            <a:r>
              <a:rPr lang="en-CA" sz="2800" b="1" dirty="0" err="1">
                <a:solidFill>
                  <a:srgbClr val="FF0000"/>
                </a:solidFill>
                <a:latin typeface="Book Antiqua" panose="02040602050305030304" pitchFamily="18" charset="0"/>
              </a:rPr>
              <a:t>En</a:t>
            </a:r>
            <a:r>
              <a:rPr lang="en-CA" sz="2800" b="1" dirty="0">
                <a:solidFill>
                  <a:srgbClr val="FF0000"/>
                </a:solidFill>
                <a:latin typeface="Book Antiqua" panose="02040602050305030304" pitchFamily="18" charset="0"/>
              </a:rPr>
              <a:t> cri, </a:t>
            </a:r>
            <a:r>
              <a:rPr lang="en-CA" sz="2800" b="1" dirty="0" err="1">
                <a:solidFill>
                  <a:srgbClr val="FF0000"/>
                </a:solidFill>
                <a:latin typeface="Book Antiqua" panose="02040602050305030304" pitchFamily="18" charset="0"/>
              </a:rPr>
              <a:t>il</a:t>
            </a:r>
            <a:r>
              <a:rPr lang="en-CA" sz="2800" b="1" dirty="0">
                <a:solidFill>
                  <a:srgbClr val="FF0000"/>
                </a:solidFill>
                <a:latin typeface="Book Antiqua" panose="02040602050305030304" pitchFamily="18" charset="0"/>
              </a:rPr>
              <a:t> </a:t>
            </a:r>
            <a:r>
              <a:rPr lang="en-CA" sz="2800" b="1" dirty="0" err="1">
                <a:solidFill>
                  <a:srgbClr val="FF0000"/>
                </a:solidFill>
                <a:latin typeface="Book Antiqua" panose="02040602050305030304" pitchFamily="18" charset="0"/>
              </a:rPr>
              <a:t>n’y</a:t>
            </a:r>
            <a:r>
              <a:rPr lang="en-CA" sz="2800" b="1" dirty="0">
                <a:solidFill>
                  <a:srgbClr val="FF0000"/>
                </a:solidFill>
                <a:latin typeface="Book Antiqua" panose="02040602050305030304" pitchFamily="18" charset="0"/>
              </a:rPr>
              <a:t> a pas de liaison</a:t>
            </a:r>
            <a:r>
              <a:rPr lang="en-CA" sz="2800" dirty="0">
                <a:solidFill>
                  <a:srgbClr val="FF0000"/>
                </a:solidFill>
                <a:latin typeface="Book Antiqua" panose="02040602050305030304" pitchFamily="18" charset="0"/>
              </a:rPr>
              <a:t>.</a:t>
            </a:r>
            <a:r>
              <a:rPr lang="en-CA" sz="2800" dirty="0">
                <a:solidFill>
                  <a:srgbClr val="002060"/>
                </a:solidFill>
                <a:latin typeface="Book Antiqua" panose="02040602050305030304" pitchFamily="18" charset="0"/>
              </a:rPr>
              <a:t> Pour Rosen, </a:t>
            </a:r>
            <a:r>
              <a:rPr lang="en-CA" sz="2800" b="1" dirty="0">
                <a:solidFill>
                  <a:srgbClr val="FF0000"/>
                </a:solidFill>
                <a:latin typeface="Book Antiqua" panose="02040602050305030304" pitchFamily="18" charset="0"/>
              </a:rPr>
              <a:t>la liaison ne </a:t>
            </a:r>
            <a:r>
              <a:rPr lang="en-CA" sz="2800" b="1" dirty="0" err="1">
                <a:solidFill>
                  <a:srgbClr val="FF0000"/>
                </a:solidFill>
                <a:latin typeface="Book Antiqua" panose="02040602050305030304" pitchFamily="18" charset="0"/>
              </a:rPr>
              <a:t>fonctionne</a:t>
            </a:r>
            <a:r>
              <a:rPr lang="en-CA" sz="2800" b="1" dirty="0">
                <a:solidFill>
                  <a:srgbClr val="FF0000"/>
                </a:solidFill>
                <a:latin typeface="Book Antiqua" panose="02040602050305030304" pitchFamily="18" charset="0"/>
              </a:rPr>
              <a:t> plus </a:t>
            </a:r>
            <a:r>
              <a:rPr lang="en-CA" sz="2800" dirty="0" err="1">
                <a:solidFill>
                  <a:srgbClr val="002060"/>
                </a:solidFill>
                <a:latin typeface="Book Antiqua" panose="02040602050305030304" pitchFamily="18" charset="0"/>
              </a:rPr>
              <a:t>en</a:t>
            </a:r>
            <a:r>
              <a:rPr lang="en-CA" sz="2800" dirty="0">
                <a:solidFill>
                  <a:srgbClr val="002060"/>
                </a:solidFill>
                <a:latin typeface="Book Antiqua" panose="02040602050305030304" pitchFamily="18" charset="0"/>
              </a:rPr>
              <a:t> </a:t>
            </a:r>
            <a:r>
              <a:rPr lang="en-CA" sz="2800" dirty="0" err="1">
                <a:solidFill>
                  <a:srgbClr val="002060"/>
                </a:solidFill>
                <a:latin typeface="Book Antiqua" panose="02040602050305030304" pitchFamily="18" charset="0"/>
              </a:rPr>
              <a:t>mitchif</a:t>
            </a:r>
            <a:r>
              <a:rPr lang="en-CA" sz="2800" dirty="0">
                <a:solidFill>
                  <a:srgbClr val="002060"/>
                </a:solidFill>
                <a:latin typeface="Book Antiqua" panose="02040602050305030304" pitchFamily="18" charset="0"/>
              </a:rPr>
              <a:t>, car les </a:t>
            </a:r>
            <a:r>
              <a:rPr lang="en-CA" sz="2800" dirty="0" err="1">
                <a:solidFill>
                  <a:srgbClr val="002060"/>
                </a:solidFill>
                <a:latin typeface="Book Antiqua" panose="02040602050305030304" pitchFamily="18" charset="0"/>
              </a:rPr>
              <a:t>consonnes</a:t>
            </a:r>
            <a:r>
              <a:rPr lang="en-CA" sz="2800" dirty="0">
                <a:solidFill>
                  <a:srgbClr val="002060"/>
                </a:solidFill>
                <a:latin typeface="Book Antiqua" panose="02040602050305030304" pitchFamily="18" charset="0"/>
              </a:rPr>
              <a:t> de liaison (/n/, /z/, /t/ et /l/) </a:t>
            </a:r>
            <a:r>
              <a:rPr lang="en-CA" sz="2800" dirty="0" err="1">
                <a:solidFill>
                  <a:srgbClr val="002060"/>
                </a:solidFill>
                <a:latin typeface="Book Antiqua" panose="02040602050305030304" pitchFamily="18" charset="0"/>
              </a:rPr>
              <a:t>ont</a:t>
            </a:r>
            <a:r>
              <a:rPr lang="en-CA" sz="2800" dirty="0">
                <a:solidFill>
                  <a:srgbClr val="002060"/>
                </a:solidFill>
                <a:latin typeface="Book Antiqua" panose="02040602050305030304" pitchFamily="18" charset="0"/>
              </a:rPr>
              <a:t> </a:t>
            </a:r>
            <a:r>
              <a:rPr lang="en-CA" sz="2800" dirty="0" err="1">
                <a:solidFill>
                  <a:srgbClr val="002060"/>
                </a:solidFill>
                <a:latin typeface="Book Antiqua" panose="02040602050305030304" pitchFamily="18" charset="0"/>
              </a:rPr>
              <a:t>été</a:t>
            </a:r>
            <a:r>
              <a:rPr lang="en-CA" sz="2800" dirty="0">
                <a:solidFill>
                  <a:srgbClr val="002060"/>
                </a:solidFill>
                <a:latin typeface="Book Antiqua" panose="02040602050305030304" pitchFamily="18" charset="0"/>
              </a:rPr>
              <a:t> </a:t>
            </a:r>
            <a:r>
              <a:rPr lang="en-CA" sz="2800" b="1" dirty="0" err="1">
                <a:solidFill>
                  <a:srgbClr val="002060"/>
                </a:solidFill>
                <a:latin typeface="Book Antiqua" panose="02040602050305030304" pitchFamily="18" charset="0"/>
              </a:rPr>
              <a:t>lexifiées</a:t>
            </a:r>
            <a:r>
              <a:rPr lang="en-CA" sz="2800" dirty="0">
                <a:solidFill>
                  <a:srgbClr val="002060"/>
                </a:solidFill>
                <a:latin typeface="Book Antiqua" panose="02040602050305030304" pitchFamily="18" charset="0"/>
              </a:rPr>
              <a:t> </a:t>
            </a:r>
            <a:r>
              <a:rPr lang="en-CA" sz="2800" dirty="0" err="1">
                <a:solidFill>
                  <a:srgbClr val="002060"/>
                </a:solidFill>
                <a:latin typeface="Book Antiqua" panose="02040602050305030304" pitchFamily="18" charset="0"/>
              </a:rPr>
              <a:t>en</a:t>
            </a:r>
            <a:r>
              <a:rPr lang="en-CA" sz="2800" dirty="0">
                <a:solidFill>
                  <a:srgbClr val="002060"/>
                </a:solidFill>
                <a:latin typeface="Book Antiqua" panose="02040602050305030304" pitchFamily="18" charset="0"/>
              </a:rPr>
              <a:t> position </a:t>
            </a:r>
            <a:r>
              <a:rPr lang="en-CA" sz="2800" dirty="0" err="1">
                <a:solidFill>
                  <a:srgbClr val="002060"/>
                </a:solidFill>
                <a:latin typeface="Book Antiqua" panose="02040602050305030304" pitchFamily="18" charset="0"/>
              </a:rPr>
              <a:t>initiale</a:t>
            </a:r>
            <a:r>
              <a:rPr lang="en-CA" sz="2800" dirty="0">
                <a:solidFill>
                  <a:srgbClr val="002060"/>
                </a:solidFill>
                <a:latin typeface="Book Antiqua" panose="02040602050305030304" pitchFamily="18" charset="0"/>
              </a:rPr>
              <a:t> des mots </a:t>
            </a:r>
            <a:r>
              <a:rPr lang="en-CA" sz="2800" dirty="0" err="1">
                <a:solidFill>
                  <a:srgbClr val="002060"/>
                </a:solidFill>
                <a:latin typeface="Book Antiqua" panose="02040602050305030304" pitchFamily="18" charset="0"/>
              </a:rPr>
              <a:t>issus</a:t>
            </a:r>
            <a:r>
              <a:rPr lang="en-CA" sz="2800" dirty="0">
                <a:solidFill>
                  <a:srgbClr val="002060"/>
                </a:solidFill>
                <a:latin typeface="Book Antiqua" panose="02040602050305030304" pitchFamily="18" charset="0"/>
              </a:rPr>
              <a:t> du </a:t>
            </a:r>
            <a:r>
              <a:rPr lang="en-CA" sz="2800" dirty="0" err="1">
                <a:solidFill>
                  <a:srgbClr val="002060"/>
                </a:solidFill>
                <a:latin typeface="Book Antiqua" panose="02040602050305030304" pitchFamily="18" charset="0"/>
              </a:rPr>
              <a:t>français</a:t>
            </a:r>
            <a:r>
              <a:rPr lang="en-CA" sz="2800" dirty="0">
                <a:solidFill>
                  <a:srgbClr val="002060"/>
                </a:solidFill>
                <a:latin typeface="Book Antiqua" panose="02040602050305030304" pitchFamily="18" charset="0"/>
              </a:rPr>
              <a:t> </a:t>
            </a:r>
            <a:r>
              <a:rPr lang="en-CA" sz="2800" dirty="0" smtClean="0">
                <a:solidFill>
                  <a:srgbClr val="002060"/>
                </a:solidFill>
                <a:latin typeface="Book Antiqua" panose="02040602050305030304" pitchFamily="18" charset="0"/>
              </a:rPr>
              <a:t>à </a:t>
            </a:r>
            <a:r>
              <a:rPr lang="en-CA" sz="2800" dirty="0" err="1" smtClean="0">
                <a:solidFill>
                  <a:srgbClr val="002060"/>
                </a:solidFill>
                <a:latin typeface="Book Antiqua" panose="02040602050305030304" pitchFamily="18" charset="0"/>
              </a:rPr>
              <a:t>initiale</a:t>
            </a:r>
            <a:r>
              <a:rPr lang="en-CA" sz="2800" dirty="0" smtClean="0">
                <a:solidFill>
                  <a:srgbClr val="002060"/>
                </a:solidFill>
                <a:latin typeface="Book Antiqua" panose="02040602050305030304" pitchFamily="18" charset="0"/>
              </a:rPr>
              <a:t> </a:t>
            </a:r>
            <a:r>
              <a:rPr lang="en-CA" sz="2800" dirty="0" err="1" smtClean="0">
                <a:solidFill>
                  <a:srgbClr val="002060"/>
                </a:solidFill>
                <a:latin typeface="Book Antiqua" panose="02040602050305030304" pitchFamily="18" charset="0"/>
              </a:rPr>
              <a:t>voclaique</a:t>
            </a:r>
            <a:r>
              <a:rPr lang="en-CA" sz="2800" dirty="0" smtClean="0">
                <a:solidFill>
                  <a:srgbClr val="002060"/>
                </a:solidFill>
                <a:latin typeface="Book Antiqua" panose="02040602050305030304" pitchFamily="18" charset="0"/>
              </a:rPr>
              <a:t>.</a:t>
            </a:r>
          </a:p>
          <a:p>
            <a:pPr marL="0" indent="0" algn="just">
              <a:buNone/>
            </a:pPr>
            <a:endParaRPr lang="en-CA" sz="2800" dirty="0" smtClean="0">
              <a:solidFill>
                <a:srgbClr val="002060"/>
              </a:solidFill>
              <a:latin typeface="Book Antiqua" panose="02040602050305030304" pitchFamily="18" charset="0"/>
            </a:endParaRPr>
          </a:p>
          <a:p>
            <a:pPr algn="just">
              <a:buFont typeface="Wingdings" panose="05000000000000000000" pitchFamily="2" charset="2"/>
              <a:buChar char="Ø"/>
            </a:pPr>
            <a:r>
              <a:rPr lang="en-CA" sz="2800" dirty="0" err="1" smtClean="0">
                <a:solidFill>
                  <a:srgbClr val="002060"/>
                </a:solidFill>
                <a:latin typeface="Book Antiqua" panose="02040602050305030304" pitchFamily="18" charset="0"/>
              </a:rPr>
              <a:t>Donc</a:t>
            </a:r>
            <a:r>
              <a:rPr lang="en-CA" sz="2800" dirty="0" smtClean="0">
                <a:solidFill>
                  <a:srgbClr val="002060"/>
                </a:solidFill>
                <a:latin typeface="Book Antiqua" panose="02040602050305030304" pitchFamily="18" charset="0"/>
              </a:rPr>
              <a:t>, </a:t>
            </a:r>
            <a:r>
              <a:rPr lang="en-CA" sz="2800" dirty="0" err="1" smtClean="0">
                <a:solidFill>
                  <a:srgbClr val="002060"/>
                </a:solidFill>
                <a:latin typeface="Book Antiqua" panose="02040602050305030304" pitchFamily="18" charset="0"/>
              </a:rPr>
              <a:t>selon</a:t>
            </a:r>
            <a:r>
              <a:rPr lang="en-CA" sz="2800" dirty="0" smtClean="0">
                <a:solidFill>
                  <a:srgbClr val="002060"/>
                </a:solidFill>
                <a:latin typeface="Book Antiqua" panose="02040602050305030304" pitchFamily="18" charset="0"/>
              </a:rPr>
              <a:t> </a:t>
            </a:r>
            <a:r>
              <a:rPr lang="en-CA" sz="2800" dirty="0" err="1" smtClean="0">
                <a:solidFill>
                  <a:srgbClr val="002060"/>
                </a:solidFill>
                <a:latin typeface="Book Antiqua" panose="02040602050305030304" pitchFamily="18" charset="0"/>
              </a:rPr>
              <a:t>elle</a:t>
            </a:r>
            <a:r>
              <a:rPr lang="en-CA" sz="2800" dirty="0" smtClean="0">
                <a:solidFill>
                  <a:srgbClr val="002060"/>
                </a:solidFill>
                <a:latin typeface="Book Antiqua" panose="02040602050305030304" pitchFamily="18" charset="0"/>
              </a:rPr>
              <a:t>, </a:t>
            </a:r>
            <a:r>
              <a:rPr lang="en-CA" sz="2800" dirty="0" err="1" smtClean="0">
                <a:solidFill>
                  <a:srgbClr val="002060"/>
                </a:solidFill>
                <a:latin typeface="Book Antiqua" panose="02040602050305030304" pitchFamily="18" charset="0"/>
              </a:rPr>
              <a:t>tous</a:t>
            </a:r>
            <a:r>
              <a:rPr lang="en-CA" sz="2800" dirty="0" smtClean="0">
                <a:solidFill>
                  <a:srgbClr val="002060"/>
                </a:solidFill>
                <a:latin typeface="Book Antiqua" panose="02040602050305030304" pitchFamily="18" charset="0"/>
              </a:rPr>
              <a:t> </a:t>
            </a:r>
            <a:r>
              <a:rPr lang="en-CA" sz="2800" dirty="0">
                <a:solidFill>
                  <a:srgbClr val="002060"/>
                </a:solidFill>
                <a:latin typeface="Book Antiqua" panose="02040602050305030304" pitchFamily="18" charset="0"/>
              </a:rPr>
              <a:t>les mots </a:t>
            </a:r>
            <a:r>
              <a:rPr lang="en-CA" sz="2800" dirty="0" err="1">
                <a:solidFill>
                  <a:srgbClr val="002060"/>
                </a:solidFill>
                <a:latin typeface="Book Antiqua" panose="02040602050305030304" pitchFamily="18" charset="0"/>
              </a:rPr>
              <a:t>issus</a:t>
            </a:r>
            <a:r>
              <a:rPr lang="en-CA" sz="2800" dirty="0">
                <a:solidFill>
                  <a:srgbClr val="002060"/>
                </a:solidFill>
                <a:latin typeface="Book Antiqua" panose="02040602050305030304" pitchFamily="18" charset="0"/>
              </a:rPr>
              <a:t> du </a:t>
            </a:r>
            <a:r>
              <a:rPr lang="en-CA" sz="2800" dirty="0" err="1">
                <a:solidFill>
                  <a:srgbClr val="002060"/>
                </a:solidFill>
                <a:latin typeface="Book Antiqua" panose="02040602050305030304" pitchFamily="18" charset="0"/>
              </a:rPr>
              <a:t>français</a:t>
            </a:r>
            <a:r>
              <a:rPr lang="en-CA" sz="2800" dirty="0">
                <a:solidFill>
                  <a:srgbClr val="002060"/>
                </a:solidFill>
                <a:latin typeface="Book Antiqua" panose="02040602050305030304" pitchFamily="18" charset="0"/>
              </a:rPr>
              <a:t> </a:t>
            </a:r>
            <a:r>
              <a:rPr lang="en-CA" sz="2800" dirty="0" err="1">
                <a:solidFill>
                  <a:srgbClr val="002060"/>
                </a:solidFill>
                <a:latin typeface="Book Antiqua" panose="02040602050305030304" pitchFamily="18" charset="0"/>
              </a:rPr>
              <a:t>ont</a:t>
            </a:r>
            <a:r>
              <a:rPr lang="en-CA" sz="2800" dirty="0">
                <a:solidFill>
                  <a:srgbClr val="002060"/>
                </a:solidFill>
                <a:latin typeface="Book Antiqua" panose="02040602050305030304" pitchFamily="18" charset="0"/>
              </a:rPr>
              <a:t> </a:t>
            </a:r>
            <a:r>
              <a:rPr lang="en-CA" sz="2800" dirty="0" err="1">
                <a:solidFill>
                  <a:srgbClr val="002060"/>
                </a:solidFill>
                <a:latin typeface="Book Antiqua" panose="02040602050305030304" pitchFamily="18" charset="0"/>
              </a:rPr>
              <a:t>une</a:t>
            </a:r>
            <a:r>
              <a:rPr lang="en-CA" sz="2800" dirty="0">
                <a:solidFill>
                  <a:srgbClr val="002060"/>
                </a:solidFill>
                <a:latin typeface="Book Antiqua" panose="02040602050305030304" pitchFamily="18" charset="0"/>
              </a:rPr>
              <a:t> </a:t>
            </a:r>
            <a:r>
              <a:rPr lang="en-CA" sz="2800" dirty="0" err="1">
                <a:solidFill>
                  <a:srgbClr val="002060"/>
                </a:solidFill>
                <a:latin typeface="Book Antiqua" panose="02040602050305030304" pitchFamily="18" charset="0"/>
              </a:rPr>
              <a:t>initiale</a:t>
            </a:r>
            <a:r>
              <a:rPr lang="en-CA" sz="2800" dirty="0">
                <a:solidFill>
                  <a:srgbClr val="002060"/>
                </a:solidFill>
                <a:latin typeface="Book Antiqua" panose="02040602050305030304" pitchFamily="18" charset="0"/>
              </a:rPr>
              <a:t> </a:t>
            </a:r>
            <a:r>
              <a:rPr lang="en-CA" sz="2800" dirty="0" err="1">
                <a:solidFill>
                  <a:srgbClr val="002060"/>
                </a:solidFill>
                <a:latin typeface="Book Antiqua" panose="02040602050305030304" pitchFamily="18" charset="0"/>
              </a:rPr>
              <a:t>consonantique</a:t>
            </a:r>
            <a:r>
              <a:rPr lang="en-CA" sz="2800" dirty="0">
                <a:solidFill>
                  <a:srgbClr val="002060"/>
                </a:solidFill>
                <a:latin typeface="Book Antiqua" panose="02040602050305030304" pitchFamily="18" charset="0"/>
              </a:rPr>
              <a:t> </a:t>
            </a:r>
            <a:r>
              <a:rPr lang="en-CA" sz="2800" dirty="0" err="1">
                <a:solidFill>
                  <a:srgbClr val="002060"/>
                </a:solidFill>
                <a:latin typeface="Book Antiqua" panose="02040602050305030304" pitchFamily="18" charset="0"/>
              </a:rPr>
              <a:t>en</a:t>
            </a:r>
            <a:r>
              <a:rPr lang="en-CA" sz="2800" dirty="0">
                <a:solidFill>
                  <a:srgbClr val="002060"/>
                </a:solidFill>
                <a:latin typeface="Book Antiqua" panose="02040602050305030304" pitchFamily="18" charset="0"/>
              </a:rPr>
              <a:t> </a:t>
            </a:r>
            <a:r>
              <a:rPr lang="en-CA" sz="2800" dirty="0" err="1">
                <a:solidFill>
                  <a:srgbClr val="002060"/>
                </a:solidFill>
                <a:latin typeface="Book Antiqua" panose="02040602050305030304" pitchFamily="18" charset="0"/>
              </a:rPr>
              <a:t>mitchif</a:t>
            </a:r>
            <a:r>
              <a:rPr lang="en-CA" sz="2800" dirty="0">
                <a:solidFill>
                  <a:srgbClr val="002060"/>
                </a:solidFill>
                <a:latin typeface="Book Antiqua" panose="02040602050305030304" pitchFamily="18" charset="0"/>
              </a:rPr>
              <a:t>: </a:t>
            </a:r>
            <a:r>
              <a:rPr lang="en-CA" sz="2800" i="1" dirty="0" err="1">
                <a:solidFill>
                  <a:srgbClr val="002060"/>
                </a:solidFill>
                <a:latin typeface="Book Antiqua" panose="02040602050305030304" pitchFamily="18" charset="0"/>
              </a:rPr>
              <a:t>arbre</a:t>
            </a:r>
            <a:r>
              <a:rPr lang="en-CA" sz="2800" i="1" dirty="0">
                <a:solidFill>
                  <a:srgbClr val="002060"/>
                </a:solidFill>
                <a:latin typeface="Book Antiqua" panose="02040602050305030304" pitchFamily="18" charset="0"/>
              </a:rPr>
              <a:t> </a:t>
            </a:r>
            <a:r>
              <a:rPr lang="en-CA" sz="2800" dirty="0">
                <a:solidFill>
                  <a:srgbClr val="002060"/>
                </a:solidFill>
                <a:latin typeface="Book Antiqua" panose="02040602050305030304" pitchFamily="18" charset="0"/>
                <a:sym typeface="Wingdings" panose="05000000000000000000" pitchFamily="2" charset="2"/>
              </a:rPr>
              <a:t> </a:t>
            </a:r>
            <a:r>
              <a:rPr lang="en-CA" sz="2800" i="1" dirty="0" err="1" smtClean="0">
                <a:solidFill>
                  <a:srgbClr val="002060"/>
                </a:solidFill>
                <a:latin typeface="Book Antiqua" panose="02040602050305030304" pitchFamily="18" charset="0"/>
                <a:sym typeface="Wingdings" panose="05000000000000000000" pitchFamily="2" charset="2"/>
              </a:rPr>
              <a:t>naarb</a:t>
            </a:r>
            <a:r>
              <a:rPr lang="en-CA" sz="2800" dirty="0" smtClean="0">
                <a:solidFill>
                  <a:srgbClr val="002060"/>
                </a:solidFill>
                <a:latin typeface="Book Antiqua" panose="02040602050305030304" pitchFamily="18" charset="0"/>
                <a:sym typeface="Wingdings" panose="05000000000000000000" pitchFamily="2" charset="2"/>
              </a:rPr>
              <a:t>/</a:t>
            </a:r>
            <a:r>
              <a:rPr lang="en-CA" sz="2800" i="1" dirty="0" err="1" smtClean="0">
                <a:solidFill>
                  <a:srgbClr val="002060"/>
                </a:solidFill>
                <a:latin typeface="Book Antiqua" panose="02040602050305030304" pitchFamily="18" charset="0"/>
                <a:sym typeface="Wingdings" panose="05000000000000000000" pitchFamily="2" charset="2"/>
              </a:rPr>
              <a:t>zaarb</a:t>
            </a:r>
            <a:r>
              <a:rPr lang="en-CA" sz="2800" dirty="0" smtClean="0">
                <a:solidFill>
                  <a:srgbClr val="002060"/>
                </a:solidFill>
                <a:latin typeface="Book Antiqua" panose="02040602050305030304" pitchFamily="18" charset="0"/>
                <a:sym typeface="Wingdings" panose="05000000000000000000" pitchFamily="2" charset="2"/>
              </a:rPr>
              <a:t>/</a:t>
            </a:r>
            <a:r>
              <a:rPr lang="en-CA" sz="2800" i="1" dirty="0" err="1" smtClean="0">
                <a:solidFill>
                  <a:srgbClr val="002060"/>
                </a:solidFill>
                <a:latin typeface="Book Antiqua" panose="02040602050305030304" pitchFamily="18" charset="0"/>
                <a:sym typeface="Wingdings" panose="05000000000000000000" pitchFamily="2" charset="2"/>
              </a:rPr>
              <a:t>larab</a:t>
            </a:r>
            <a:r>
              <a:rPr lang="en-CA" sz="2800" i="1" dirty="0" smtClean="0">
                <a:solidFill>
                  <a:srgbClr val="002060"/>
                </a:solidFill>
                <a:latin typeface="Book Antiqua" panose="02040602050305030304" pitchFamily="18" charset="0"/>
                <a:sym typeface="Wingdings" panose="05000000000000000000" pitchFamily="2" charset="2"/>
              </a:rPr>
              <a:t>/</a:t>
            </a:r>
            <a:r>
              <a:rPr lang="en-CA" sz="2800" i="1" dirty="0" err="1" smtClean="0">
                <a:solidFill>
                  <a:srgbClr val="002060"/>
                </a:solidFill>
                <a:latin typeface="Book Antiqua" panose="02040602050305030304" pitchFamily="18" charset="0"/>
                <a:sym typeface="Wingdings" panose="05000000000000000000" pitchFamily="2" charset="2"/>
              </a:rPr>
              <a:t>taarb</a:t>
            </a:r>
            <a:r>
              <a:rPr lang="en-CA" sz="2800" dirty="0" smtClean="0">
                <a:solidFill>
                  <a:srgbClr val="002060"/>
                </a:solidFill>
                <a:latin typeface="Book Antiqua" panose="02040602050305030304" pitchFamily="18" charset="0"/>
                <a:sym typeface="Wingdings" panose="05000000000000000000" pitchFamily="2" charset="2"/>
              </a:rPr>
              <a:t>, </a:t>
            </a:r>
            <a:r>
              <a:rPr lang="en-CA" sz="2800" dirty="0">
                <a:solidFill>
                  <a:srgbClr val="002060"/>
                </a:solidFill>
                <a:latin typeface="Book Antiqua" panose="02040602050305030304" pitchFamily="18" charset="0"/>
                <a:sym typeface="Wingdings" panose="05000000000000000000" pitchFamily="2" charset="2"/>
              </a:rPr>
              <a:t>etc</a:t>
            </a:r>
            <a:r>
              <a:rPr lang="en-CA" sz="2800" dirty="0" smtClean="0">
                <a:solidFill>
                  <a:srgbClr val="002060"/>
                </a:solidFill>
                <a:latin typeface="Book Antiqua" panose="02040602050305030304" pitchFamily="18" charset="0"/>
                <a:sym typeface="Wingdings" panose="05000000000000000000" pitchFamily="2" charset="2"/>
              </a:rPr>
              <a:t>.</a:t>
            </a:r>
          </a:p>
          <a:p>
            <a:pPr marL="0" indent="0" algn="just">
              <a:buNone/>
            </a:pPr>
            <a:r>
              <a:rPr lang="en-CA" sz="2800" dirty="0" smtClean="0">
                <a:solidFill>
                  <a:srgbClr val="002060"/>
                </a:solidFill>
                <a:latin typeface="Book Antiqua" panose="02040602050305030304" pitchFamily="18" charset="0"/>
                <a:sym typeface="Wingdings" panose="05000000000000000000" pitchFamily="2" charset="2"/>
              </a:rPr>
              <a:t> </a:t>
            </a:r>
            <a:endParaRPr lang="en-CA" sz="2800" dirty="0">
              <a:solidFill>
                <a:srgbClr val="002060"/>
              </a:solidFill>
              <a:latin typeface="Book Antiqua" panose="02040602050305030304" pitchFamily="18" charset="0"/>
              <a:sym typeface="Wingdings" panose="05000000000000000000" pitchFamily="2" charset="2"/>
            </a:endParaRPr>
          </a:p>
          <a:p>
            <a:pPr algn="just">
              <a:buFont typeface="Wingdings" panose="05000000000000000000" pitchFamily="2" charset="2"/>
              <a:buChar char="Ø"/>
            </a:pPr>
            <a:r>
              <a:rPr lang="en-CA" sz="2800" dirty="0" smtClean="0">
                <a:solidFill>
                  <a:srgbClr val="002060"/>
                </a:solidFill>
                <a:latin typeface="Book Antiqua" panose="02040602050305030304" pitchFamily="18" charset="0"/>
                <a:sym typeface="Wingdings" panose="05000000000000000000" pitchFamily="2" charset="2"/>
              </a:rPr>
              <a:t>Pour Rosen, </a:t>
            </a:r>
            <a:r>
              <a:rPr lang="en-CA" sz="2800" dirty="0" err="1">
                <a:solidFill>
                  <a:srgbClr val="002060"/>
                </a:solidFill>
                <a:latin typeface="Book Antiqua" panose="02040602050305030304" pitchFamily="18" charset="0"/>
                <a:sym typeface="Wingdings" panose="05000000000000000000" pitchFamily="2" charset="2"/>
              </a:rPr>
              <a:t>en</a:t>
            </a:r>
            <a:r>
              <a:rPr lang="en-CA" sz="2800" dirty="0">
                <a:solidFill>
                  <a:srgbClr val="002060"/>
                </a:solidFill>
                <a:latin typeface="Book Antiqua" panose="02040602050305030304" pitchFamily="18" charset="0"/>
                <a:sym typeface="Wingdings" panose="05000000000000000000" pitchFamily="2" charset="2"/>
              </a:rPr>
              <a:t> </a:t>
            </a:r>
            <a:r>
              <a:rPr lang="en-CA" sz="2800" dirty="0" err="1">
                <a:solidFill>
                  <a:srgbClr val="002060"/>
                </a:solidFill>
                <a:latin typeface="Book Antiqua" panose="02040602050305030304" pitchFamily="18" charset="0"/>
                <a:sym typeface="Wingdings" panose="05000000000000000000" pitchFamily="2" charset="2"/>
              </a:rPr>
              <a:t>contexte</a:t>
            </a:r>
            <a:r>
              <a:rPr lang="en-CA" sz="2800" dirty="0">
                <a:solidFill>
                  <a:srgbClr val="002060"/>
                </a:solidFill>
                <a:latin typeface="Book Antiqua" panose="02040602050305030304" pitchFamily="18" charset="0"/>
                <a:sym typeface="Wingdings" panose="05000000000000000000" pitchFamily="2" charset="2"/>
              </a:rPr>
              <a:t> </a:t>
            </a:r>
            <a:r>
              <a:rPr lang="en-CA" sz="2800" b="1" dirty="0" err="1">
                <a:solidFill>
                  <a:srgbClr val="002060"/>
                </a:solidFill>
                <a:latin typeface="Book Antiqua" panose="02040602050305030304" pitchFamily="18" charset="0"/>
                <a:sym typeface="Wingdings" panose="05000000000000000000" pitchFamily="2" charset="2"/>
              </a:rPr>
              <a:t>indéfini</a:t>
            </a:r>
            <a:r>
              <a:rPr lang="en-CA" sz="2800" dirty="0">
                <a:solidFill>
                  <a:srgbClr val="002060"/>
                </a:solidFill>
                <a:latin typeface="Book Antiqua" panose="02040602050305030304" pitchFamily="18" charset="0"/>
                <a:sym typeface="Wingdings" panose="05000000000000000000" pitchFamily="2" charset="2"/>
              </a:rPr>
              <a:t>, la </a:t>
            </a:r>
            <a:r>
              <a:rPr lang="en-CA" sz="2800" dirty="0" err="1">
                <a:solidFill>
                  <a:srgbClr val="002060"/>
                </a:solidFill>
                <a:latin typeface="Book Antiqua" panose="02040602050305030304" pitchFamily="18" charset="0"/>
                <a:sym typeface="Wingdings" panose="05000000000000000000" pitchFamily="2" charset="2"/>
              </a:rPr>
              <a:t>consonne</a:t>
            </a:r>
            <a:r>
              <a:rPr lang="en-CA" sz="2800" dirty="0">
                <a:solidFill>
                  <a:srgbClr val="002060"/>
                </a:solidFill>
                <a:latin typeface="Book Antiqua" panose="02040602050305030304" pitchFamily="18" charset="0"/>
                <a:sym typeface="Wingdings" panose="05000000000000000000" pitchFamily="2" charset="2"/>
              </a:rPr>
              <a:t> </a:t>
            </a:r>
            <a:r>
              <a:rPr lang="en-CA" sz="2800" dirty="0" err="1">
                <a:solidFill>
                  <a:srgbClr val="002060"/>
                </a:solidFill>
                <a:latin typeface="Book Antiqua" panose="02040602050305030304" pitchFamily="18" charset="0"/>
                <a:sym typeface="Wingdings" panose="05000000000000000000" pitchFamily="2" charset="2"/>
              </a:rPr>
              <a:t>initiale</a:t>
            </a:r>
            <a:r>
              <a:rPr lang="en-CA" sz="2800" dirty="0">
                <a:solidFill>
                  <a:srgbClr val="002060"/>
                </a:solidFill>
                <a:latin typeface="Book Antiqua" panose="02040602050305030304" pitchFamily="18" charset="0"/>
                <a:sym typeface="Wingdings" panose="05000000000000000000" pitchFamily="2" charset="2"/>
              </a:rPr>
              <a:t> sera /n/(</a:t>
            </a:r>
            <a:r>
              <a:rPr lang="en-CA" sz="2800" i="1" dirty="0" err="1">
                <a:solidFill>
                  <a:srgbClr val="002060"/>
                </a:solidFill>
                <a:latin typeface="Book Antiqua" panose="02040602050305030304" pitchFamily="18" charset="0"/>
                <a:sym typeface="Wingdings" panose="05000000000000000000" pitchFamily="2" charset="2"/>
              </a:rPr>
              <a:t>en</a:t>
            </a:r>
            <a:r>
              <a:rPr lang="en-CA" sz="2800" i="1" dirty="0">
                <a:solidFill>
                  <a:srgbClr val="002060"/>
                </a:solidFill>
                <a:latin typeface="Book Antiqua" panose="02040602050305030304" pitchFamily="18" charset="0"/>
                <a:sym typeface="Wingdings" panose="05000000000000000000" pitchFamily="2" charset="2"/>
              </a:rPr>
              <a:t> </a:t>
            </a:r>
            <a:r>
              <a:rPr lang="en-CA" sz="2800" i="1" dirty="0" err="1" smtClean="0">
                <a:solidFill>
                  <a:srgbClr val="002060"/>
                </a:solidFill>
                <a:latin typeface="Book Antiqua" panose="02040602050305030304" pitchFamily="18" charset="0"/>
                <a:sym typeface="Wingdings" panose="05000000000000000000" pitchFamily="2" charset="2"/>
              </a:rPr>
              <a:t>naarb</a:t>
            </a:r>
            <a:r>
              <a:rPr lang="en-CA" sz="2800" dirty="0">
                <a:solidFill>
                  <a:srgbClr val="002060"/>
                </a:solidFill>
                <a:latin typeface="Book Antiqua" panose="02040602050305030304" pitchFamily="18" charset="0"/>
                <a:sym typeface="Wingdings" panose="05000000000000000000" pitchFamily="2" charset="2"/>
              </a:rPr>
              <a:t>); </a:t>
            </a:r>
            <a:r>
              <a:rPr lang="en-CA" sz="2800" dirty="0" err="1">
                <a:solidFill>
                  <a:srgbClr val="002060"/>
                </a:solidFill>
                <a:latin typeface="Book Antiqua" panose="02040602050305030304" pitchFamily="18" charset="0"/>
                <a:sym typeface="Wingdings" panose="05000000000000000000" pitchFamily="2" charset="2"/>
              </a:rPr>
              <a:t>en</a:t>
            </a:r>
            <a:r>
              <a:rPr lang="en-CA" sz="2800" dirty="0">
                <a:solidFill>
                  <a:srgbClr val="002060"/>
                </a:solidFill>
                <a:latin typeface="Book Antiqua" panose="02040602050305030304" pitchFamily="18" charset="0"/>
                <a:sym typeface="Wingdings" panose="05000000000000000000" pitchFamily="2" charset="2"/>
              </a:rPr>
              <a:t> </a:t>
            </a:r>
            <a:r>
              <a:rPr lang="en-CA" sz="2800" dirty="0" err="1">
                <a:solidFill>
                  <a:srgbClr val="002060"/>
                </a:solidFill>
                <a:latin typeface="Book Antiqua" panose="02040602050305030304" pitchFamily="18" charset="0"/>
                <a:sym typeface="Wingdings" panose="05000000000000000000" pitchFamily="2" charset="2"/>
              </a:rPr>
              <a:t>contexte</a:t>
            </a:r>
            <a:r>
              <a:rPr lang="en-CA" sz="2800" dirty="0">
                <a:solidFill>
                  <a:srgbClr val="002060"/>
                </a:solidFill>
                <a:latin typeface="Book Antiqua" panose="02040602050305030304" pitchFamily="18" charset="0"/>
                <a:sym typeface="Wingdings" panose="05000000000000000000" pitchFamily="2" charset="2"/>
              </a:rPr>
              <a:t> </a:t>
            </a:r>
            <a:r>
              <a:rPr lang="en-CA" sz="2800" b="1" dirty="0" err="1">
                <a:solidFill>
                  <a:srgbClr val="002060"/>
                </a:solidFill>
                <a:latin typeface="Book Antiqua" panose="02040602050305030304" pitchFamily="18" charset="0"/>
                <a:sym typeface="Wingdings" panose="05000000000000000000" pitchFamily="2" charset="2"/>
              </a:rPr>
              <a:t>pluriel</a:t>
            </a:r>
            <a:r>
              <a:rPr lang="en-CA" sz="2800" dirty="0">
                <a:solidFill>
                  <a:srgbClr val="002060"/>
                </a:solidFill>
                <a:latin typeface="Book Antiqua" panose="02040602050305030304" pitchFamily="18" charset="0"/>
                <a:sym typeface="Wingdings" panose="05000000000000000000" pitchFamily="2" charset="2"/>
              </a:rPr>
              <a:t>, </a:t>
            </a:r>
            <a:r>
              <a:rPr lang="en-CA" sz="2800" dirty="0" err="1">
                <a:solidFill>
                  <a:srgbClr val="002060"/>
                </a:solidFill>
                <a:latin typeface="Book Antiqua" panose="02040602050305030304" pitchFamily="18" charset="0"/>
                <a:sym typeface="Wingdings" panose="05000000000000000000" pitchFamily="2" charset="2"/>
              </a:rPr>
              <a:t>elle</a:t>
            </a:r>
            <a:r>
              <a:rPr lang="en-CA" sz="2800" dirty="0">
                <a:solidFill>
                  <a:srgbClr val="002060"/>
                </a:solidFill>
                <a:latin typeface="Book Antiqua" panose="02040602050305030304" pitchFamily="18" charset="0"/>
                <a:sym typeface="Wingdings" panose="05000000000000000000" pitchFamily="2" charset="2"/>
              </a:rPr>
              <a:t> sera /z/(</a:t>
            </a:r>
            <a:r>
              <a:rPr lang="en-CA" sz="2800" i="1" dirty="0">
                <a:solidFill>
                  <a:srgbClr val="002060"/>
                </a:solidFill>
                <a:latin typeface="Book Antiqua" panose="02040602050305030304" pitchFamily="18" charset="0"/>
                <a:sym typeface="Wingdings" panose="05000000000000000000" pitchFamily="2" charset="2"/>
              </a:rPr>
              <a:t>lii </a:t>
            </a:r>
            <a:r>
              <a:rPr lang="en-CA" sz="2800" i="1" dirty="0" err="1" smtClean="0">
                <a:solidFill>
                  <a:srgbClr val="002060"/>
                </a:solidFill>
                <a:latin typeface="Book Antiqua" panose="02040602050305030304" pitchFamily="18" charset="0"/>
                <a:sym typeface="Wingdings" panose="05000000000000000000" pitchFamily="2" charset="2"/>
              </a:rPr>
              <a:t>zaarb</a:t>
            </a:r>
            <a:r>
              <a:rPr lang="en-CA" sz="2800" dirty="0">
                <a:solidFill>
                  <a:srgbClr val="002060"/>
                </a:solidFill>
                <a:latin typeface="Book Antiqua" panose="02040602050305030304" pitchFamily="18" charset="0"/>
                <a:sym typeface="Wingdings" panose="05000000000000000000" pitchFamily="2" charset="2"/>
              </a:rPr>
              <a:t>) et </a:t>
            </a:r>
            <a:r>
              <a:rPr lang="en-CA" sz="2800" dirty="0" err="1">
                <a:solidFill>
                  <a:srgbClr val="002060"/>
                </a:solidFill>
                <a:latin typeface="Book Antiqua" panose="02040602050305030304" pitchFamily="18" charset="0"/>
                <a:sym typeface="Wingdings" panose="05000000000000000000" pitchFamily="2" charset="2"/>
              </a:rPr>
              <a:t>en</a:t>
            </a:r>
            <a:r>
              <a:rPr lang="en-CA" sz="2800" dirty="0">
                <a:solidFill>
                  <a:srgbClr val="002060"/>
                </a:solidFill>
                <a:latin typeface="Book Antiqua" panose="02040602050305030304" pitchFamily="18" charset="0"/>
                <a:sym typeface="Wingdings" panose="05000000000000000000" pitchFamily="2" charset="2"/>
              </a:rPr>
              <a:t> </a:t>
            </a:r>
            <a:r>
              <a:rPr lang="en-CA" sz="2800" dirty="0" err="1">
                <a:solidFill>
                  <a:srgbClr val="002060"/>
                </a:solidFill>
                <a:latin typeface="Book Antiqua" panose="02040602050305030304" pitchFamily="18" charset="0"/>
                <a:sym typeface="Wingdings" panose="05000000000000000000" pitchFamily="2" charset="2"/>
              </a:rPr>
              <a:t>contexte</a:t>
            </a:r>
            <a:r>
              <a:rPr lang="en-CA" sz="2800" dirty="0">
                <a:solidFill>
                  <a:srgbClr val="002060"/>
                </a:solidFill>
                <a:latin typeface="Book Antiqua" panose="02040602050305030304" pitchFamily="18" charset="0"/>
                <a:sym typeface="Wingdings" panose="05000000000000000000" pitchFamily="2" charset="2"/>
              </a:rPr>
              <a:t> </a:t>
            </a:r>
            <a:r>
              <a:rPr lang="en-CA" sz="2800" b="1" dirty="0" err="1">
                <a:solidFill>
                  <a:srgbClr val="002060"/>
                </a:solidFill>
                <a:latin typeface="Book Antiqua" panose="02040602050305030304" pitchFamily="18" charset="0"/>
                <a:sym typeface="Wingdings" panose="05000000000000000000" pitchFamily="2" charset="2"/>
              </a:rPr>
              <a:t>défini</a:t>
            </a:r>
            <a:r>
              <a:rPr lang="en-CA" sz="2800" dirty="0">
                <a:solidFill>
                  <a:srgbClr val="002060"/>
                </a:solidFill>
                <a:latin typeface="Book Antiqua" panose="02040602050305030304" pitchFamily="18" charset="0"/>
                <a:sym typeface="Wingdings" panose="05000000000000000000" pitchFamily="2" charset="2"/>
              </a:rPr>
              <a:t>, </a:t>
            </a:r>
            <a:r>
              <a:rPr lang="en-CA" sz="2800" dirty="0" err="1">
                <a:solidFill>
                  <a:srgbClr val="002060"/>
                </a:solidFill>
                <a:latin typeface="Book Antiqua" panose="02040602050305030304" pitchFamily="18" charset="0"/>
                <a:sym typeface="Wingdings" panose="05000000000000000000" pitchFamily="2" charset="2"/>
              </a:rPr>
              <a:t>elle</a:t>
            </a:r>
            <a:r>
              <a:rPr lang="en-CA" sz="2800" dirty="0">
                <a:solidFill>
                  <a:srgbClr val="002060"/>
                </a:solidFill>
                <a:latin typeface="Book Antiqua" panose="02040602050305030304" pitchFamily="18" charset="0"/>
                <a:sym typeface="Wingdings" panose="05000000000000000000" pitchFamily="2" charset="2"/>
              </a:rPr>
              <a:t> sera /l/(</a:t>
            </a:r>
            <a:r>
              <a:rPr lang="en-CA" sz="2800" i="1" dirty="0" err="1" smtClean="0">
                <a:solidFill>
                  <a:srgbClr val="002060"/>
                </a:solidFill>
                <a:latin typeface="Book Antiqua" panose="02040602050305030304" pitchFamily="18" charset="0"/>
                <a:sym typeface="Wingdings" panose="05000000000000000000" pitchFamily="2" charset="2"/>
              </a:rPr>
              <a:t>laarb</a:t>
            </a:r>
            <a:r>
              <a:rPr lang="en-CA" sz="2800" dirty="0">
                <a:solidFill>
                  <a:srgbClr val="002060"/>
                </a:solidFill>
                <a:latin typeface="Book Antiqua" panose="02040602050305030304" pitchFamily="18" charset="0"/>
                <a:sym typeface="Wingdings" panose="05000000000000000000" pitchFamily="2" charset="2"/>
              </a:rPr>
              <a:t>). </a:t>
            </a:r>
            <a:r>
              <a:rPr lang="en-CA" sz="2800" b="1" dirty="0">
                <a:solidFill>
                  <a:srgbClr val="002060"/>
                </a:solidFill>
                <a:latin typeface="Book Antiqua" panose="02040602050305030304" pitchFamily="18" charset="0"/>
                <a:sym typeface="Wingdings" panose="05000000000000000000" pitchFamily="2" charset="2"/>
              </a:rPr>
              <a:t>La </a:t>
            </a:r>
            <a:r>
              <a:rPr lang="en-CA" sz="2800" b="1" dirty="0" err="1">
                <a:solidFill>
                  <a:srgbClr val="002060"/>
                </a:solidFill>
                <a:latin typeface="Book Antiqua" panose="02040602050305030304" pitchFamily="18" charset="0"/>
                <a:sym typeface="Wingdings" panose="05000000000000000000" pitchFamily="2" charset="2"/>
              </a:rPr>
              <a:t>consonne</a:t>
            </a:r>
            <a:r>
              <a:rPr lang="en-CA" sz="2800" b="1" dirty="0">
                <a:solidFill>
                  <a:srgbClr val="002060"/>
                </a:solidFill>
                <a:latin typeface="Book Antiqua" panose="02040602050305030304" pitchFamily="18" charset="0"/>
                <a:sym typeface="Wingdings" panose="05000000000000000000" pitchFamily="2" charset="2"/>
              </a:rPr>
              <a:t> </a:t>
            </a:r>
            <a:r>
              <a:rPr lang="en-CA" sz="2800" b="1" dirty="0" err="1">
                <a:solidFill>
                  <a:srgbClr val="002060"/>
                </a:solidFill>
                <a:latin typeface="Book Antiqua" panose="02040602050305030304" pitchFamily="18" charset="0"/>
                <a:sym typeface="Wingdings" panose="05000000000000000000" pitchFamily="2" charset="2"/>
              </a:rPr>
              <a:t>initiale</a:t>
            </a:r>
            <a:r>
              <a:rPr lang="en-CA" sz="2800" b="1" dirty="0">
                <a:solidFill>
                  <a:srgbClr val="002060"/>
                </a:solidFill>
                <a:latin typeface="Book Antiqua" panose="02040602050305030304" pitchFamily="18" charset="0"/>
                <a:sym typeface="Wingdings" panose="05000000000000000000" pitchFamily="2" charset="2"/>
              </a:rPr>
              <a:t> </a:t>
            </a:r>
            <a:r>
              <a:rPr lang="en-CA" sz="2800" b="1" dirty="0" err="1">
                <a:solidFill>
                  <a:srgbClr val="002060"/>
                </a:solidFill>
                <a:latin typeface="Book Antiqua" panose="02040602050305030304" pitchFamily="18" charset="0"/>
                <a:sym typeface="Wingdings" panose="05000000000000000000" pitchFamily="2" charset="2"/>
              </a:rPr>
              <a:t>est</a:t>
            </a:r>
            <a:r>
              <a:rPr lang="en-CA" sz="2800" b="1" dirty="0">
                <a:solidFill>
                  <a:srgbClr val="002060"/>
                </a:solidFill>
                <a:latin typeface="Book Antiqua" panose="02040602050305030304" pitchFamily="18" charset="0"/>
                <a:sym typeface="Wingdings" panose="05000000000000000000" pitchFamily="2" charset="2"/>
              </a:rPr>
              <a:t> </a:t>
            </a:r>
            <a:r>
              <a:rPr lang="en-CA" sz="2800" b="1" dirty="0" err="1">
                <a:solidFill>
                  <a:srgbClr val="002060"/>
                </a:solidFill>
                <a:latin typeface="Book Antiqua" panose="02040602050305030304" pitchFamily="18" charset="0"/>
                <a:sym typeface="Wingdings" panose="05000000000000000000" pitchFamily="2" charset="2"/>
              </a:rPr>
              <a:t>donc</a:t>
            </a:r>
            <a:r>
              <a:rPr lang="en-CA" sz="2800" b="1" dirty="0">
                <a:solidFill>
                  <a:srgbClr val="002060"/>
                </a:solidFill>
                <a:latin typeface="Book Antiqua" panose="02040602050305030304" pitchFamily="18" charset="0"/>
                <a:sym typeface="Wingdings" panose="05000000000000000000" pitchFamily="2" charset="2"/>
              </a:rPr>
              <a:t> </a:t>
            </a:r>
            <a:r>
              <a:rPr lang="en-CA" sz="2800" b="1" dirty="0" err="1">
                <a:solidFill>
                  <a:srgbClr val="002060"/>
                </a:solidFill>
                <a:latin typeface="Book Antiqua" panose="02040602050305030304" pitchFamily="18" charset="0"/>
                <a:sym typeface="Wingdings" panose="05000000000000000000" pitchFamily="2" charset="2"/>
              </a:rPr>
              <a:t>déterminée</a:t>
            </a:r>
            <a:r>
              <a:rPr lang="en-CA" sz="2800" b="1" dirty="0">
                <a:solidFill>
                  <a:srgbClr val="002060"/>
                </a:solidFill>
                <a:latin typeface="Book Antiqua" panose="02040602050305030304" pitchFamily="18" charset="0"/>
                <a:sym typeface="Wingdings" panose="05000000000000000000" pitchFamily="2" charset="2"/>
              </a:rPr>
              <a:t> par le </a:t>
            </a:r>
            <a:r>
              <a:rPr lang="en-CA" sz="2800" b="1" dirty="0" err="1">
                <a:solidFill>
                  <a:srgbClr val="002060"/>
                </a:solidFill>
                <a:latin typeface="Book Antiqua" panose="02040602050305030304" pitchFamily="18" charset="0"/>
                <a:sym typeface="Wingdings" panose="05000000000000000000" pitchFamily="2" charset="2"/>
              </a:rPr>
              <a:t>contexte</a:t>
            </a:r>
            <a:r>
              <a:rPr lang="en-CA" sz="2800" b="1" dirty="0">
                <a:solidFill>
                  <a:srgbClr val="002060"/>
                </a:solidFill>
                <a:latin typeface="Book Antiqua" panose="02040602050305030304" pitchFamily="18" charset="0"/>
                <a:sym typeface="Wingdings" panose="05000000000000000000" pitchFamily="2" charset="2"/>
              </a:rPr>
              <a:t> </a:t>
            </a:r>
            <a:r>
              <a:rPr lang="en-CA" sz="2800" b="1" dirty="0" err="1">
                <a:solidFill>
                  <a:srgbClr val="002060"/>
                </a:solidFill>
                <a:latin typeface="Book Antiqua" panose="02040602050305030304" pitchFamily="18" charset="0"/>
                <a:sym typeface="Wingdings" panose="05000000000000000000" pitchFamily="2" charset="2"/>
              </a:rPr>
              <a:t>morphologique</a:t>
            </a:r>
            <a:r>
              <a:rPr lang="en-CA" sz="2800" b="1" dirty="0">
                <a:solidFill>
                  <a:srgbClr val="002060"/>
                </a:solidFill>
                <a:latin typeface="Book Antiqua" panose="02040602050305030304" pitchFamily="18" charset="0"/>
                <a:sym typeface="Wingdings" panose="05000000000000000000" pitchFamily="2" charset="2"/>
              </a:rPr>
              <a:t>.</a:t>
            </a:r>
            <a:endParaRPr lang="en-CA" sz="2800" b="1" dirty="0">
              <a:solidFill>
                <a:srgbClr val="002060"/>
              </a:solidFill>
              <a:latin typeface="Book Antiqua" panose="02040602050305030304" pitchFamily="18" charset="0"/>
            </a:endParaRPr>
          </a:p>
        </p:txBody>
      </p:sp>
    </p:spTree>
    <p:extLst>
      <p:ext uri="{BB962C8B-B14F-4D97-AF65-F5344CB8AC3E}">
        <p14:creationId xmlns:p14="http://schemas.microsoft.com/office/powerpoint/2010/main" val="20021085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rgbClr val="002060"/>
                </a:solidFill>
                <a:effectLst>
                  <a:outerShdw blurRad="38100" dist="38100" dir="2700000" algn="tl">
                    <a:srgbClr val="000000">
                      <a:alpha val="43137"/>
                    </a:srgbClr>
                  </a:outerShdw>
                </a:effectLst>
                <a:latin typeface="Book Antiqua" panose="02040602050305030304" pitchFamily="18" charset="0"/>
              </a:rPr>
              <a:t>La liaison </a:t>
            </a:r>
            <a:r>
              <a:rPr lang="en-CA" b="1" dirty="0" err="1" smtClean="0">
                <a:solidFill>
                  <a:srgbClr val="002060"/>
                </a:solidFill>
                <a:effectLst>
                  <a:outerShdw blurRad="38100" dist="38100" dir="2700000" algn="tl">
                    <a:srgbClr val="000000">
                      <a:alpha val="43137"/>
                    </a:srgbClr>
                  </a:outerShdw>
                </a:effectLst>
                <a:latin typeface="Book Antiqua" panose="02040602050305030304" pitchFamily="18" charset="0"/>
              </a:rPr>
              <a:t>en</a:t>
            </a:r>
            <a:r>
              <a:rPr lang="en-CA" b="1" dirty="0" smtClean="0">
                <a:solidFill>
                  <a:srgbClr val="002060"/>
                </a:solidFill>
                <a:effectLst>
                  <a:outerShdw blurRad="38100" dist="38100" dir="2700000" algn="tl">
                    <a:srgbClr val="000000">
                      <a:alpha val="43137"/>
                    </a:srgbClr>
                  </a:outerShdw>
                </a:effectLst>
                <a:latin typeface="Book Antiqua" panose="02040602050305030304" pitchFamily="18" charset="0"/>
              </a:rPr>
              <a:t> </a:t>
            </a:r>
            <a:r>
              <a:rPr lang="en-CA" b="1" dirty="0" err="1" smtClean="0">
                <a:solidFill>
                  <a:srgbClr val="002060"/>
                </a:solidFill>
                <a:effectLst>
                  <a:outerShdw blurRad="38100" dist="38100" dir="2700000" algn="tl">
                    <a:srgbClr val="000000">
                      <a:alpha val="43137"/>
                    </a:srgbClr>
                  </a:outerShdw>
                </a:effectLst>
                <a:latin typeface="Book Antiqua" panose="02040602050305030304" pitchFamily="18" charset="0"/>
              </a:rPr>
              <a:t>mitchif</a:t>
            </a:r>
            <a:r>
              <a:rPr lang="en-CA" b="1" dirty="0" smtClean="0">
                <a:solidFill>
                  <a:srgbClr val="002060"/>
                </a:solidFill>
                <a:effectLst>
                  <a:outerShdw blurRad="38100" dist="38100" dir="2700000" algn="tl">
                    <a:srgbClr val="000000">
                      <a:alpha val="43137"/>
                    </a:srgbClr>
                  </a:outerShdw>
                </a:effectLst>
                <a:latin typeface="Book Antiqua" panose="02040602050305030304" pitchFamily="18" charset="0"/>
              </a:rPr>
              <a:t>, suite</a:t>
            </a:r>
            <a:endParaRPr lang="en-CA" b="1" dirty="0">
              <a:solidFill>
                <a:srgbClr val="002060"/>
              </a:solidFill>
              <a:effectLst>
                <a:outerShdw blurRad="38100" dist="38100" dir="2700000" algn="tl">
                  <a:srgbClr val="000000">
                    <a:alpha val="43137"/>
                  </a:srgbClr>
                </a:outerShdw>
              </a:effectLst>
              <a:latin typeface="Book Antiqua" panose="02040602050305030304" pitchFamily="18" charset="0"/>
            </a:endParaRPr>
          </a:p>
        </p:txBody>
      </p:sp>
      <p:sp>
        <p:nvSpPr>
          <p:cNvPr id="3" name="Content Placeholder 2"/>
          <p:cNvSpPr>
            <a:spLocks noGrp="1"/>
          </p:cNvSpPr>
          <p:nvPr>
            <p:ph sz="quarter" idx="1"/>
          </p:nvPr>
        </p:nvSpPr>
        <p:spPr/>
        <p:txBody>
          <a:bodyPr>
            <a:normAutofit fontScale="92500" lnSpcReduction="10000"/>
          </a:bodyPr>
          <a:lstStyle/>
          <a:p>
            <a:pPr marL="0" lvl="0" indent="0" algn="just">
              <a:buClr>
                <a:srgbClr val="727CA3"/>
              </a:buClr>
              <a:buNone/>
            </a:pPr>
            <a:r>
              <a:rPr lang="en-CA" sz="2200" dirty="0" err="1">
                <a:solidFill>
                  <a:srgbClr val="002060"/>
                </a:solidFill>
                <a:latin typeface="Book Antiqua" panose="02040602050305030304" pitchFamily="18" charset="0"/>
              </a:rPr>
              <a:t>Problèmes</a:t>
            </a:r>
            <a:r>
              <a:rPr lang="en-CA" sz="2200" dirty="0">
                <a:solidFill>
                  <a:srgbClr val="002060"/>
                </a:solidFill>
                <a:latin typeface="Book Antiqua" panose="02040602050305030304" pitchFamily="18" charset="0"/>
              </a:rPr>
              <a:t> avec </a:t>
            </a:r>
            <a:r>
              <a:rPr lang="en-CA" sz="2200" dirty="0" err="1">
                <a:solidFill>
                  <a:srgbClr val="002060"/>
                </a:solidFill>
                <a:latin typeface="Book Antiqua" panose="02040602050305030304" pitchFamily="18" charset="0"/>
              </a:rPr>
              <a:t>cette</a:t>
            </a:r>
            <a:r>
              <a:rPr lang="en-CA" sz="2200" dirty="0">
                <a:solidFill>
                  <a:srgbClr val="002060"/>
                </a:solidFill>
                <a:latin typeface="Book Antiqua" panose="02040602050305030304" pitchFamily="18" charset="0"/>
              </a:rPr>
              <a:t>  </a:t>
            </a:r>
            <a:r>
              <a:rPr lang="en-CA" sz="2200" dirty="0" err="1">
                <a:solidFill>
                  <a:srgbClr val="002060"/>
                </a:solidFill>
                <a:latin typeface="Book Antiqua" panose="02040602050305030304" pitchFamily="18" charset="0"/>
              </a:rPr>
              <a:t>hypothèse</a:t>
            </a:r>
            <a:r>
              <a:rPr lang="en-CA" sz="2200" dirty="0">
                <a:solidFill>
                  <a:srgbClr val="002060"/>
                </a:solidFill>
                <a:latin typeface="Book Antiqua" panose="02040602050305030304" pitchFamily="18" charset="0"/>
              </a:rPr>
              <a:t>:</a:t>
            </a:r>
          </a:p>
          <a:p>
            <a:pPr marL="355600" lvl="0" indent="-355600" algn="just">
              <a:buClr>
                <a:srgbClr val="727CA3"/>
              </a:buClr>
              <a:buNone/>
            </a:pPr>
            <a:r>
              <a:rPr lang="en-CA" sz="2200" dirty="0" smtClean="0">
                <a:solidFill>
                  <a:srgbClr val="002060"/>
                </a:solidFill>
                <a:latin typeface="Book Antiqua" panose="02040602050305030304" pitchFamily="18" charset="0"/>
              </a:rPr>
              <a:t>1) Elle </a:t>
            </a:r>
            <a:r>
              <a:rPr lang="en-CA" sz="2200" dirty="0">
                <a:solidFill>
                  <a:srgbClr val="002060"/>
                </a:solidFill>
                <a:latin typeface="Book Antiqua" panose="02040602050305030304" pitchFamily="18" charset="0"/>
              </a:rPr>
              <a:t>ne </a:t>
            </a:r>
            <a:r>
              <a:rPr lang="en-CA" sz="2200" dirty="0" err="1">
                <a:solidFill>
                  <a:srgbClr val="002060"/>
                </a:solidFill>
                <a:latin typeface="Book Antiqua" panose="02040602050305030304" pitchFamily="18" charset="0"/>
              </a:rPr>
              <a:t>s’applique</a:t>
            </a:r>
            <a:r>
              <a:rPr lang="en-CA" sz="2200" dirty="0">
                <a:solidFill>
                  <a:srgbClr val="002060"/>
                </a:solidFill>
                <a:latin typeface="Book Antiqua" panose="02040602050305030304" pitchFamily="18" charset="0"/>
              </a:rPr>
              <a:t> </a:t>
            </a:r>
            <a:r>
              <a:rPr lang="en-CA" sz="2200" dirty="0" err="1">
                <a:solidFill>
                  <a:srgbClr val="002060"/>
                </a:solidFill>
                <a:latin typeface="Book Antiqua" panose="02040602050305030304" pitchFamily="18" charset="0"/>
              </a:rPr>
              <a:t>qu’aux</a:t>
            </a:r>
            <a:r>
              <a:rPr lang="en-CA" sz="2200" dirty="0">
                <a:solidFill>
                  <a:srgbClr val="002060"/>
                </a:solidFill>
                <a:latin typeface="Book Antiqua" panose="02040602050305030304" pitchFamily="18" charset="0"/>
              </a:rPr>
              <a:t> </a:t>
            </a:r>
            <a:r>
              <a:rPr lang="en-CA" sz="2200" b="1" dirty="0" err="1">
                <a:solidFill>
                  <a:srgbClr val="002060"/>
                </a:solidFill>
                <a:latin typeface="Book Antiqua" panose="02040602050305030304" pitchFamily="18" charset="0"/>
              </a:rPr>
              <a:t>noms</a:t>
            </a:r>
            <a:r>
              <a:rPr lang="en-CA" sz="2200" dirty="0">
                <a:solidFill>
                  <a:srgbClr val="002060"/>
                </a:solidFill>
                <a:latin typeface="Book Antiqua" panose="02040602050305030304" pitchFamily="18" charset="0"/>
              </a:rPr>
              <a:t>. </a:t>
            </a:r>
            <a:r>
              <a:rPr lang="en-CA" sz="2200" dirty="0" err="1">
                <a:solidFill>
                  <a:srgbClr val="002060"/>
                </a:solidFill>
                <a:latin typeface="Book Antiqua" panose="02040602050305030304" pitchFamily="18" charset="0"/>
              </a:rPr>
              <a:t>Mais</a:t>
            </a:r>
            <a:r>
              <a:rPr lang="en-CA" sz="2200" dirty="0">
                <a:solidFill>
                  <a:srgbClr val="002060"/>
                </a:solidFill>
                <a:latin typeface="Book Antiqua" panose="02040602050305030304" pitchFamily="18" charset="0"/>
              </a:rPr>
              <a:t>, </a:t>
            </a:r>
            <a:r>
              <a:rPr lang="en-CA" sz="2200" dirty="0" err="1">
                <a:solidFill>
                  <a:srgbClr val="002060"/>
                </a:solidFill>
                <a:latin typeface="Book Antiqua" panose="02040602050305030304" pitchFamily="18" charset="0"/>
              </a:rPr>
              <a:t>en</a:t>
            </a:r>
            <a:r>
              <a:rPr lang="en-CA" sz="2200" dirty="0">
                <a:solidFill>
                  <a:srgbClr val="002060"/>
                </a:solidFill>
                <a:latin typeface="Book Antiqua" panose="02040602050305030304" pitchFamily="18" charset="0"/>
              </a:rPr>
              <a:t> </a:t>
            </a:r>
            <a:r>
              <a:rPr lang="en-CA" sz="2200" dirty="0" err="1">
                <a:solidFill>
                  <a:srgbClr val="002060"/>
                </a:solidFill>
                <a:latin typeface="Book Antiqua" panose="02040602050305030304" pitchFamily="18" charset="0"/>
              </a:rPr>
              <a:t>français</a:t>
            </a:r>
            <a:r>
              <a:rPr lang="en-CA" sz="2200" dirty="0">
                <a:solidFill>
                  <a:srgbClr val="002060"/>
                </a:solidFill>
                <a:latin typeface="Book Antiqua" panose="02040602050305030304" pitchFamily="18" charset="0"/>
              </a:rPr>
              <a:t>, la liaison </a:t>
            </a:r>
            <a:r>
              <a:rPr lang="en-CA" sz="2200" dirty="0" err="1">
                <a:solidFill>
                  <a:srgbClr val="002060"/>
                </a:solidFill>
                <a:latin typeface="Book Antiqua" panose="02040602050305030304" pitchFamily="18" charset="0"/>
              </a:rPr>
              <a:t>s’applique</a:t>
            </a:r>
            <a:r>
              <a:rPr lang="en-CA" sz="2200" dirty="0">
                <a:solidFill>
                  <a:srgbClr val="002060"/>
                </a:solidFill>
                <a:latin typeface="Book Antiqua" panose="02040602050305030304" pitchFamily="18" charset="0"/>
              </a:rPr>
              <a:t> à  </a:t>
            </a:r>
            <a:r>
              <a:rPr lang="en-CA" sz="2200" dirty="0" err="1">
                <a:solidFill>
                  <a:srgbClr val="002060"/>
                </a:solidFill>
                <a:latin typeface="Book Antiqua" panose="02040602050305030304" pitchFamily="18" charset="0"/>
              </a:rPr>
              <a:t>d’autres</a:t>
            </a:r>
            <a:r>
              <a:rPr lang="en-CA" sz="2200" dirty="0">
                <a:solidFill>
                  <a:srgbClr val="002060"/>
                </a:solidFill>
                <a:latin typeface="Book Antiqua" panose="02040602050305030304" pitchFamily="18" charset="0"/>
              </a:rPr>
              <a:t> </a:t>
            </a:r>
            <a:r>
              <a:rPr lang="en-CA" sz="2200" dirty="0" err="1">
                <a:solidFill>
                  <a:srgbClr val="002060"/>
                </a:solidFill>
                <a:latin typeface="Book Antiqua" panose="02040602050305030304" pitchFamily="18" charset="0"/>
              </a:rPr>
              <a:t>catégories</a:t>
            </a:r>
            <a:r>
              <a:rPr lang="en-CA" sz="2200" dirty="0">
                <a:solidFill>
                  <a:srgbClr val="002060"/>
                </a:solidFill>
                <a:latin typeface="Book Antiqua" panose="02040602050305030304" pitchFamily="18" charset="0"/>
              </a:rPr>
              <a:t> (ex. les </a:t>
            </a:r>
            <a:r>
              <a:rPr lang="en-CA" sz="2200" dirty="0" err="1">
                <a:solidFill>
                  <a:srgbClr val="002060"/>
                </a:solidFill>
                <a:latin typeface="Book Antiqua" panose="02040602050305030304" pitchFamily="18" charset="0"/>
              </a:rPr>
              <a:t>adjectifs</a:t>
            </a:r>
            <a:r>
              <a:rPr lang="en-CA" sz="2200" dirty="0">
                <a:solidFill>
                  <a:srgbClr val="002060"/>
                </a:solidFill>
                <a:latin typeface="Book Antiqua" panose="02040602050305030304" pitchFamily="18" charset="0"/>
              </a:rPr>
              <a:t>: </a:t>
            </a:r>
            <a:r>
              <a:rPr lang="en-CA" sz="2200" i="1" dirty="0">
                <a:solidFill>
                  <a:srgbClr val="002060"/>
                </a:solidFill>
                <a:latin typeface="Book Antiqua" panose="02040602050305030304" pitchFamily="18" charset="0"/>
              </a:rPr>
              <a:t>les /z/ </a:t>
            </a:r>
            <a:r>
              <a:rPr lang="en-CA" sz="2200" i="1" dirty="0" err="1">
                <a:solidFill>
                  <a:srgbClr val="002060"/>
                </a:solidFill>
                <a:latin typeface="Book Antiqua" panose="02040602050305030304" pitchFamily="18" charset="0"/>
              </a:rPr>
              <a:t>énormes</a:t>
            </a:r>
            <a:r>
              <a:rPr lang="en-CA" sz="2200" i="1" dirty="0">
                <a:solidFill>
                  <a:srgbClr val="002060"/>
                </a:solidFill>
                <a:latin typeface="Book Antiqua" panose="02040602050305030304" pitchFamily="18" charset="0"/>
              </a:rPr>
              <a:t> </a:t>
            </a:r>
            <a:r>
              <a:rPr lang="en-CA" sz="2200" i="1" dirty="0" err="1">
                <a:solidFill>
                  <a:srgbClr val="002060"/>
                </a:solidFill>
                <a:latin typeface="Book Antiqua" panose="02040602050305030304" pitchFamily="18" charset="0"/>
              </a:rPr>
              <a:t>dégats</a:t>
            </a:r>
            <a:r>
              <a:rPr lang="en-CA" sz="2200" dirty="0">
                <a:solidFill>
                  <a:srgbClr val="002060"/>
                </a:solidFill>
                <a:latin typeface="Book Antiqua" panose="02040602050305030304" pitchFamily="18" charset="0"/>
              </a:rPr>
              <a:t>);</a:t>
            </a:r>
          </a:p>
          <a:p>
            <a:pPr marL="355600" lvl="0" indent="-355600" algn="just">
              <a:buClr>
                <a:srgbClr val="727CA3"/>
              </a:buClr>
              <a:buNone/>
            </a:pPr>
            <a:r>
              <a:rPr lang="en-CA" sz="2200" dirty="0" smtClean="0">
                <a:solidFill>
                  <a:srgbClr val="002060"/>
                </a:solidFill>
                <a:latin typeface="Book Antiqua" panose="02040602050305030304" pitchFamily="18" charset="0"/>
              </a:rPr>
              <a:t>2) Elle </a:t>
            </a:r>
            <a:r>
              <a:rPr lang="en-CA" sz="2200" dirty="0" err="1">
                <a:solidFill>
                  <a:srgbClr val="002060"/>
                </a:solidFill>
                <a:latin typeface="Book Antiqua" panose="02040602050305030304" pitchFamily="18" charset="0"/>
              </a:rPr>
              <a:t>est</a:t>
            </a:r>
            <a:r>
              <a:rPr lang="en-CA" sz="2200" dirty="0">
                <a:solidFill>
                  <a:srgbClr val="002060"/>
                </a:solidFill>
                <a:latin typeface="Book Antiqua" panose="02040602050305030304" pitchFamily="18" charset="0"/>
              </a:rPr>
              <a:t> </a:t>
            </a:r>
            <a:r>
              <a:rPr lang="en-CA" sz="2200" dirty="0" err="1">
                <a:solidFill>
                  <a:srgbClr val="002060"/>
                </a:solidFill>
                <a:latin typeface="Book Antiqua" panose="02040602050305030304" pitchFamily="18" charset="0"/>
              </a:rPr>
              <a:t>basée</a:t>
            </a:r>
            <a:r>
              <a:rPr lang="en-CA" sz="2200" dirty="0">
                <a:solidFill>
                  <a:srgbClr val="002060"/>
                </a:solidFill>
                <a:latin typeface="Book Antiqua" panose="02040602050305030304" pitchFamily="18" charset="0"/>
              </a:rPr>
              <a:t> sur des </a:t>
            </a:r>
            <a:r>
              <a:rPr lang="en-CA" sz="2200" dirty="0" err="1">
                <a:solidFill>
                  <a:srgbClr val="002060"/>
                </a:solidFill>
                <a:latin typeface="Book Antiqua" panose="02040602050305030304" pitchFamily="18" charset="0"/>
              </a:rPr>
              <a:t>cas</a:t>
            </a:r>
            <a:r>
              <a:rPr lang="en-CA" sz="2200" dirty="0">
                <a:solidFill>
                  <a:srgbClr val="002060"/>
                </a:solidFill>
                <a:latin typeface="Book Antiqua" panose="02040602050305030304" pitchFamily="18" charset="0"/>
              </a:rPr>
              <a:t> de liaisons </a:t>
            </a:r>
            <a:r>
              <a:rPr lang="en-CA" sz="2200" b="1" dirty="0" err="1">
                <a:solidFill>
                  <a:srgbClr val="002060"/>
                </a:solidFill>
                <a:latin typeface="Book Antiqua" panose="02040602050305030304" pitchFamily="18" charset="0"/>
              </a:rPr>
              <a:t>inattendues</a:t>
            </a:r>
            <a:r>
              <a:rPr lang="en-CA" sz="2200" dirty="0">
                <a:solidFill>
                  <a:srgbClr val="002060"/>
                </a:solidFill>
                <a:latin typeface="Book Antiqua" panose="02040602050305030304" pitchFamily="18" charset="0"/>
              </a:rPr>
              <a:t> (</a:t>
            </a:r>
            <a:r>
              <a:rPr lang="en-CA" sz="2200" dirty="0" err="1">
                <a:solidFill>
                  <a:srgbClr val="002060"/>
                </a:solidFill>
                <a:latin typeface="Book Antiqua" panose="02040602050305030304" pitchFamily="18" charset="0"/>
              </a:rPr>
              <a:t>c.à.d</a:t>
            </a:r>
            <a:r>
              <a:rPr lang="en-CA" sz="2200" dirty="0">
                <a:solidFill>
                  <a:srgbClr val="002060"/>
                </a:solidFill>
                <a:latin typeface="Book Antiqua" panose="02040602050305030304" pitchFamily="18" charset="0"/>
              </a:rPr>
              <a:t>. </a:t>
            </a:r>
            <a:r>
              <a:rPr lang="en-CA" sz="2200" dirty="0" err="1">
                <a:solidFill>
                  <a:srgbClr val="002060"/>
                </a:solidFill>
                <a:latin typeface="Book Antiqua" panose="02040602050305030304" pitchFamily="18" charset="0"/>
              </a:rPr>
              <a:t>une</a:t>
            </a:r>
            <a:r>
              <a:rPr lang="en-CA" sz="2200" dirty="0">
                <a:solidFill>
                  <a:srgbClr val="002060"/>
                </a:solidFill>
                <a:latin typeface="Book Antiqua" panose="02040602050305030304" pitchFamily="18" charset="0"/>
              </a:rPr>
              <a:t> ‘</a:t>
            </a:r>
            <a:r>
              <a:rPr lang="en-CA" sz="2200" dirty="0" err="1">
                <a:solidFill>
                  <a:srgbClr val="002060"/>
                </a:solidFill>
                <a:latin typeface="Book Antiqua" panose="02040602050305030304" pitchFamily="18" charset="0"/>
              </a:rPr>
              <a:t>mauvaise</a:t>
            </a:r>
            <a:r>
              <a:rPr lang="en-CA" sz="2200" dirty="0">
                <a:solidFill>
                  <a:srgbClr val="002060"/>
                </a:solidFill>
                <a:latin typeface="Book Antiqua" panose="02040602050305030304" pitchFamily="18" charset="0"/>
              </a:rPr>
              <a:t>’ CL, </a:t>
            </a:r>
            <a:r>
              <a:rPr lang="en-CA" sz="2200" dirty="0" err="1">
                <a:solidFill>
                  <a:srgbClr val="002060"/>
                </a:solidFill>
                <a:latin typeface="Book Antiqua" panose="02040602050305030304" pitchFamily="18" charset="0"/>
              </a:rPr>
              <a:t>comme</a:t>
            </a:r>
            <a:r>
              <a:rPr lang="en-CA" sz="2200" dirty="0">
                <a:solidFill>
                  <a:srgbClr val="002060"/>
                </a:solidFill>
                <a:latin typeface="Book Antiqua" panose="02040602050305030304" pitchFamily="18" charset="0"/>
              </a:rPr>
              <a:t> </a:t>
            </a:r>
            <a:r>
              <a:rPr lang="en-CA" sz="2200" dirty="0" err="1">
                <a:solidFill>
                  <a:srgbClr val="002060"/>
                </a:solidFill>
                <a:latin typeface="Book Antiqua" panose="02040602050305030304" pitchFamily="18" charset="0"/>
              </a:rPr>
              <a:t>dans</a:t>
            </a:r>
            <a:r>
              <a:rPr lang="en-CA" sz="2200" dirty="0">
                <a:solidFill>
                  <a:srgbClr val="002060"/>
                </a:solidFill>
                <a:latin typeface="Book Antiqua" panose="02040602050305030304" pitchFamily="18" charset="0"/>
              </a:rPr>
              <a:t> </a:t>
            </a:r>
            <a:r>
              <a:rPr lang="en-CA" sz="2200" i="1" dirty="0" err="1" smtClean="0">
                <a:solidFill>
                  <a:srgbClr val="002060"/>
                </a:solidFill>
                <a:latin typeface="Book Antiqua" panose="02040602050305030304" pitchFamily="18" charset="0"/>
              </a:rPr>
              <a:t>en</a:t>
            </a:r>
            <a:r>
              <a:rPr lang="en-CA" sz="2200" i="1" dirty="0">
                <a:solidFill>
                  <a:srgbClr val="002060"/>
                </a:solidFill>
                <a:latin typeface="Book Antiqua" panose="02040602050305030304" pitchFamily="18" charset="0"/>
              </a:rPr>
              <a:t> </a:t>
            </a:r>
            <a:r>
              <a:rPr lang="en-CA" sz="2200" i="1" dirty="0" smtClean="0">
                <a:solidFill>
                  <a:srgbClr val="002060"/>
                </a:solidFill>
                <a:latin typeface="Book Antiqua" panose="02040602050305030304" pitchFamily="18" charset="0"/>
              </a:rPr>
              <a:t>/z/</a:t>
            </a:r>
            <a:r>
              <a:rPr lang="en-CA" sz="2200" i="1" dirty="0">
                <a:solidFill>
                  <a:srgbClr val="002060"/>
                </a:solidFill>
                <a:latin typeface="Book Antiqua" panose="02040602050305030304" pitchFamily="18" charset="0"/>
              </a:rPr>
              <a:t> </a:t>
            </a:r>
            <a:r>
              <a:rPr lang="en-CA" sz="2200" i="1" dirty="0" err="1" smtClean="0">
                <a:solidFill>
                  <a:srgbClr val="002060"/>
                </a:solidFill>
                <a:latin typeface="Book Antiqua" panose="02040602050305030304" pitchFamily="18" charset="0"/>
              </a:rPr>
              <a:t>yeu</a:t>
            </a:r>
            <a:r>
              <a:rPr lang="en-CA" sz="2200" i="1" dirty="0" smtClean="0">
                <a:solidFill>
                  <a:srgbClr val="002060"/>
                </a:solidFill>
                <a:latin typeface="Book Antiqua" panose="02040602050305030304" pitchFamily="18" charset="0"/>
              </a:rPr>
              <a:t> </a:t>
            </a:r>
            <a:r>
              <a:rPr lang="en-CA" sz="2200" dirty="0">
                <a:solidFill>
                  <a:srgbClr val="002060"/>
                </a:solidFill>
                <a:latin typeface="Book Antiqua" panose="02040602050305030304" pitchFamily="18" charset="0"/>
              </a:rPr>
              <a:t>‘un </a:t>
            </a:r>
            <a:r>
              <a:rPr lang="en-CA" sz="2200" dirty="0" err="1">
                <a:solidFill>
                  <a:srgbClr val="002060"/>
                </a:solidFill>
                <a:latin typeface="Book Antiqua" panose="02040602050305030304" pitchFamily="18" charset="0"/>
              </a:rPr>
              <a:t>oeil</a:t>
            </a:r>
            <a:r>
              <a:rPr lang="en-CA" sz="2200" dirty="0">
                <a:solidFill>
                  <a:srgbClr val="002060"/>
                </a:solidFill>
                <a:latin typeface="Book Antiqua" panose="02040602050305030304" pitchFamily="18" charset="0"/>
              </a:rPr>
              <a:t>’);</a:t>
            </a:r>
          </a:p>
          <a:p>
            <a:pPr marL="355600" lvl="0" indent="-355600" algn="just">
              <a:buClr>
                <a:srgbClr val="727CA3"/>
              </a:buClr>
              <a:buNone/>
            </a:pPr>
            <a:r>
              <a:rPr lang="en-CA" sz="2200" dirty="0" smtClean="0">
                <a:solidFill>
                  <a:srgbClr val="002060"/>
                </a:solidFill>
                <a:latin typeface="Book Antiqua" panose="02040602050305030304" pitchFamily="18" charset="0"/>
              </a:rPr>
              <a:t>3) Elle </a:t>
            </a:r>
            <a:r>
              <a:rPr lang="en-CA" sz="2200" dirty="0" err="1">
                <a:solidFill>
                  <a:srgbClr val="002060"/>
                </a:solidFill>
                <a:latin typeface="Book Antiqua" panose="02040602050305030304" pitchFamily="18" charset="0"/>
              </a:rPr>
              <a:t>inclut</a:t>
            </a:r>
            <a:r>
              <a:rPr lang="en-CA" sz="2200" dirty="0">
                <a:solidFill>
                  <a:srgbClr val="002060"/>
                </a:solidFill>
                <a:latin typeface="Book Antiqua" panose="02040602050305030304" pitchFamily="18" charset="0"/>
              </a:rPr>
              <a:t> la </a:t>
            </a:r>
            <a:r>
              <a:rPr lang="en-CA" sz="2200" dirty="0" err="1">
                <a:solidFill>
                  <a:srgbClr val="002060"/>
                </a:solidFill>
                <a:latin typeface="Book Antiqua" panose="02040602050305030304" pitchFamily="18" charset="0"/>
              </a:rPr>
              <a:t>consonne</a:t>
            </a:r>
            <a:r>
              <a:rPr lang="en-CA" sz="2200" dirty="0">
                <a:solidFill>
                  <a:srgbClr val="002060"/>
                </a:solidFill>
                <a:latin typeface="Book Antiqua" panose="02040602050305030304" pitchFamily="18" charset="0"/>
              </a:rPr>
              <a:t> </a:t>
            </a:r>
            <a:r>
              <a:rPr lang="en-CA" sz="2200" b="1" dirty="0">
                <a:solidFill>
                  <a:srgbClr val="002060"/>
                </a:solidFill>
                <a:latin typeface="Book Antiqua" panose="02040602050305030304" pitchFamily="18" charset="0"/>
              </a:rPr>
              <a:t>/l/</a:t>
            </a:r>
            <a:r>
              <a:rPr lang="en-CA" sz="2200" dirty="0">
                <a:solidFill>
                  <a:srgbClr val="002060"/>
                </a:solidFill>
                <a:latin typeface="Book Antiqua" panose="02040602050305030304" pitchFamily="18" charset="0"/>
              </a:rPr>
              <a:t>. </a:t>
            </a:r>
            <a:r>
              <a:rPr lang="en-CA" sz="2200" dirty="0" err="1">
                <a:solidFill>
                  <a:srgbClr val="002060"/>
                </a:solidFill>
                <a:latin typeface="Book Antiqua" panose="02040602050305030304" pitchFamily="18" charset="0"/>
              </a:rPr>
              <a:t>En</a:t>
            </a:r>
            <a:r>
              <a:rPr lang="en-CA" sz="2200" dirty="0">
                <a:solidFill>
                  <a:srgbClr val="002060"/>
                </a:solidFill>
                <a:latin typeface="Book Antiqua" panose="02040602050305030304" pitchFamily="18" charset="0"/>
              </a:rPr>
              <a:t> </a:t>
            </a:r>
            <a:r>
              <a:rPr lang="en-CA" sz="2200" dirty="0" err="1">
                <a:solidFill>
                  <a:srgbClr val="002060"/>
                </a:solidFill>
                <a:latin typeface="Book Antiqua" panose="02040602050305030304" pitchFamily="18" charset="0"/>
              </a:rPr>
              <a:t>français</a:t>
            </a:r>
            <a:r>
              <a:rPr lang="en-CA" sz="2200" dirty="0">
                <a:solidFill>
                  <a:srgbClr val="002060"/>
                </a:solidFill>
                <a:latin typeface="Book Antiqua" panose="02040602050305030304" pitchFamily="18" charset="0"/>
              </a:rPr>
              <a:t>, /l/ </a:t>
            </a:r>
            <a:r>
              <a:rPr lang="en-CA" sz="2200" dirty="0" err="1">
                <a:solidFill>
                  <a:srgbClr val="002060"/>
                </a:solidFill>
                <a:latin typeface="Book Antiqua" panose="02040602050305030304" pitchFamily="18" charset="0"/>
              </a:rPr>
              <a:t>n’est</a:t>
            </a:r>
            <a:r>
              <a:rPr lang="en-CA" sz="2200" dirty="0">
                <a:solidFill>
                  <a:srgbClr val="002060"/>
                </a:solidFill>
                <a:latin typeface="Book Antiqua" panose="02040602050305030304" pitchFamily="18" charset="0"/>
              </a:rPr>
              <a:t> pas </a:t>
            </a:r>
            <a:r>
              <a:rPr lang="en-CA" sz="2200" dirty="0" err="1">
                <a:solidFill>
                  <a:srgbClr val="002060"/>
                </a:solidFill>
                <a:latin typeface="Book Antiqua" panose="02040602050305030304" pitchFamily="18" charset="0"/>
              </a:rPr>
              <a:t>une</a:t>
            </a:r>
            <a:r>
              <a:rPr lang="en-CA" sz="2200" dirty="0">
                <a:solidFill>
                  <a:srgbClr val="002060"/>
                </a:solidFill>
                <a:latin typeface="Book Antiqua" panose="02040602050305030304" pitchFamily="18" charset="0"/>
              </a:rPr>
              <a:t> </a:t>
            </a:r>
            <a:r>
              <a:rPr lang="en-CA" sz="2200" dirty="0" err="1">
                <a:solidFill>
                  <a:srgbClr val="002060"/>
                </a:solidFill>
                <a:latin typeface="Book Antiqua" panose="02040602050305030304" pitchFamily="18" charset="0"/>
              </a:rPr>
              <a:t>consonne</a:t>
            </a:r>
            <a:r>
              <a:rPr lang="en-CA" sz="2200" dirty="0">
                <a:solidFill>
                  <a:srgbClr val="002060"/>
                </a:solidFill>
                <a:latin typeface="Book Antiqua" panose="02040602050305030304" pitchFamily="18" charset="0"/>
              </a:rPr>
              <a:t> de liaison possible (</a:t>
            </a:r>
            <a:r>
              <a:rPr lang="en-CA" sz="2200" dirty="0" err="1">
                <a:solidFill>
                  <a:srgbClr val="002060"/>
                </a:solidFill>
                <a:latin typeface="Book Antiqua" panose="02040602050305030304" pitchFamily="18" charset="0"/>
              </a:rPr>
              <a:t>sauf</a:t>
            </a:r>
            <a:r>
              <a:rPr lang="en-CA" sz="2200" dirty="0">
                <a:solidFill>
                  <a:srgbClr val="002060"/>
                </a:solidFill>
                <a:latin typeface="Book Antiqua" panose="02040602050305030304" pitchFamily="18" charset="0"/>
              </a:rPr>
              <a:t> </a:t>
            </a:r>
            <a:r>
              <a:rPr lang="en-CA" sz="2200" dirty="0" err="1">
                <a:solidFill>
                  <a:srgbClr val="002060"/>
                </a:solidFill>
                <a:latin typeface="Book Antiqua" panose="02040602050305030304" pitchFamily="18" charset="0"/>
              </a:rPr>
              <a:t>en</a:t>
            </a:r>
            <a:r>
              <a:rPr lang="en-CA" sz="2200" dirty="0">
                <a:solidFill>
                  <a:srgbClr val="002060"/>
                </a:solidFill>
                <a:latin typeface="Book Antiqua" panose="02040602050305030304" pitchFamily="18" charset="0"/>
              </a:rPr>
              <a:t> </a:t>
            </a:r>
            <a:r>
              <a:rPr lang="en-CA" sz="2200" dirty="0" err="1">
                <a:solidFill>
                  <a:srgbClr val="002060"/>
                </a:solidFill>
                <a:latin typeface="Book Antiqua" panose="02040602050305030304" pitchFamily="18" charset="0"/>
              </a:rPr>
              <a:t>français</a:t>
            </a:r>
            <a:r>
              <a:rPr lang="en-CA" sz="2200" dirty="0">
                <a:solidFill>
                  <a:srgbClr val="002060"/>
                </a:solidFill>
                <a:latin typeface="Book Antiqua" panose="02040602050305030304" pitchFamily="18" charset="0"/>
              </a:rPr>
              <a:t> </a:t>
            </a:r>
            <a:r>
              <a:rPr lang="en-CA" sz="2200" dirty="0" err="1">
                <a:solidFill>
                  <a:srgbClr val="002060"/>
                </a:solidFill>
                <a:latin typeface="Book Antiqua" panose="02040602050305030304" pitchFamily="18" charset="0"/>
              </a:rPr>
              <a:t>vernaculaire</a:t>
            </a:r>
            <a:r>
              <a:rPr lang="en-CA" sz="2200" dirty="0">
                <a:solidFill>
                  <a:srgbClr val="002060"/>
                </a:solidFill>
                <a:latin typeface="Book Antiqua" panose="02040602050305030304" pitchFamily="18" charset="0"/>
              </a:rPr>
              <a:t> </a:t>
            </a:r>
            <a:r>
              <a:rPr lang="en-CA" sz="2200" dirty="0" err="1" smtClean="0">
                <a:solidFill>
                  <a:srgbClr val="002060"/>
                </a:solidFill>
                <a:latin typeface="Book Antiqua" panose="02040602050305030304" pitchFamily="18" charset="0"/>
              </a:rPr>
              <a:t>laurentien</a:t>
            </a:r>
            <a:r>
              <a:rPr lang="en-CA" sz="2200" dirty="0" smtClean="0">
                <a:solidFill>
                  <a:srgbClr val="002060"/>
                </a:solidFill>
                <a:latin typeface="Book Antiqua" panose="02040602050305030304" pitchFamily="18" charset="0"/>
              </a:rPr>
              <a:t>: ex</a:t>
            </a:r>
            <a:r>
              <a:rPr lang="en-CA" sz="2200" dirty="0">
                <a:solidFill>
                  <a:srgbClr val="002060"/>
                </a:solidFill>
                <a:latin typeface="Book Antiqua" panose="02040602050305030304" pitchFamily="18" charset="0"/>
              </a:rPr>
              <a:t>. </a:t>
            </a:r>
            <a:r>
              <a:rPr lang="en-CA" sz="2200" i="1" dirty="0" err="1">
                <a:solidFill>
                  <a:srgbClr val="002060"/>
                </a:solidFill>
                <a:latin typeface="Book Antiqua" panose="02040602050305030304" pitchFamily="18" charset="0"/>
              </a:rPr>
              <a:t>ça</a:t>
            </a:r>
            <a:r>
              <a:rPr lang="en-CA" sz="2200" i="1" dirty="0">
                <a:solidFill>
                  <a:srgbClr val="002060"/>
                </a:solidFill>
                <a:latin typeface="Book Antiqua" panose="02040602050305030304" pitchFamily="18" charset="0"/>
              </a:rPr>
              <a:t> </a:t>
            </a:r>
            <a:r>
              <a:rPr lang="en-CA" sz="2200" i="1" dirty="0" err="1">
                <a:solidFill>
                  <a:srgbClr val="002060"/>
                </a:solidFill>
                <a:latin typeface="Book Antiqua" panose="02040602050305030304" pitchFamily="18" charset="0"/>
              </a:rPr>
              <a:t>l’a</a:t>
            </a:r>
            <a:r>
              <a:rPr lang="en-CA" sz="2200" i="1" dirty="0">
                <a:solidFill>
                  <a:srgbClr val="002060"/>
                </a:solidFill>
                <a:latin typeface="Book Antiqua" panose="02040602050305030304" pitchFamily="18" charset="0"/>
              </a:rPr>
              <a:t> pas </a:t>
            </a:r>
            <a:r>
              <a:rPr lang="en-CA" sz="2200" i="1" dirty="0" err="1">
                <a:solidFill>
                  <a:srgbClr val="002060"/>
                </a:solidFill>
                <a:latin typeface="Book Antiqua" panose="02040602050305030304" pitchFamily="18" charset="0"/>
              </a:rPr>
              <a:t>d’bon</a:t>
            </a:r>
            <a:r>
              <a:rPr lang="en-CA" sz="2200" i="1" dirty="0">
                <a:solidFill>
                  <a:srgbClr val="002060"/>
                </a:solidFill>
                <a:latin typeface="Book Antiqua" panose="02040602050305030304" pitchFamily="18" charset="0"/>
              </a:rPr>
              <a:t> </a:t>
            </a:r>
            <a:r>
              <a:rPr lang="en-CA" sz="2200" i="1" dirty="0" err="1">
                <a:solidFill>
                  <a:srgbClr val="002060"/>
                </a:solidFill>
                <a:latin typeface="Book Antiqua" panose="02040602050305030304" pitchFamily="18" charset="0"/>
              </a:rPr>
              <a:t>sens</a:t>
            </a:r>
            <a:r>
              <a:rPr lang="en-CA" sz="2200" i="1" dirty="0" smtClean="0">
                <a:solidFill>
                  <a:srgbClr val="002060"/>
                </a:solidFill>
                <a:latin typeface="Book Antiqua" panose="02040602050305030304" pitchFamily="18" charset="0"/>
              </a:rPr>
              <a:t>!</a:t>
            </a:r>
            <a:r>
              <a:rPr lang="en-CA" sz="2200" dirty="0" smtClean="0">
                <a:solidFill>
                  <a:srgbClr val="002060"/>
                </a:solidFill>
                <a:latin typeface="Book Antiqua" panose="02040602050305030304" pitchFamily="18" charset="0"/>
              </a:rPr>
              <a:t>, </a:t>
            </a:r>
            <a:r>
              <a:rPr lang="en-CA" sz="2200" dirty="0" err="1">
                <a:solidFill>
                  <a:srgbClr val="002060"/>
                </a:solidFill>
                <a:latin typeface="Book Antiqua" panose="02040602050305030304" pitchFamily="18" charset="0"/>
              </a:rPr>
              <a:t>dans</a:t>
            </a:r>
            <a:r>
              <a:rPr lang="en-CA" sz="2200" dirty="0">
                <a:solidFill>
                  <a:srgbClr val="002060"/>
                </a:solidFill>
                <a:latin typeface="Book Antiqua" panose="02040602050305030304" pitchFamily="18" charset="0"/>
              </a:rPr>
              <a:t> des </a:t>
            </a:r>
            <a:r>
              <a:rPr lang="en-CA" sz="2200" dirty="0" err="1" smtClean="0">
                <a:solidFill>
                  <a:srgbClr val="002060"/>
                </a:solidFill>
                <a:latin typeface="Book Antiqua" panose="02040602050305030304" pitchFamily="18" charset="0"/>
              </a:rPr>
              <a:t>contextes</a:t>
            </a:r>
            <a:r>
              <a:rPr lang="en-CA" sz="2200" dirty="0" smtClean="0">
                <a:solidFill>
                  <a:srgbClr val="002060"/>
                </a:solidFill>
                <a:latin typeface="Book Antiqua" panose="02040602050305030304" pitchFamily="18" charset="0"/>
              </a:rPr>
              <a:t> </a:t>
            </a:r>
            <a:r>
              <a:rPr lang="en-CA" sz="2200" dirty="0" err="1">
                <a:solidFill>
                  <a:srgbClr val="002060"/>
                </a:solidFill>
                <a:latin typeface="Book Antiqua" panose="02040602050305030304" pitchFamily="18" charset="0"/>
              </a:rPr>
              <a:t>très</a:t>
            </a:r>
            <a:r>
              <a:rPr lang="en-CA" sz="2200" dirty="0">
                <a:solidFill>
                  <a:srgbClr val="002060"/>
                </a:solidFill>
                <a:latin typeface="Book Antiqua" panose="02040602050305030304" pitchFamily="18" charset="0"/>
              </a:rPr>
              <a:t> </a:t>
            </a:r>
            <a:r>
              <a:rPr lang="en-CA" sz="2200" dirty="0" err="1">
                <a:solidFill>
                  <a:srgbClr val="002060"/>
                </a:solidFill>
                <a:latin typeface="Book Antiqua" panose="02040602050305030304" pitchFamily="18" charset="0"/>
              </a:rPr>
              <a:t>particuliers</a:t>
            </a:r>
            <a:r>
              <a:rPr lang="en-CA" sz="2200" dirty="0">
                <a:solidFill>
                  <a:srgbClr val="002060"/>
                </a:solidFill>
                <a:latin typeface="Book Antiqua" panose="02040602050305030304" pitchFamily="18" charset="0"/>
              </a:rPr>
              <a:t>);</a:t>
            </a:r>
          </a:p>
          <a:p>
            <a:pPr marL="355600" lvl="0" indent="-355600" algn="just">
              <a:buClr>
                <a:srgbClr val="727CA3"/>
              </a:buClr>
              <a:buNone/>
            </a:pPr>
            <a:r>
              <a:rPr lang="en-CA" sz="2200" dirty="0" smtClean="0">
                <a:solidFill>
                  <a:srgbClr val="002060"/>
                </a:solidFill>
                <a:latin typeface="Book Antiqua" panose="02040602050305030304" pitchFamily="18" charset="0"/>
              </a:rPr>
              <a:t>4) Elle </a:t>
            </a:r>
            <a:r>
              <a:rPr lang="en-CA" sz="2200" dirty="0">
                <a:solidFill>
                  <a:srgbClr val="002060"/>
                </a:solidFill>
                <a:latin typeface="Book Antiqua" panose="02040602050305030304" pitchFamily="18" charset="0"/>
              </a:rPr>
              <a:t>ne </a:t>
            </a:r>
            <a:r>
              <a:rPr lang="en-CA" sz="2200" dirty="0" err="1" smtClean="0">
                <a:solidFill>
                  <a:srgbClr val="002060"/>
                </a:solidFill>
                <a:latin typeface="Book Antiqua" panose="02040602050305030304" pitchFamily="18" charset="0"/>
              </a:rPr>
              <a:t>dit</a:t>
            </a:r>
            <a:r>
              <a:rPr lang="en-CA" sz="2200" dirty="0" smtClean="0">
                <a:solidFill>
                  <a:srgbClr val="002060"/>
                </a:solidFill>
                <a:latin typeface="Book Antiqua" panose="02040602050305030304" pitchFamily="18" charset="0"/>
              </a:rPr>
              <a:t> </a:t>
            </a:r>
            <a:r>
              <a:rPr lang="en-CA" sz="2200" dirty="0" err="1" smtClean="0">
                <a:solidFill>
                  <a:srgbClr val="002060"/>
                </a:solidFill>
                <a:latin typeface="Book Antiqua" panose="02040602050305030304" pitchFamily="18" charset="0"/>
              </a:rPr>
              <a:t>rien</a:t>
            </a:r>
            <a:r>
              <a:rPr lang="en-CA" sz="2200" dirty="0" smtClean="0">
                <a:solidFill>
                  <a:srgbClr val="002060"/>
                </a:solidFill>
                <a:latin typeface="Book Antiqua" panose="02040602050305030304" pitchFamily="18" charset="0"/>
              </a:rPr>
              <a:t> des </a:t>
            </a:r>
            <a:r>
              <a:rPr lang="en-CA" sz="2200" dirty="0" err="1" smtClean="0">
                <a:solidFill>
                  <a:srgbClr val="002060"/>
                </a:solidFill>
                <a:latin typeface="Book Antiqua" panose="02040602050305030304" pitchFamily="18" charset="0"/>
              </a:rPr>
              <a:t>cas</a:t>
            </a:r>
            <a:r>
              <a:rPr lang="en-CA" sz="2200" dirty="0" smtClean="0">
                <a:solidFill>
                  <a:srgbClr val="002060"/>
                </a:solidFill>
                <a:latin typeface="Book Antiqua" panose="02040602050305030304" pitchFamily="18" charset="0"/>
              </a:rPr>
              <a:t> </a:t>
            </a:r>
            <a:r>
              <a:rPr lang="en-CA" sz="2200" dirty="0">
                <a:solidFill>
                  <a:srgbClr val="002060"/>
                </a:solidFill>
                <a:latin typeface="Book Antiqua" panose="02040602050305030304" pitchFamily="18" charset="0"/>
              </a:rPr>
              <a:t>des mots à </a:t>
            </a:r>
            <a:r>
              <a:rPr lang="en-CA" sz="2200" dirty="0" err="1">
                <a:solidFill>
                  <a:srgbClr val="002060"/>
                </a:solidFill>
                <a:latin typeface="Book Antiqua" panose="02040602050305030304" pitchFamily="18" charset="0"/>
              </a:rPr>
              <a:t>initiale</a:t>
            </a:r>
            <a:r>
              <a:rPr lang="en-CA" sz="2200" dirty="0">
                <a:solidFill>
                  <a:srgbClr val="002060"/>
                </a:solidFill>
                <a:latin typeface="Book Antiqua" panose="02040602050305030304" pitchFamily="18" charset="0"/>
              </a:rPr>
              <a:t> </a:t>
            </a:r>
            <a:r>
              <a:rPr lang="en-CA" sz="2200" dirty="0" err="1">
                <a:solidFill>
                  <a:srgbClr val="002060"/>
                </a:solidFill>
                <a:latin typeface="Book Antiqua" panose="02040602050305030304" pitchFamily="18" charset="0"/>
              </a:rPr>
              <a:t>vocalique</a:t>
            </a:r>
            <a:r>
              <a:rPr lang="en-CA" sz="2200" dirty="0">
                <a:solidFill>
                  <a:srgbClr val="002060"/>
                </a:solidFill>
                <a:latin typeface="Book Antiqua" panose="02040602050305030304" pitchFamily="18" charset="0"/>
              </a:rPr>
              <a:t> </a:t>
            </a:r>
            <a:r>
              <a:rPr lang="en-CA" sz="2200" dirty="0" err="1">
                <a:solidFill>
                  <a:srgbClr val="002060"/>
                </a:solidFill>
                <a:latin typeface="Book Antiqua" panose="02040602050305030304" pitchFamily="18" charset="0"/>
              </a:rPr>
              <a:t>empruntés</a:t>
            </a:r>
            <a:r>
              <a:rPr lang="en-CA" sz="2200" dirty="0">
                <a:solidFill>
                  <a:srgbClr val="002060"/>
                </a:solidFill>
                <a:latin typeface="Book Antiqua" panose="02040602050305030304" pitchFamily="18" charset="0"/>
              </a:rPr>
              <a:t> à </a:t>
            </a:r>
            <a:r>
              <a:rPr lang="en-CA" sz="2200" dirty="0" err="1">
                <a:solidFill>
                  <a:srgbClr val="002060"/>
                </a:solidFill>
                <a:latin typeface="Book Antiqua" panose="02040602050305030304" pitchFamily="18" charset="0"/>
              </a:rPr>
              <a:t>l’anglais</a:t>
            </a:r>
            <a:r>
              <a:rPr lang="en-CA" sz="2200" dirty="0">
                <a:solidFill>
                  <a:srgbClr val="002060"/>
                </a:solidFill>
                <a:latin typeface="Book Antiqua" panose="02040602050305030304" pitchFamily="18" charset="0"/>
              </a:rPr>
              <a:t>, </a:t>
            </a:r>
            <a:r>
              <a:rPr lang="en-CA" sz="2200" dirty="0" err="1">
                <a:solidFill>
                  <a:srgbClr val="002060"/>
                </a:solidFill>
                <a:latin typeface="Book Antiqua" panose="02040602050305030304" pitchFamily="18" charset="0"/>
              </a:rPr>
              <a:t>comme</a:t>
            </a:r>
            <a:r>
              <a:rPr lang="en-CA" sz="2200" dirty="0">
                <a:solidFill>
                  <a:srgbClr val="002060"/>
                </a:solidFill>
                <a:latin typeface="Book Antiqua" panose="02040602050305030304" pitchFamily="18" charset="0"/>
              </a:rPr>
              <a:t> </a:t>
            </a:r>
            <a:r>
              <a:rPr lang="en-CA" sz="2200" i="1" dirty="0">
                <a:solidFill>
                  <a:srgbClr val="002060"/>
                </a:solidFill>
                <a:latin typeface="Book Antiqua" panose="02040602050305030304" pitchFamily="18" charset="0"/>
              </a:rPr>
              <a:t>airport, elevator</a:t>
            </a:r>
            <a:r>
              <a:rPr lang="en-CA" sz="2200" dirty="0">
                <a:solidFill>
                  <a:srgbClr val="002060"/>
                </a:solidFill>
                <a:latin typeface="Book Antiqua" panose="02040602050305030304" pitchFamily="18" charset="0"/>
              </a:rPr>
              <a:t>, etc.;</a:t>
            </a:r>
          </a:p>
          <a:p>
            <a:pPr marL="355600" lvl="0" indent="-355600" algn="just">
              <a:buClr>
                <a:srgbClr val="727CA3"/>
              </a:buClr>
              <a:buNone/>
            </a:pPr>
            <a:r>
              <a:rPr lang="en-CA" sz="2200" dirty="0">
                <a:solidFill>
                  <a:srgbClr val="002060"/>
                </a:solidFill>
                <a:latin typeface="Book Antiqua" panose="02040602050305030304" pitchFamily="18" charset="0"/>
              </a:rPr>
              <a:t>5) Elle </a:t>
            </a:r>
            <a:r>
              <a:rPr lang="en-CA" sz="2200" dirty="0" err="1">
                <a:solidFill>
                  <a:srgbClr val="002060"/>
                </a:solidFill>
                <a:latin typeface="Book Antiqua" panose="02040602050305030304" pitchFamily="18" charset="0"/>
              </a:rPr>
              <a:t>est</a:t>
            </a:r>
            <a:r>
              <a:rPr lang="en-CA" sz="2200" dirty="0">
                <a:solidFill>
                  <a:srgbClr val="002060"/>
                </a:solidFill>
                <a:latin typeface="Book Antiqua" panose="02040602050305030304" pitchFamily="18" charset="0"/>
              </a:rPr>
              <a:t> </a:t>
            </a:r>
            <a:r>
              <a:rPr lang="en-CA" sz="2200" dirty="0" err="1">
                <a:solidFill>
                  <a:srgbClr val="002060"/>
                </a:solidFill>
                <a:latin typeface="Book Antiqua" panose="02040602050305030304" pitchFamily="18" charset="0"/>
              </a:rPr>
              <a:t>basée</a:t>
            </a:r>
            <a:r>
              <a:rPr lang="en-CA" sz="2200" dirty="0">
                <a:solidFill>
                  <a:srgbClr val="002060"/>
                </a:solidFill>
                <a:latin typeface="Book Antiqua" panose="02040602050305030304" pitchFamily="18" charset="0"/>
              </a:rPr>
              <a:t> sur </a:t>
            </a:r>
            <a:r>
              <a:rPr lang="en-CA" sz="2200" b="1" dirty="0" err="1">
                <a:solidFill>
                  <a:srgbClr val="002060"/>
                </a:solidFill>
                <a:latin typeface="Book Antiqua" panose="02040602050305030304" pitchFamily="18" charset="0"/>
              </a:rPr>
              <a:t>très</a:t>
            </a:r>
            <a:r>
              <a:rPr lang="en-CA" sz="2200" b="1" dirty="0">
                <a:solidFill>
                  <a:srgbClr val="002060"/>
                </a:solidFill>
                <a:latin typeface="Book Antiqua" panose="02040602050305030304" pitchFamily="18" charset="0"/>
              </a:rPr>
              <a:t> </a:t>
            </a:r>
            <a:r>
              <a:rPr lang="en-CA" sz="2200" b="1" dirty="0" err="1">
                <a:solidFill>
                  <a:srgbClr val="002060"/>
                </a:solidFill>
                <a:latin typeface="Book Antiqua" panose="02040602050305030304" pitchFamily="18" charset="0"/>
              </a:rPr>
              <a:t>peu</a:t>
            </a:r>
            <a:r>
              <a:rPr lang="en-CA" sz="2200" b="1" dirty="0">
                <a:solidFill>
                  <a:srgbClr val="002060"/>
                </a:solidFill>
                <a:latin typeface="Book Antiqua" panose="02040602050305030304" pitchFamily="18" charset="0"/>
              </a:rPr>
              <a:t> </a:t>
            </a:r>
            <a:r>
              <a:rPr lang="en-CA" sz="2200" b="1" dirty="0" err="1">
                <a:solidFill>
                  <a:srgbClr val="002060"/>
                </a:solidFill>
                <a:latin typeface="Book Antiqua" panose="02040602050305030304" pitchFamily="18" charset="0"/>
              </a:rPr>
              <a:t>d’exemples</a:t>
            </a:r>
            <a:r>
              <a:rPr lang="en-CA" sz="2200" b="1" dirty="0">
                <a:solidFill>
                  <a:srgbClr val="002060"/>
                </a:solidFill>
                <a:latin typeface="Book Antiqua" panose="02040602050305030304" pitchFamily="18" charset="0"/>
              </a:rPr>
              <a:t> </a:t>
            </a:r>
            <a:r>
              <a:rPr lang="en-CA" sz="2200" b="1" dirty="0" err="1">
                <a:solidFill>
                  <a:srgbClr val="002060"/>
                </a:solidFill>
                <a:latin typeface="Book Antiqua" panose="02040602050305030304" pitchFamily="18" charset="0"/>
              </a:rPr>
              <a:t>concrets</a:t>
            </a:r>
            <a:r>
              <a:rPr lang="en-CA" sz="2200" dirty="0">
                <a:solidFill>
                  <a:srgbClr val="002060"/>
                </a:solidFill>
                <a:latin typeface="Book Antiqua" panose="02040602050305030304" pitchFamily="18" charset="0"/>
              </a:rPr>
              <a:t>. Par ex. Rosen </a:t>
            </a:r>
            <a:r>
              <a:rPr lang="en-CA" sz="2200" dirty="0" err="1">
                <a:solidFill>
                  <a:srgbClr val="002060"/>
                </a:solidFill>
                <a:latin typeface="Book Antiqua" panose="02040602050305030304" pitchFamily="18" charset="0"/>
              </a:rPr>
              <a:t>donne</a:t>
            </a:r>
            <a:r>
              <a:rPr lang="en-CA" sz="2200" dirty="0">
                <a:solidFill>
                  <a:srgbClr val="002060"/>
                </a:solidFill>
                <a:latin typeface="Book Antiqua" panose="02040602050305030304" pitchFamily="18" charset="0"/>
              </a:rPr>
              <a:t> </a:t>
            </a:r>
            <a:r>
              <a:rPr lang="en-CA" sz="2200" dirty="0" err="1">
                <a:solidFill>
                  <a:srgbClr val="002060"/>
                </a:solidFill>
                <a:latin typeface="Book Antiqua" panose="02040602050305030304" pitchFamily="18" charset="0"/>
              </a:rPr>
              <a:t>une</a:t>
            </a:r>
            <a:r>
              <a:rPr lang="en-CA" sz="2200" dirty="0">
                <a:solidFill>
                  <a:srgbClr val="002060"/>
                </a:solidFill>
                <a:latin typeface="Book Antiqua" panose="02040602050305030304" pitchFamily="18" charset="0"/>
              </a:rPr>
              <a:t> demi-</a:t>
            </a:r>
            <a:r>
              <a:rPr lang="en-CA" sz="2200" dirty="0" err="1">
                <a:solidFill>
                  <a:srgbClr val="002060"/>
                </a:solidFill>
                <a:latin typeface="Book Antiqua" panose="02040602050305030304" pitchFamily="18" charset="0"/>
              </a:rPr>
              <a:t>douzaine</a:t>
            </a:r>
            <a:r>
              <a:rPr lang="en-CA" sz="2200" dirty="0">
                <a:solidFill>
                  <a:srgbClr val="002060"/>
                </a:solidFill>
                <a:latin typeface="Book Antiqua" panose="02040602050305030304" pitchFamily="18" charset="0"/>
              </a:rPr>
              <a:t> </a:t>
            </a:r>
            <a:r>
              <a:rPr lang="en-CA" sz="2200" dirty="0" err="1">
                <a:solidFill>
                  <a:srgbClr val="002060"/>
                </a:solidFill>
                <a:latin typeface="Book Antiqua" panose="02040602050305030304" pitchFamily="18" charset="0"/>
              </a:rPr>
              <a:t>d’exemples</a:t>
            </a:r>
            <a:r>
              <a:rPr lang="en-CA" sz="2200" dirty="0">
                <a:solidFill>
                  <a:srgbClr val="002060"/>
                </a:solidFill>
                <a:latin typeface="Book Antiqua" panose="02040602050305030304" pitchFamily="18" charset="0"/>
              </a:rPr>
              <a:t> de CL </a:t>
            </a:r>
            <a:r>
              <a:rPr lang="en-CA" sz="2200" dirty="0" err="1">
                <a:solidFill>
                  <a:srgbClr val="002060"/>
                </a:solidFill>
                <a:latin typeface="Book Antiqua" panose="02040602050305030304" pitchFamily="18" charset="0"/>
              </a:rPr>
              <a:t>inattendues</a:t>
            </a:r>
            <a:r>
              <a:rPr lang="en-CA" sz="2200" dirty="0">
                <a:solidFill>
                  <a:srgbClr val="002060"/>
                </a:solidFill>
                <a:latin typeface="Book Antiqua" panose="02040602050305030304" pitchFamily="18" charset="0"/>
              </a:rPr>
              <a:t>; Bakker (1997) </a:t>
            </a:r>
            <a:r>
              <a:rPr lang="en-CA" sz="2200" dirty="0" err="1">
                <a:solidFill>
                  <a:srgbClr val="002060"/>
                </a:solidFill>
                <a:latin typeface="Book Antiqua" panose="02040602050305030304" pitchFamily="18" charset="0"/>
              </a:rPr>
              <a:t>en</a:t>
            </a:r>
            <a:r>
              <a:rPr lang="en-CA" sz="2200" dirty="0">
                <a:solidFill>
                  <a:srgbClr val="002060"/>
                </a:solidFill>
                <a:latin typeface="Book Antiqua" panose="02040602050305030304" pitchFamily="18" charset="0"/>
              </a:rPr>
              <a:t> </a:t>
            </a:r>
            <a:r>
              <a:rPr lang="en-CA" sz="2200" dirty="0" err="1">
                <a:solidFill>
                  <a:srgbClr val="002060"/>
                </a:solidFill>
                <a:latin typeface="Book Antiqua" panose="02040602050305030304" pitchFamily="18" charset="0"/>
              </a:rPr>
              <a:t>donne</a:t>
            </a:r>
            <a:r>
              <a:rPr lang="en-CA" sz="2200" dirty="0">
                <a:solidFill>
                  <a:srgbClr val="002060"/>
                </a:solidFill>
                <a:latin typeface="Book Antiqua" panose="02040602050305030304" pitchFamily="18" charset="0"/>
              </a:rPr>
              <a:t> six et Rhodes (2009) </a:t>
            </a:r>
            <a:r>
              <a:rPr lang="en-CA" sz="2200" dirty="0" err="1">
                <a:solidFill>
                  <a:srgbClr val="002060"/>
                </a:solidFill>
                <a:latin typeface="Book Antiqua" panose="02040602050305030304" pitchFamily="18" charset="0"/>
              </a:rPr>
              <a:t>en</a:t>
            </a:r>
            <a:r>
              <a:rPr lang="en-CA" sz="2200" dirty="0">
                <a:solidFill>
                  <a:srgbClr val="002060"/>
                </a:solidFill>
                <a:latin typeface="Book Antiqua" panose="02040602050305030304" pitchFamily="18" charset="0"/>
              </a:rPr>
              <a:t> </a:t>
            </a:r>
            <a:r>
              <a:rPr lang="en-CA" sz="2200" dirty="0" err="1">
                <a:solidFill>
                  <a:srgbClr val="002060"/>
                </a:solidFill>
                <a:latin typeface="Book Antiqua" panose="02040602050305030304" pitchFamily="18" charset="0"/>
              </a:rPr>
              <a:t>donne</a:t>
            </a:r>
            <a:r>
              <a:rPr lang="en-CA" sz="2200" dirty="0">
                <a:solidFill>
                  <a:srgbClr val="002060"/>
                </a:solidFill>
                <a:latin typeface="Book Antiqua" panose="02040602050305030304" pitchFamily="18" charset="0"/>
              </a:rPr>
              <a:t> </a:t>
            </a:r>
            <a:r>
              <a:rPr lang="en-CA" sz="2200" dirty="0" err="1">
                <a:solidFill>
                  <a:srgbClr val="002060"/>
                </a:solidFill>
                <a:latin typeface="Book Antiqua" panose="02040602050305030304" pitchFamily="18" charset="0"/>
              </a:rPr>
              <a:t>huit</a:t>
            </a:r>
            <a:r>
              <a:rPr lang="en-CA" sz="2200" dirty="0">
                <a:solidFill>
                  <a:srgbClr val="002060"/>
                </a:solidFill>
                <a:latin typeface="Book Antiqua" panose="02040602050305030304" pitchFamily="18" charset="0"/>
              </a:rPr>
              <a:t>, et les </a:t>
            </a:r>
            <a:r>
              <a:rPr lang="en-CA" sz="2200" dirty="0" err="1">
                <a:solidFill>
                  <a:srgbClr val="002060"/>
                </a:solidFill>
                <a:latin typeface="Book Antiqua" panose="02040602050305030304" pitchFamily="18" charset="0"/>
              </a:rPr>
              <a:t>même</a:t>
            </a:r>
            <a:r>
              <a:rPr lang="en-CA" sz="2200" dirty="0">
                <a:solidFill>
                  <a:srgbClr val="002060"/>
                </a:solidFill>
                <a:latin typeface="Book Antiqua" panose="02040602050305030304" pitchFamily="18" charset="0"/>
              </a:rPr>
              <a:t> </a:t>
            </a:r>
            <a:r>
              <a:rPr lang="en-CA" sz="2200" dirty="0" err="1">
                <a:solidFill>
                  <a:srgbClr val="002060"/>
                </a:solidFill>
                <a:latin typeface="Book Antiqua" panose="02040602050305030304" pitchFamily="18" charset="0"/>
              </a:rPr>
              <a:t>exemples</a:t>
            </a:r>
            <a:r>
              <a:rPr lang="en-CA" sz="2200" dirty="0">
                <a:solidFill>
                  <a:srgbClr val="002060"/>
                </a:solidFill>
                <a:latin typeface="Book Antiqua" panose="02040602050305030304" pitchFamily="18" charset="0"/>
              </a:rPr>
              <a:t> se </a:t>
            </a:r>
            <a:r>
              <a:rPr lang="en-CA" sz="2200" dirty="0" err="1">
                <a:solidFill>
                  <a:srgbClr val="002060"/>
                </a:solidFill>
                <a:latin typeface="Book Antiqua" panose="02040602050305030304" pitchFamily="18" charset="0"/>
              </a:rPr>
              <a:t>retrouvent</a:t>
            </a:r>
            <a:r>
              <a:rPr lang="en-CA" sz="2200" dirty="0">
                <a:solidFill>
                  <a:srgbClr val="002060"/>
                </a:solidFill>
                <a:latin typeface="Book Antiqua" panose="02040602050305030304" pitchFamily="18" charset="0"/>
              </a:rPr>
              <a:t> </a:t>
            </a:r>
            <a:r>
              <a:rPr lang="en-CA" sz="2200" dirty="0" err="1">
                <a:solidFill>
                  <a:srgbClr val="002060"/>
                </a:solidFill>
                <a:latin typeface="Book Antiqua" panose="02040602050305030304" pitchFamily="18" charset="0"/>
              </a:rPr>
              <a:t>parmi</a:t>
            </a:r>
            <a:r>
              <a:rPr lang="en-CA" sz="2200" dirty="0">
                <a:solidFill>
                  <a:srgbClr val="002060"/>
                </a:solidFill>
                <a:latin typeface="Book Antiqua" panose="02040602050305030304" pitchFamily="18" charset="0"/>
              </a:rPr>
              <a:t> les trois auteurs…</a:t>
            </a:r>
          </a:p>
          <a:p>
            <a:pPr marL="0" lvl="0" indent="0">
              <a:buClr>
                <a:srgbClr val="727CA3"/>
              </a:buClr>
              <a:buNone/>
            </a:pPr>
            <a:endParaRPr lang="en-CA" sz="1800" dirty="0">
              <a:solidFill>
                <a:srgbClr val="002060"/>
              </a:solidFill>
            </a:endParaRPr>
          </a:p>
          <a:p>
            <a:endParaRPr lang="en-CA" dirty="0"/>
          </a:p>
        </p:txBody>
      </p:sp>
    </p:spTree>
    <p:extLst>
      <p:ext uri="{BB962C8B-B14F-4D97-AF65-F5344CB8AC3E}">
        <p14:creationId xmlns:p14="http://schemas.microsoft.com/office/powerpoint/2010/main" val="23688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sz="quarter" idx="1"/>
          </p:nvPr>
        </p:nvSpPr>
        <p:spPr>
          <a:xfrm>
            <a:off x="467544" y="1988840"/>
            <a:ext cx="8229600" cy="4608512"/>
          </a:xfrm>
        </p:spPr>
        <p:txBody>
          <a:bodyPr/>
          <a:lstStyle/>
          <a:p>
            <a:pPr marL="0" indent="0" algn="ctr">
              <a:buNone/>
            </a:pPr>
            <a:endParaRPr lang="fr-CA" sz="3200" b="1" dirty="0" smtClean="0">
              <a:solidFill>
                <a:srgbClr val="002060"/>
              </a:solidFill>
              <a:effectLst>
                <a:outerShdw blurRad="38100" dist="38100" dir="2700000" algn="tl">
                  <a:srgbClr val="000000">
                    <a:alpha val="43137"/>
                  </a:srgbClr>
                </a:outerShdw>
              </a:effectLst>
              <a:latin typeface="Book Antiqua" panose="02040602050305030304" pitchFamily="18" charset="0"/>
              <a:ea typeface="+mj-ea"/>
              <a:cs typeface="+mj-cs"/>
            </a:endParaRPr>
          </a:p>
          <a:p>
            <a:pPr marL="0" indent="0" algn="ctr">
              <a:buNone/>
            </a:pPr>
            <a:r>
              <a:rPr lang="fr-CA" sz="3200" b="1" dirty="0" smtClean="0">
                <a:solidFill>
                  <a:srgbClr val="002060"/>
                </a:solidFill>
                <a:effectLst>
                  <a:outerShdw blurRad="38100" dist="38100" dir="2700000" algn="tl">
                    <a:srgbClr val="000000">
                      <a:alpha val="43137"/>
                    </a:srgbClr>
                  </a:outerShdw>
                </a:effectLst>
                <a:latin typeface="Book Antiqua" panose="02040602050305030304" pitchFamily="18" charset="0"/>
                <a:ea typeface="+mj-ea"/>
                <a:cs typeface="+mj-cs"/>
              </a:rPr>
              <a:t>Le </a:t>
            </a:r>
            <a:r>
              <a:rPr lang="fr-CA" sz="3200" b="1" dirty="0" err="1">
                <a:solidFill>
                  <a:srgbClr val="002060"/>
                </a:solidFill>
                <a:effectLst>
                  <a:outerShdw blurRad="38100" dist="38100" dir="2700000" algn="tl">
                    <a:srgbClr val="000000">
                      <a:alpha val="43137"/>
                    </a:srgbClr>
                  </a:outerShdw>
                </a:effectLst>
                <a:latin typeface="Book Antiqua" panose="02040602050305030304" pitchFamily="18" charset="0"/>
                <a:ea typeface="+mj-ea"/>
                <a:cs typeface="+mj-cs"/>
              </a:rPr>
              <a:t>mitchif</a:t>
            </a:r>
            <a:r>
              <a:rPr lang="fr-CA" sz="3200" b="1" dirty="0">
                <a:solidFill>
                  <a:srgbClr val="002060"/>
                </a:solidFill>
                <a:effectLst>
                  <a:outerShdw blurRad="38100" dist="38100" dir="2700000" algn="tl">
                    <a:srgbClr val="000000">
                      <a:alpha val="43137"/>
                    </a:srgbClr>
                  </a:outerShdw>
                </a:effectLst>
                <a:latin typeface="Book Antiqua" panose="02040602050305030304" pitchFamily="18" charset="0"/>
                <a:ea typeface="+mj-ea"/>
                <a:cs typeface="+mj-cs"/>
              </a:rPr>
              <a:t>…La langue métissée des </a:t>
            </a:r>
            <a:r>
              <a:rPr lang="fr-CA" sz="3200" b="1" dirty="0" smtClean="0">
                <a:solidFill>
                  <a:srgbClr val="002060"/>
                </a:solidFill>
                <a:effectLst>
                  <a:outerShdw blurRad="38100" dist="38100" dir="2700000" algn="tl">
                    <a:srgbClr val="000000">
                      <a:alpha val="43137"/>
                    </a:srgbClr>
                  </a:outerShdw>
                </a:effectLst>
                <a:latin typeface="Book Antiqua" panose="02040602050305030304" pitchFamily="18" charset="0"/>
                <a:ea typeface="+mj-ea"/>
                <a:cs typeface="+mj-cs"/>
              </a:rPr>
              <a:t>Métis:</a:t>
            </a:r>
            <a:r>
              <a:rPr lang="fr-CA" sz="3200" b="1" dirty="0">
                <a:solidFill>
                  <a:srgbClr val="002060"/>
                </a:solidFill>
                <a:effectLst>
                  <a:outerShdw blurRad="38100" dist="38100" dir="2700000" algn="tl">
                    <a:srgbClr val="000000">
                      <a:alpha val="43137"/>
                    </a:srgbClr>
                  </a:outerShdw>
                </a:effectLst>
                <a:latin typeface="Book Antiqua" panose="02040602050305030304" pitchFamily="18" charset="0"/>
                <a:ea typeface="+mj-ea"/>
                <a:cs typeface="+mj-cs"/>
              </a:rPr>
              <a:t/>
            </a:r>
            <a:br>
              <a:rPr lang="fr-CA" sz="3200" b="1" dirty="0">
                <a:solidFill>
                  <a:srgbClr val="002060"/>
                </a:solidFill>
                <a:effectLst>
                  <a:outerShdw blurRad="38100" dist="38100" dir="2700000" algn="tl">
                    <a:srgbClr val="000000">
                      <a:alpha val="43137"/>
                    </a:srgbClr>
                  </a:outerShdw>
                </a:effectLst>
                <a:latin typeface="Book Antiqua" panose="02040602050305030304" pitchFamily="18" charset="0"/>
                <a:ea typeface="+mj-ea"/>
                <a:cs typeface="+mj-cs"/>
              </a:rPr>
            </a:br>
            <a:r>
              <a:rPr lang="fr-CA" sz="3200" b="1" dirty="0">
                <a:solidFill>
                  <a:srgbClr val="002060"/>
                </a:solidFill>
                <a:effectLst>
                  <a:outerShdw blurRad="38100" dist="38100" dir="2700000" algn="tl">
                    <a:srgbClr val="000000">
                      <a:alpha val="43137"/>
                    </a:srgbClr>
                  </a:outerShdw>
                </a:effectLst>
                <a:latin typeface="Book Antiqua" panose="02040602050305030304" pitchFamily="18" charset="0"/>
                <a:ea typeface="+mj-ea"/>
                <a:cs typeface="+mj-cs"/>
              </a:rPr>
              <a:t>Une langue autochtone vraiment pas comme les autres</a:t>
            </a:r>
            <a:r>
              <a:rPr lang="fr-CA" sz="3200" b="1" dirty="0" smtClean="0">
                <a:solidFill>
                  <a:srgbClr val="002060"/>
                </a:solidFill>
                <a:effectLst>
                  <a:outerShdw blurRad="38100" dist="38100" dir="2700000" algn="tl">
                    <a:srgbClr val="000000">
                      <a:alpha val="43137"/>
                    </a:srgbClr>
                  </a:outerShdw>
                </a:effectLst>
                <a:latin typeface="Book Antiqua" panose="02040602050305030304" pitchFamily="18" charset="0"/>
                <a:ea typeface="+mj-ea"/>
                <a:cs typeface="+mj-cs"/>
              </a:rPr>
              <a:t>!</a:t>
            </a:r>
          </a:p>
          <a:p>
            <a:pPr algn="ctr"/>
            <a:endParaRPr lang="fr-CA" sz="3200" b="1" dirty="0" smtClean="0">
              <a:solidFill>
                <a:srgbClr val="002060"/>
              </a:solidFill>
              <a:effectLst>
                <a:outerShdw blurRad="38100" dist="38100" dir="2700000" algn="tl">
                  <a:srgbClr val="000000">
                    <a:alpha val="43137"/>
                  </a:srgbClr>
                </a:outerShdw>
              </a:effectLst>
              <a:latin typeface="Book Antiqua" panose="02040602050305030304" pitchFamily="18" charset="0"/>
              <a:ea typeface="+mj-ea"/>
              <a:cs typeface="+mj-cs"/>
            </a:endParaRPr>
          </a:p>
          <a:p>
            <a:pPr marL="0" lvl="0" indent="0" algn="ctr">
              <a:spcBef>
                <a:spcPct val="20000"/>
              </a:spcBef>
              <a:buClrTx/>
              <a:buSzTx/>
              <a:buNone/>
            </a:pPr>
            <a:r>
              <a:rPr lang="fr-CA" sz="2800" b="1" dirty="0">
                <a:solidFill>
                  <a:srgbClr val="002060"/>
                </a:solidFill>
                <a:effectLst>
                  <a:outerShdw blurRad="38100" dist="38100" dir="2700000" algn="tl">
                    <a:srgbClr val="000000">
                      <a:alpha val="43137"/>
                    </a:srgbClr>
                  </a:outerShdw>
                </a:effectLst>
                <a:latin typeface="Book Antiqua" panose="02040602050305030304" pitchFamily="18" charset="0"/>
              </a:rPr>
              <a:t>Robert A. </a:t>
            </a:r>
            <a:r>
              <a:rPr lang="fr-CA" sz="2800" b="1" dirty="0" smtClean="0">
                <a:solidFill>
                  <a:srgbClr val="002060"/>
                </a:solidFill>
                <a:effectLst>
                  <a:outerShdw blurRad="38100" dist="38100" dir="2700000" algn="tl">
                    <a:srgbClr val="000000">
                      <a:alpha val="43137"/>
                    </a:srgbClr>
                  </a:outerShdw>
                </a:effectLst>
                <a:latin typeface="Book Antiqua" panose="02040602050305030304" pitchFamily="18" charset="0"/>
              </a:rPr>
              <a:t>Papen</a:t>
            </a:r>
          </a:p>
          <a:p>
            <a:pPr marL="0" lvl="0" indent="0" algn="ctr">
              <a:spcBef>
                <a:spcPct val="20000"/>
              </a:spcBef>
              <a:buClrTx/>
              <a:buSzTx/>
              <a:buNone/>
            </a:pPr>
            <a:r>
              <a:rPr lang="fr-CA" sz="2800" b="1" dirty="0" smtClean="0">
                <a:solidFill>
                  <a:srgbClr val="002060"/>
                </a:solidFill>
                <a:effectLst>
                  <a:outerShdw blurRad="38100" dist="38100" dir="2700000" algn="tl">
                    <a:srgbClr val="000000">
                      <a:alpha val="43137"/>
                    </a:srgbClr>
                  </a:outerShdw>
                </a:effectLst>
                <a:latin typeface="Book Antiqua" panose="02040602050305030304" pitchFamily="18" charset="0"/>
              </a:rPr>
              <a:t>UQAM</a:t>
            </a:r>
            <a:endParaRPr lang="fr-CA" sz="2800" b="1" dirty="0">
              <a:solidFill>
                <a:srgbClr val="002060"/>
              </a:solidFill>
              <a:effectLst>
                <a:outerShdw blurRad="38100" dist="38100" dir="2700000" algn="tl">
                  <a:srgbClr val="000000">
                    <a:alpha val="43137"/>
                  </a:srgbClr>
                </a:outerShdw>
              </a:effectLst>
              <a:latin typeface="Book Antiqua" panose="02040602050305030304" pitchFamily="18" charset="0"/>
            </a:endParaRPr>
          </a:p>
          <a:p>
            <a:pPr algn="ctr"/>
            <a:endParaRPr lang="en-CA" dirty="0"/>
          </a:p>
        </p:txBody>
      </p:sp>
      <p:pic>
        <p:nvPicPr>
          <p:cNvPr id="4" name="Picture 4" descr="Metis Fla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8875"/>
            <a:ext cx="2843808" cy="2333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61317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4312"/>
          </a:xfrm>
        </p:spPr>
        <p:txBody>
          <a:bodyPr/>
          <a:lstStyle/>
          <a:p>
            <a:r>
              <a:rPr lang="en-CA" b="1" dirty="0" smtClean="0">
                <a:solidFill>
                  <a:srgbClr val="002060"/>
                </a:solidFill>
                <a:effectLst>
                  <a:outerShdw blurRad="38100" dist="38100" dir="2700000" algn="tl">
                    <a:srgbClr val="000000">
                      <a:alpha val="43137"/>
                    </a:srgbClr>
                  </a:outerShdw>
                </a:effectLst>
                <a:latin typeface="Book Antiqua" panose="02040602050305030304" pitchFamily="18" charset="0"/>
              </a:rPr>
              <a:t>La liaison </a:t>
            </a:r>
            <a:r>
              <a:rPr lang="en-CA" b="1" dirty="0" err="1" smtClean="0">
                <a:solidFill>
                  <a:srgbClr val="002060"/>
                </a:solidFill>
                <a:effectLst>
                  <a:outerShdw blurRad="38100" dist="38100" dir="2700000" algn="tl">
                    <a:srgbClr val="000000">
                      <a:alpha val="43137"/>
                    </a:srgbClr>
                  </a:outerShdw>
                </a:effectLst>
                <a:latin typeface="Book Antiqua" panose="02040602050305030304" pitchFamily="18" charset="0"/>
              </a:rPr>
              <a:t>en</a:t>
            </a:r>
            <a:r>
              <a:rPr lang="en-CA" b="1" dirty="0" smtClean="0">
                <a:solidFill>
                  <a:srgbClr val="002060"/>
                </a:solidFill>
                <a:effectLst>
                  <a:outerShdw blurRad="38100" dist="38100" dir="2700000" algn="tl">
                    <a:srgbClr val="000000">
                      <a:alpha val="43137"/>
                    </a:srgbClr>
                  </a:outerShdw>
                </a:effectLst>
                <a:latin typeface="Book Antiqua" panose="02040602050305030304" pitchFamily="18" charset="0"/>
              </a:rPr>
              <a:t> </a:t>
            </a:r>
            <a:r>
              <a:rPr lang="en-CA" b="1" dirty="0" err="1" smtClean="0">
                <a:solidFill>
                  <a:srgbClr val="002060"/>
                </a:solidFill>
                <a:effectLst>
                  <a:outerShdw blurRad="38100" dist="38100" dir="2700000" algn="tl">
                    <a:srgbClr val="000000">
                      <a:alpha val="43137"/>
                    </a:srgbClr>
                  </a:outerShdw>
                </a:effectLst>
                <a:latin typeface="Book Antiqua" panose="02040602050305030304" pitchFamily="18" charset="0"/>
              </a:rPr>
              <a:t>mitchif</a:t>
            </a:r>
            <a:r>
              <a:rPr lang="en-CA" b="1" dirty="0" smtClean="0">
                <a:solidFill>
                  <a:srgbClr val="002060"/>
                </a:solidFill>
                <a:effectLst>
                  <a:outerShdw blurRad="38100" dist="38100" dir="2700000" algn="tl">
                    <a:srgbClr val="000000">
                      <a:alpha val="43137"/>
                    </a:srgbClr>
                  </a:outerShdw>
                </a:effectLst>
                <a:latin typeface="Book Antiqua" panose="02040602050305030304" pitchFamily="18" charset="0"/>
              </a:rPr>
              <a:t>, suite</a:t>
            </a:r>
            <a:endParaRPr lang="en-CA" b="1" dirty="0">
              <a:solidFill>
                <a:srgbClr val="002060"/>
              </a:solidFill>
              <a:effectLst>
                <a:outerShdw blurRad="38100" dist="38100" dir="2700000" algn="tl">
                  <a:srgbClr val="000000">
                    <a:alpha val="43137"/>
                  </a:srgbClr>
                </a:outerShdw>
              </a:effectLst>
              <a:latin typeface="Book Antiqua" panose="02040602050305030304" pitchFamily="18" charset="0"/>
            </a:endParaRPr>
          </a:p>
        </p:txBody>
      </p:sp>
      <p:sp>
        <p:nvSpPr>
          <p:cNvPr id="3" name="Content Placeholder 2"/>
          <p:cNvSpPr>
            <a:spLocks noGrp="1"/>
          </p:cNvSpPr>
          <p:nvPr>
            <p:ph sz="quarter" idx="1"/>
          </p:nvPr>
        </p:nvSpPr>
        <p:spPr>
          <a:xfrm>
            <a:off x="457200" y="836712"/>
            <a:ext cx="8229600" cy="5760640"/>
          </a:xfrm>
        </p:spPr>
        <p:txBody>
          <a:bodyPr>
            <a:noAutofit/>
          </a:bodyPr>
          <a:lstStyle/>
          <a:p>
            <a:pPr marL="0" lvl="0" indent="0" algn="just">
              <a:buNone/>
            </a:pPr>
            <a:r>
              <a:rPr lang="en-CA" sz="2000" dirty="0" smtClean="0">
                <a:solidFill>
                  <a:srgbClr val="002060"/>
                </a:solidFill>
                <a:latin typeface="Book Antiqua" panose="02040602050305030304" pitchFamily="18" charset="0"/>
              </a:rPr>
              <a:t>Un </a:t>
            </a:r>
            <a:r>
              <a:rPr lang="en-CA" sz="2000" dirty="0" err="1" smtClean="0">
                <a:solidFill>
                  <a:srgbClr val="002060"/>
                </a:solidFill>
                <a:latin typeface="Book Antiqua" panose="02040602050305030304" pitchFamily="18" charset="0"/>
              </a:rPr>
              <a:t>dictionnaire</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mitchif</a:t>
            </a:r>
            <a:r>
              <a:rPr lang="en-CA" sz="2000" dirty="0" smtClean="0">
                <a:solidFill>
                  <a:srgbClr val="002060"/>
                </a:solidFill>
                <a:latin typeface="Book Antiqua" panose="02040602050305030304" pitchFamily="18" charset="0"/>
              </a:rPr>
              <a:t>: Le </a:t>
            </a:r>
            <a:r>
              <a:rPr lang="en-CA" sz="2000" i="1" dirty="0" err="1">
                <a:solidFill>
                  <a:srgbClr val="002060"/>
                </a:solidFill>
                <a:latin typeface="Book Antiqua" panose="02040602050305030304" pitchFamily="18" charset="0"/>
              </a:rPr>
              <a:t>Michif</a:t>
            </a:r>
            <a:r>
              <a:rPr lang="en-CA" sz="2000" i="1" dirty="0">
                <a:solidFill>
                  <a:srgbClr val="002060"/>
                </a:solidFill>
                <a:latin typeface="Book Antiqua" panose="02040602050305030304" pitchFamily="18" charset="0"/>
              </a:rPr>
              <a:t> Dictionary 2013</a:t>
            </a:r>
            <a:r>
              <a:rPr lang="en-CA" sz="2000" dirty="0">
                <a:solidFill>
                  <a:srgbClr val="002060"/>
                </a:solidFill>
                <a:latin typeface="Book Antiqua" panose="02040602050305030304" pitchFamily="18" charset="0"/>
              </a:rPr>
              <a:t>, de Norman </a:t>
            </a:r>
            <a:r>
              <a:rPr lang="en-CA" sz="2000" dirty="0" smtClean="0">
                <a:solidFill>
                  <a:srgbClr val="002060"/>
                </a:solidFill>
                <a:latin typeface="Book Antiqua" panose="02040602050305030304" pitchFamily="18" charset="0"/>
              </a:rPr>
              <a:t>Fleury;</a:t>
            </a:r>
          </a:p>
          <a:p>
            <a:pPr marL="0" lvl="0" indent="0" algn="just">
              <a:buNone/>
            </a:pPr>
            <a:endParaRPr lang="en-CA" sz="2000" dirty="0" smtClean="0">
              <a:solidFill>
                <a:srgbClr val="002060"/>
              </a:solidFill>
              <a:latin typeface="Book Antiqua" panose="02040602050305030304" pitchFamily="18" charset="0"/>
            </a:endParaRPr>
          </a:p>
          <a:p>
            <a:pPr marL="0" lvl="0" indent="0" algn="just">
              <a:buNone/>
            </a:pPr>
            <a:r>
              <a:rPr lang="en-CA" sz="2000" dirty="0" err="1" smtClean="0">
                <a:solidFill>
                  <a:srgbClr val="002060"/>
                </a:solidFill>
                <a:latin typeface="Book Antiqua" panose="02040602050305030304" pitchFamily="18" charset="0"/>
              </a:rPr>
              <a:t>Dans</a:t>
            </a:r>
            <a:r>
              <a:rPr lang="en-CA" sz="2000" dirty="0" smtClean="0">
                <a:solidFill>
                  <a:srgbClr val="002060"/>
                </a:solidFill>
                <a:latin typeface="Book Antiqua" panose="02040602050305030304" pitchFamily="18" charset="0"/>
              </a:rPr>
              <a:t> les entrées A-F (1,400 items), </a:t>
            </a:r>
            <a:r>
              <a:rPr lang="en-CA" sz="2000" dirty="0" err="1" smtClean="0">
                <a:solidFill>
                  <a:srgbClr val="002060"/>
                </a:solidFill>
                <a:latin typeface="Book Antiqua" panose="02040602050305030304" pitchFamily="18" charset="0"/>
              </a:rPr>
              <a:t>il</a:t>
            </a:r>
            <a:r>
              <a:rPr lang="en-CA" sz="2000" dirty="0" smtClean="0">
                <a:solidFill>
                  <a:srgbClr val="002060"/>
                </a:solidFill>
                <a:latin typeface="Book Antiqua" panose="02040602050305030304" pitchFamily="18" charset="0"/>
              </a:rPr>
              <a:t> y a </a:t>
            </a:r>
            <a:r>
              <a:rPr lang="en-CA" sz="2000" dirty="0" err="1" smtClean="0">
                <a:solidFill>
                  <a:srgbClr val="002060"/>
                </a:solidFill>
                <a:latin typeface="Book Antiqua" panose="02040602050305030304" pitchFamily="18" charset="0"/>
              </a:rPr>
              <a:t>une</a:t>
            </a:r>
            <a:r>
              <a:rPr lang="en-CA" sz="2000" dirty="0" smtClean="0">
                <a:solidFill>
                  <a:srgbClr val="002060"/>
                </a:solidFill>
                <a:latin typeface="Book Antiqua" panose="02040602050305030304" pitchFamily="18" charset="0"/>
              </a:rPr>
              <a:t> </a:t>
            </a:r>
            <a:r>
              <a:rPr lang="en-CA" sz="2000" b="1" dirty="0" err="1" smtClean="0">
                <a:solidFill>
                  <a:srgbClr val="002060"/>
                </a:solidFill>
                <a:latin typeface="Book Antiqua" panose="02040602050305030304" pitchFamily="18" charset="0"/>
              </a:rPr>
              <a:t>douzaine</a:t>
            </a:r>
            <a:r>
              <a:rPr lang="en-CA" sz="2000" b="1" dirty="0" smtClean="0">
                <a:solidFill>
                  <a:srgbClr val="002060"/>
                </a:solidFill>
                <a:latin typeface="Book Antiqua" panose="02040602050305030304" pitchFamily="18" charset="0"/>
              </a:rPr>
              <a:t> de mots à </a:t>
            </a:r>
            <a:r>
              <a:rPr lang="en-CA" sz="2000" b="1" dirty="0" err="1" smtClean="0">
                <a:solidFill>
                  <a:srgbClr val="002060"/>
                </a:solidFill>
                <a:latin typeface="Book Antiqua" panose="02040602050305030304" pitchFamily="18" charset="0"/>
              </a:rPr>
              <a:t>initiale</a:t>
            </a:r>
            <a:r>
              <a:rPr lang="en-CA" sz="2000" b="1" dirty="0" smtClean="0">
                <a:solidFill>
                  <a:srgbClr val="002060"/>
                </a:solidFill>
                <a:latin typeface="Book Antiqua" panose="02040602050305030304" pitchFamily="18" charset="0"/>
              </a:rPr>
              <a:t> </a:t>
            </a:r>
            <a:r>
              <a:rPr lang="en-CA" sz="2000" b="1" dirty="0" err="1" smtClean="0">
                <a:solidFill>
                  <a:srgbClr val="002060"/>
                </a:solidFill>
                <a:latin typeface="Book Antiqua" panose="02040602050305030304" pitchFamily="18" charset="0"/>
              </a:rPr>
              <a:t>vocalique</a:t>
            </a:r>
            <a:r>
              <a:rPr lang="en-CA" sz="2000" dirty="0" smtClean="0">
                <a:solidFill>
                  <a:srgbClr val="002060"/>
                </a:solidFill>
                <a:latin typeface="Book Antiqua" panose="02040602050305030304" pitchFamily="18" charset="0"/>
              </a:rPr>
              <a:t>, sans </a:t>
            </a:r>
            <a:r>
              <a:rPr lang="en-CA" sz="2000" dirty="0" err="1" smtClean="0">
                <a:solidFill>
                  <a:srgbClr val="002060"/>
                </a:solidFill>
                <a:latin typeface="Book Antiqua" panose="02040602050305030304" pitchFamily="18" charset="0"/>
              </a:rPr>
              <a:t>déterminants</a:t>
            </a:r>
            <a:r>
              <a:rPr lang="en-CA" sz="2000" dirty="0" smtClean="0">
                <a:solidFill>
                  <a:srgbClr val="002060"/>
                </a:solidFill>
                <a:latin typeface="Book Antiqua" panose="02040602050305030304" pitchFamily="18" charset="0"/>
              </a:rPr>
              <a:t> (</a:t>
            </a:r>
            <a:r>
              <a:rPr lang="en-CA" sz="2000" i="1" dirty="0" err="1" smtClean="0">
                <a:solidFill>
                  <a:srgbClr val="002060"/>
                </a:solidFill>
                <a:latin typeface="Book Antiqua" panose="02040602050305030304" pitchFamily="18" charset="0"/>
              </a:rPr>
              <a:t>aksidan</a:t>
            </a:r>
            <a:r>
              <a:rPr lang="en-CA" sz="2000" i="1" dirty="0" smtClean="0">
                <a:solidFill>
                  <a:srgbClr val="002060"/>
                </a:solidFill>
                <a:latin typeface="Book Antiqua" panose="02040602050305030304" pitchFamily="18" charset="0"/>
              </a:rPr>
              <a:t>, </a:t>
            </a:r>
            <a:r>
              <a:rPr lang="en-CA" sz="2000" i="1" dirty="0" err="1" smtClean="0">
                <a:solidFill>
                  <a:srgbClr val="002060"/>
                </a:solidFill>
                <a:latin typeface="Book Antiqua" panose="02040602050305030304" pitchFamily="18" charset="0"/>
              </a:rPr>
              <a:t>aviyon</a:t>
            </a:r>
            <a:r>
              <a:rPr lang="en-CA" sz="2000" i="1" dirty="0" smtClean="0">
                <a:solidFill>
                  <a:srgbClr val="002060"/>
                </a:solidFill>
                <a:latin typeface="Book Antiqua" panose="02040602050305030304" pitchFamily="18" charset="0"/>
              </a:rPr>
              <a:t>, </a:t>
            </a:r>
            <a:r>
              <a:rPr lang="en-CA" sz="2000" i="1" dirty="0" err="1" smtClean="0">
                <a:solidFill>
                  <a:srgbClr val="002060"/>
                </a:solidFill>
                <a:latin typeface="Book Antiqua" panose="02040602050305030304" pitchFamily="18" charset="0"/>
              </a:rPr>
              <a:t>anonseur</a:t>
            </a:r>
            <a:r>
              <a:rPr lang="en-CA" sz="2000" i="1" dirty="0" smtClean="0">
                <a:solidFill>
                  <a:srgbClr val="002060"/>
                </a:solidFill>
                <a:latin typeface="Book Antiqua" panose="02040602050305030304" pitchFamily="18" charset="0"/>
              </a:rPr>
              <a:t>, </a:t>
            </a:r>
            <a:r>
              <a:rPr lang="en-CA" sz="2000" i="1" dirty="0" err="1" smtClean="0">
                <a:solidFill>
                  <a:srgbClr val="002060"/>
                </a:solidFill>
                <a:latin typeface="Book Antiqua" panose="02040602050305030304" pitchFamily="18" charset="0"/>
              </a:rPr>
              <a:t>arshivek</a:t>
            </a:r>
            <a:r>
              <a:rPr lang="en-CA" sz="2000" i="1" dirty="0" smtClean="0">
                <a:solidFill>
                  <a:srgbClr val="002060"/>
                </a:solidFill>
                <a:latin typeface="Book Antiqua" panose="02040602050305030304" pitchFamily="18" charset="0"/>
              </a:rPr>
              <a:t>, </a:t>
            </a:r>
            <a:r>
              <a:rPr lang="en-CA" sz="2000" i="1" dirty="0" err="1" smtClean="0">
                <a:solidFill>
                  <a:srgbClr val="002060"/>
                </a:solidFill>
                <a:latin typeface="Book Antiqua" panose="02040602050305030304" pitchFamily="18" charset="0"/>
              </a:rPr>
              <a:t>iletrisitii</a:t>
            </a:r>
            <a:r>
              <a:rPr lang="en-CA" sz="2000" dirty="0" smtClean="0">
                <a:solidFill>
                  <a:srgbClr val="002060"/>
                </a:solidFill>
                <a:latin typeface="Book Antiqua" panose="02040602050305030304" pitchFamily="18" charset="0"/>
              </a:rPr>
              <a:t>, etc.) Il </a:t>
            </a:r>
            <a:r>
              <a:rPr lang="en-CA" sz="2000" dirty="0" err="1" smtClean="0">
                <a:solidFill>
                  <a:srgbClr val="002060"/>
                </a:solidFill>
                <a:latin typeface="Book Antiqua" panose="02040602050305030304" pitchFamily="18" charset="0"/>
              </a:rPr>
              <a:t>est</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donc</a:t>
            </a:r>
            <a:r>
              <a:rPr lang="en-CA" sz="2000" dirty="0" smtClean="0">
                <a:solidFill>
                  <a:srgbClr val="002060"/>
                </a:solidFill>
                <a:latin typeface="Book Antiqua" panose="02040602050305030304" pitchFamily="18" charset="0"/>
              </a:rPr>
              <a:t> faux de </a:t>
            </a:r>
            <a:r>
              <a:rPr lang="en-CA" sz="2000" dirty="0" err="1" smtClean="0">
                <a:solidFill>
                  <a:srgbClr val="002060"/>
                </a:solidFill>
                <a:latin typeface="Book Antiqua" panose="02040602050305030304" pitchFamily="18" charset="0"/>
              </a:rPr>
              <a:t>prétendre</a:t>
            </a:r>
            <a:r>
              <a:rPr lang="en-CA" sz="2000" dirty="0" smtClean="0">
                <a:solidFill>
                  <a:srgbClr val="002060"/>
                </a:solidFill>
                <a:latin typeface="Book Antiqua" panose="02040602050305030304" pitchFamily="18" charset="0"/>
              </a:rPr>
              <a:t> que </a:t>
            </a:r>
            <a:r>
              <a:rPr lang="en-CA" sz="2000" b="1" dirty="0" err="1" smtClean="0">
                <a:solidFill>
                  <a:srgbClr val="002060"/>
                </a:solidFill>
                <a:latin typeface="Book Antiqua" panose="02040602050305030304" pitchFamily="18" charset="0"/>
              </a:rPr>
              <a:t>tous</a:t>
            </a:r>
            <a:r>
              <a:rPr lang="en-CA" sz="2000" dirty="0" smtClean="0">
                <a:solidFill>
                  <a:srgbClr val="002060"/>
                </a:solidFill>
                <a:latin typeface="Book Antiqua" panose="02040602050305030304" pitchFamily="18" charset="0"/>
              </a:rPr>
              <a:t> les </a:t>
            </a:r>
            <a:r>
              <a:rPr lang="en-CA" sz="2000" dirty="0" err="1" smtClean="0">
                <a:solidFill>
                  <a:srgbClr val="002060"/>
                </a:solidFill>
                <a:latin typeface="Book Antiqua" panose="02040602050305030304" pitchFamily="18" charset="0"/>
              </a:rPr>
              <a:t>noms</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issus</a:t>
            </a:r>
            <a:r>
              <a:rPr lang="en-CA" sz="2000" dirty="0" smtClean="0">
                <a:solidFill>
                  <a:srgbClr val="002060"/>
                </a:solidFill>
                <a:latin typeface="Book Antiqua" panose="02040602050305030304" pitchFamily="18" charset="0"/>
              </a:rPr>
              <a:t> du </a:t>
            </a:r>
            <a:r>
              <a:rPr lang="en-CA" sz="2000" dirty="0" err="1" smtClean="0">
                <a:solidFill>
                  <a:srgbClr val="002060"/>
                </a:solidFill>
                <a:latin typeface="Book Antiqua" panose="02040602050305030304" pitchFamily="18" charset="0"/>
              </a:rPr>
              <a:t>français</a:t>
            </a:r>
            <a:r>
              <a:rPr lang="en-CA" sz="2000" dirty="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sont</a:t>
            </a:r>
            <a:r>
              <a:rPr lang="en-CA" sz="2000" dirty="0" smtClean="0">
                <a:solidFill>
                  <a:srgbClr val="002060"/>
                </a:solidFill>
                <a:latin typeface="Book Antiqua" panose="02040602050305030304" pitchFamily="18" charset="0"/>
              </a:rPr>
              <a:t> à </a:t>
            </a:r>
            <a:r>
              <a:rPr lang="en-CA" sz="2000" dirty="0" err="1" smtClean="0">
                <a:solidFill>
                  <a:srgbClr val="002060"/>
                </a:solidFill>
                <a:latin typeface="Book Antiqua" panose="02040602050305030304" pitchFamily="18" charset="0"/>
              </a:rPr>
              <a:t>initiale</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consonantique</a:t>
            </a:r>
            <a:r>
              <a:rPr lang="en-CA" sz="2000" dirty="0" smtClean="0">
                <a:solidFill>
                  <a:srgbClr val="002060"/>
                </a:solidFill>
                <a:latin typeface="Book Antiqua" panose="02040602050305030304" pitchFamily="18" charset="0"/>
              </a:rPr>
              <a:t>!</a:t>
            </a:r>
          </a:p>
          <a:p>
            <a:pPr marL="0" lvl="0" indent="0" algn="just">
              <a:buNone/>
            </a:pPr>
            <a:endParaRPr lang="en-CA" sz="2000" dirty="0" smtClean="0">
              <a:solidFill>
                <a:srgbClr val="002060"/>
              </a:solidFill>
              <a:latin typeface="Book Antiqua" panose="02040602050305030304" pitchFamily="18" charset="0"/>
            </a:endParaRPr>
          </a:p>
          <a:p>
            <a:pPr marL="0" lvl="0" indent="0" algn="just">
              <a:buNone/>
            </a:pPr>
            <a:r>
              <a:rPr lang="en-CA" sz="2000" dirty="0" smtClean="0">
                <a:solidFill>
                  <a:srgbClr val="002060"/>
                </a:solidFill>
                <a:latin typeface="Book Antiqua" panose="02040602050305030304" pitchFamily="18" charset="0"/>
              </a:rPr>
              <a:t>Le </a:t>
            </a:r>
            <a:r>
              <a:rPr lang="en-CA" sz="2000" i="1" dirty="0" err="1" smtClean="0">
                <a:solidFill>
                  <a:srgbClr val="002060"/>
                </a:solidFill>
                <a:latin typeface="Book Antiqua" panose="02040602050305030304" pitchFamily="18" charset="0"/>
              </a:rPr>
              <a:t>Michif</a:t>
            </a:r>
            <a:r>
              <a:rPr lang="en-CA" sz="2000" i="1" dirty="0" smtClean="0">
                <a:solidFill>
                  <a:srgbClr val="002060"/>
                </a:solidFill>
                <a:latin typeface="Book Antiqua" panose="02040602050305030304" pitchFamily="18" charset="0"/>
              </a:rPr>
              <a:t> </a:t>
            </a:r>
            <a:r>
              <a:rPr lang="en-CA" sz="2000" i="1" dirty="0">
                <a:solidFill>
                  <a:srgbClr val="002060"/>
                </a:solidFill>
                <a:latin typeface="Book Antiqua" panose="02040602050305030304" pitchFamily="18" charset="0"/>
              </a:rPr>
              <a:t>Dictionary 2013</a:t>
            </a:r>
            <a:r>
              <a:rPr lang="en-CA" sz="2000" dirty="0">
                <a:solidFill>
                  <a:srgbClr val="002060"/>
                </a:solidFill>
                <a:latin typeface="Book Antiqua" panose="02040602050305030304" pitchFamily="18" charset="0"/>
              </a:rPr>
              <a:t>, de Norman Fleury </a:t>
            </a:r>
            <a:r>
              <a:rPr lang="en-CA" sz="2000" dirty="0" err="1">
                <a:solidFill>
                  <a:srgbClr val="002060"/>
                </a:solidFill>
                <a:latin typeface="Book Antiqua" panose="02040602050305030304" pitchFamily="18" charset="0"/>
              </a:rPr>
              <a:t>donne</a:t>
            </a:r>
            <a:r>
              <a:rPr lang="en-CA" sz="2000" dirty="0">
                <a:solidFill>
                  <a:srgbClr val="002060"/>
                </a:solidFill>
                <a:latin typeface="Book Antiqua" panose="02040602050305030304" pitchFamily="18" charset="0"/>
              </a:rPr>
              <a:t> </a:t>
            </a:r>
            <a:r>
              <a:rPr lang="en-CA" sz="2000" dirty="0" smtClean="0">
                <a:solidFill>
                  <a:srgbClr val="002060"/>
                </a:solidFill>
                <a:latin typeface="Book Antiqua" panose="02040602050305030304" pitchFamily="18" charset="0"/>
              </a:rPr>
              <a:t>environ 375 </a:t>
            </a:r>
            <a:r>
              <a:rPr lang="en-CA" sz="2000" dirty="0" err="1" smtClean="0">
                <a:solidFill>
                  <a:srgbClr val="002060"/>
                </a:solidFill>
                <a:latin typeface="Book Antiqua" panose="02040602050305030304" pitchFamily="18" charset="0"/>
              </a:rPr>
              <a:t>cas</a:t>
            </a:r>
            <a:r>
              <a:rPr lang="en-CA" sz="2000" dirty="0" smtClean="0">
                <a:solidFill>
                  <a:srgbClr val="002060"/>
                </a:solidFill>
                <a:latin typeface="Book Antiqua" panose="02040602050305030304" pitchFamily="18" charset="0"/>
              </a:rPr>
              <a:t> </a:t>
            </a:r>
            <a:r>
              <a:rPr lang="en-CA" sz="2000" dirty="0" err="1">
                <a:solidFill>
                  <a:srgbClr val="002060"/>
                </a:solidFill>
                <a:latin typeface="Book Antiqua" panose="02040602050305030304" pitchFamily="18" charset="0"/>
              </a:rPr>
              <a:t>potentiels</a:t>
            </a:r>
            <a:r>
              <a:rPr lang="en-CA" sz="2000" dirty="0">
                <a:solidFill>
                  <a:srgbClr val="002060"/>
                </a:solidFill>
                <a:latin typeface="Book Antiqua" panose="02040602050305030304" pitchFamily="18" charset="0"/>
              </a:rPr>
              <a:t> de </a:t>
            </a:r>
            <a:r>
              <a:rPr lang="en-CA" sz="2000" dirty="0" smtClean="0">
                <a:solidFill>
                  <a:srgbClr val="002060"/>
                </a:solidFill>
                <a:latin typeface="Book Antiqua" panose="02040602050305030304" pitchFamily="18" charset="0"/>
              </a:rPr>
              <a:t>liaison.</a:t>
            </a:r>
          </a:p>
          <a:p>
            <a:pPr marL="0" lvl="0" indent="0" algn="just">
              <a:buNone/>
            </a:pPr>
            <a:r>
              <a:rPr lang="en-CA" sz="2000" b="1" dirty="0" smtClean="0">
                <a:solidFill>
                  <a:srgbClr val="002060"/>
                </a:solidFill>
                <a:latin typeface="Book Antiqua" panose="02040602050305030304" pitchFamily="18" charset="0"/>
              </a:rPr>
              <a:t>Liaison </a:t>
            </a:r>
            <a:r>
              <a:rPr lang="en-CA" sz="2000" b="1" dirty="0" err="1" smtClean="0">
                <a:solidFill>
                  <a:srgbClr val="002060"/>
                </a:solidFill>
                <a:latin typeface="Book Antiqua" panose="02040602050305030304" pitchFamily="18" charset="0"/>
              </a:rPr>
              <a:t>en</a:t>
            </a:r>
            <a:r>
              <a:rPr lang="en-CA" sz="2000" b="1" dirty="0" smtClean="0">
                <a:solidFill>
                  <a:srgbClr val="002060"/>
                </a:solidFill>
                <a:latin typeface="Book Antiqua" panose="02040602050305030304" pitchFamily="18" charset="0"/>
              </a:rPr>
              <a:t> /n/</a:t>
            </a:r>
            <a:r>
              <a:rPr lang="en-CA" sz="2000" dirty="0" smtClean="0">
                <a:solidFill>
                  <a:srgbClr val="002060"/>
                </a:solidFill>
                <a:latin typeface="Book Antiqua" panose="02040602050305030304" pitchFamily="18" charset="0"/>
              </a:rPr>
              <a:t>: </a:t>
            </a:r>
          </a:p>
          <a:p>
            <a:pPr marL="355600" lvl="1" indent="-355600" algn="just"/>
            <a:r>
              <a:rPr lang="en-CA" sz="2000" b="1" dirty="0" smtClean="0">
                <a:solidFill>
                  <a:srgbClr val="002060"/>
                </a:solidFill>
                <a:latin typeface="Book Antiqua" panose="02040602050305030304" pitchFamily="18" charset="0"/>
              </a:rPr>
              <a:t>175</a:t>
            </a:r>
            <a:r>
              <a:rPr lang="en-CA" sz="2000" dirty="0" smtClean="0">
                <a:solidFill>
                  <a:srgbClr val="002060"/>
                </a:solidFill>
                <a:latin typeface="Book Antiqua" panose="02040602050305030304" pitchFamily="18" charset="0"/>
              </a:rPr>
              <a:t> sites </a:t>
            </a:r>
            <a:r>
              <a:rPr lang="en-CA" sz="2000" dirty="0" err="1" smtClean="0">
                <a:solidFill>
                  <a:srgbClr val="002060"/>
                </a:solidFill>
                <a:latin typeface="Book Antiqua" panose="02040602050305030304" pitchFamily="18" charset="0"/>
              </a:rPr>
              <a:t>potentiels</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attendues</a:t>
            </a:r>
            <a:r>
              <a:rPr lang="en-CA" sz="2000" dirty="0" smtClean="0">
                <a:solidFill>
                  <a:srgbClr val="002060"/>
                </a:solidFill>
                <a:latin typeface="Book Antiqua" panose="02040602050305030304" pitchFamily="18" charset="0"/>
              </a:rPr>
              <a:t>, non-liaison); </a:t>
            </a:r>
            <a:r>
              <a:rPr lang="en-CA" sz="2000" b="1" dirty="0" smtClean="0">
                <a:solidFill>
                  <a:srgbClr val="002060"/>
                </a:solidFill>
                <a:latin typeface="Book Antiqua" panose="02040602050305030304" pitchFamily="18" charset="0"/>
              </a:rPr>
              <a:t>169</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cas</a:t>
            </a:r>
            <a:r>
              <a:rPr lang="en-CA" sz="2000" dirty="0" smtClean="0">
                <a:solidFill>
                  <a:srgbClr val="002060"/>
                </a:solidFill>
                <a:latin typeface="Book Antiqua" panose="02040602050305030304" pitchFamily="18" charset="0"/>
              </a:rPr>
              <a:t> de liaison </a:t>
            </a:r>
            <a:r>
              <a:rPr lang="en-CA" sz="2000" b="1" dirty="0" err="1" smtClean="0">
                <a:solidFill>
                  <a:srgbClr val="002060"/>
                </a:solidFill>
                <a:latin typeface="Book Antiqua" panose="02040602050305030304" pitchFamily="18" charset="0"/>
              </a:rPr>
              <a:t>attendues</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en</a:t>
            </a:r>
            <a:r>
              <a:rPr lang="en-CA" sz="2000" dirty="0" smtClean="0">
                <a:solidFill>
                  <a:srgbClr val="002060"/>
                </a:solidFill>
                <a:latin typeface="Book Antiqua" panose="02040602050305030304" pitchFamily="18" charset="0"/>
              </a:rPr>
              <a:t> /n/ (96,6%), </a:t>
            </a:r>
            <a:r>
              <a:rPr lang="en-CA" sz="2000" dirty="0" err="1" smtClean="0">
                <a:solidFill>
                  <a:srgbClr val="002060"/>
                </a:solidFill>
                <a:latin typeface="Book Antiqua" panose="02040602050305030304" pitchFamily="18" charset="0"/>
              </a:rPr>
              <a:t>incluant</a:t>
            </a:r>
            <a:r>
              <a:rPr lang="en-CA" sz="2000" dirty="0" smtClean="0">
                <a:solidFill>
                  <a:srgbClr val="002060"/>
                </a:solidFill>
                <a:latin typeface="Book Antiqua" panose="02040602050305030304" pitchFamily="18" charset="0"/>
              </a:rPr>
              <a:t> </a:t>
            </a:r>
            <a:r>
              <a:rPr lang="en-CA" sz="2000" b="1" dirty="0" smtClean="0">
                <a:solidFill>
                  <a:srgbClr val="002060"/>
                </a:solidFill>
                <a:latin typeface="Book Antiqua" panose="02040602050305030304" pitchFamily="18" charset="0"/>
              </a:rPr>
              <a:t>8 </a:t>
            </a:r>
            <a:r>
              <a:rPr lang="en-CA" sz="2000" dirty="0" err="1" smtClean="0">
                <a:solidFill>
                  <a:srgbClr val="002060"/>
                </a:solidFill>
                <a:latin typeface="Book Antiqua" panose="02040602050305030304" pitchFamily="18" charset="0"/>
              </a:rPr>
              <a:t>cas</a:t>
            </a:r>
            <a:r>
              <a:rPr lang="en-CA" sz="2000" dirty="0" smtClean="0">
                <a:solidFill>
                  <a:srgbClr val="002060"/>
                </a:solidFill>
                <a:latin typeface="Book Antiqua" panose="02040602050305030304" pitchFamily="18" charset="0"/>
              </a:rPr>
              <a:t> de liaison avec des </a:t>
            </a:r>
            <a:r>
              <a:rPr lang="en-CA" sz="2000" dirty="0" err="1" smtClean="0">
                <a:solidFill>
                  <a:srgbClr val="002060"/>
                </a:solidFill>
                <a:latin typeface="Book Antiqua" panose="02040602050305030304" pitchFamily="18" charset="0"/>
              </a:rPr>
              <a:t>noms</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anglais</a:t>
            </a:r>
            <a:r>
              <a:rPr lang="en-CA" sz="2000" dirty="0" smtClean="0">
                <a:solidFill>
                  <a:srgbClr val="002060"/>
                </a:solidFill>
                <a:latin typeface="Book Antiqua" panose="02040602050305030304" pitchFamily="18" charset="0"/>
              </a:rPr>
              <a:t> (</a:t>
            </a:r>
            <a:r>
              <a:rPr lang="en-CA" sz="2000" i="1" dirty="0" smtClean="0">
                <a:solidFill>
                  <a:srgbClr val="002060"/>
                </a:solidFill>
                <a:latin typeface="Book Antiqua" panose="02040602050305030304" pitchFamily="18" charset="0"/>
              </a:rPr>
              <a:t>eraser, airplane</a:t>
            </a:r>
            <a:r>
              <a:rPr lang="en-CA" sz="2000" dirty="0" smtClean="0">
                <a:solidFill>
                  <a:srgbClr val="002060"/>
                </a:solidFill>
                <a:latin typeface="Book Antiqua" panose="02040602050305030304" pitchFamily="18" charset="0"/>
              </a:rPr>
              <a:t>, etc.), </a:t>
            </a:r>
            <a:r>
              <a:rPr lang="en-CA" sz="2000" dirty="0" err="1" smtClean="0">
                <a:solidFill>
                  <a:srgbClr val="002060"/>
                </a:solidFill>
                <a:latin typeface="Book Antiqua" panose="02040602050305030304" pitchFamily="18" charset="0"/>
              </a:rPr>
              <a:t>aucune</a:t>
            </a:r>
            <a:r>
              <a:rPr lang="en-CA" sz="2000" dirty="0" smtClean="0">
                <a:solidFill>
                  <a:srgbClr val="002060"/>
                </a:solidFill>
                <a:latin typeface="Book Antiqua" panose="02040602050305030304" pitchFamily="18" charset="0"/>
              </a:rPr>
              <a:t> liaison avec un nom cri; </a:t>
            </a:r>
          </a:p>
          <a:p>
            <a:pPr marL="355600" lvl="1" indent="-355600" algn="just"/>
            <a:r>
              <a:rPr lang="en-CA" sz="2000" b="1" dirty="0" smtClean="0">
                <a:solidFill>
                  <a:srgbClr val="002060"/>
                </a:solidFill>
                <a:latin typeface="Book Antiqua" panose="02040602050305030304" pitchFamily="18" charset="0"/>
              </a:rPr>
              <a:t>2</a:t>
            </a:r>
            <a:r>
              <a:rPr lang="en-CA" sz="2000" dirty="0" smtClean="0">
                <a:solidFill>
                  <a:srgbClr val="002060"/>
                </a:solidFill>
                <a:latin typeface="Book Antiqua" panose="02040602050305030304" pitchFamily="18" charset="0"/>
              </a:rPr>
              <a:t> </a:t>
            </a:r>
            <a:r>
              <a:rPr lang="en-CA" sz="2000" dirty="0" err="1">
                <a:solidFill>
                  <a:srgbClr val="002060"/>
                </a:solidFill>
                <a:latin typeface="Book Antiqua" panose="02040602050305030304" pitchFamily="18" charset="0"/>
              </a:rPr>
              <a:t>cas</a:t>
            </a:r>
            <a:r>
              <a:rPr lang="en-CA" sz="2000" dirty="0">
                <a:solidFill>
                  <a:srgbClr val="002060"/>
                </a:solidFill>
                <a:latin typeface="Book Antiqua" panose="02040602050305030304" pitchFamily="18" charset="0"/>
              </a:rPr>
              <a:t> de </a:t>
            </a:r>
            <a:r>
              <a:rPr lang="en-CA" sz="2000" b="1" dirty="0" smtClean="0">
                <a:solidFill>
                  <a:srgbClr val="002060"/>
                </a:solidFill>
                <a:latin typeface="Book Antiqua" panose="02040602050305030304" pitchFamily="18" charset="0"/>
              </a:rPr>
              <a:t>non-liaison</a:t>
            </a:r>
            <a:r>
              <a:rPr lang="en-CA" sz="2000" dirty="0" smtClean="0">
                <a:solidFill>
                  <a:srgbClr val="002060"/>
                </a:solidFill>
                <a:latin typeface="Book Antiqua" panose="02040602050305030304" pitchFamily="18" charset="0"/>
              </a:rPr>
              <a:t> (1%);</a:t>
            </a:r>
          </a:p>
          <a:p>
            <a:pPr marL="355600" lvl="1" indent="-355600" algn="just"/>
            <a:r>
              <a:rPr lang="en-CA" sz="2000" b="1" dirty="0" smtClean="0">
                <a:solidFill>
                  <a:srgbClr val="002060"/>
                </a:solidFill>
                <a:latin typeface="Book Antiqua" panose="02040602050305030304" pitchFamily="18" charset="0"/>
              </a:rPr>
              <a:t>4 </a:t>
            </a:r>
            <a:r>
              <a:rPr lang="en-CA" sz="2000" dirty="0" err="1" smtClean="0">
                <a:solidFill>
                  <a:srgbClr val="002060"/>
                </a:solidFill>
                <a:latin typeface="Book Antiqua" panose="02040602050305030304" pitchFamily="18" charset="0"/>
              </a:rPr>
              <a:t>cas</a:t>
            </a:r>
            <a:r>
              <a:rPr lang="en-CA" sz="2000" dirty="0" smtClean="0">
                <a:solidFill>
                  <a:srgbClr val="002060"/>
                </a:solidFill>
                <a:latin typeface="Book Antiqua" panose="02040602050305030304" pitchFamily="18" charset="0"/>
              </a:rPr>
              <a:t> de liaison </a:t>
            </a:r>
            <a:r>
              <a:rPr lang="en-CA" sz="2000" dirty="0" err="1" smtClean="0">
                <a:solidFill>
                  <a:srgbClr val="002060"/>
                </a:solidFill>
                <a:latin typeface="Book Antiqua" panose="02040602050305030304" pitchFamily="18" charset="0"/>
              </a:rPr>
              <a:t>en</a:t>
            </a:r>
            <a:r>
              <a:rPr lang="en-CA" sz="2000" dirty="0" smtClean="0">
                <a:solidFill>
                  <a:srgbClr val="002060"/>
                </a:solidFill>
                <a:latin typeface="Book Antiqua" panose="02040602050305030304" pitchFamily="18" charset="0"/>
              </a:rPr>
              <a:t> /n/ </a:t>
            </a:r>
            <a:r>
              <a:rPr lang="en-CA" sz="2000" b="1" dirty="0" err="1" smtClean="0">
                <a:solidFill>
                  <a:srgbClr val="002060"/>
                </a:solidFill>
                <a:latin typeface="Book Antiqua" panose="02040602050305030304" pitchFamily="18" charset="0"/>
              </a:rPr>
              <a:t>inattendue</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tous</a:t>
            </a:r>
            <a:r>
              <a:rPr lang="en-CA" sz="2000" dirty="0" smtClean="0">
                <a:solidFill>
                  <a:srgbClr val="002060"/>
                </a:solidFill>
                <a:latin typeface="Book Antiqua" panose="02040602050305030304" pitchFamily="18" charset="0"/>
              </a:rPr>
              <a:t> avec </a:t>
            </a:r>
            <a:r>
              <a:rPr lang="en-CA" sz="2000" dirty="0" err="1" smtClean="0">
                <a:solidFill>
                  <a:srgbClr val="002060"/>
                </a:solidFill>
                <a:latin typeface="Book Antiqua" panose="02040602050305030304" pitchFamily="18" charset="0"/>
              </a:rPr>
              <a:t>l’adjectif</a:t>
            </a:r>
            <a:r>
              <a:rPr lang="en-CA" sz="2000" dirty="0" smtClean="0">
                <a:solidFill>
                  <a:srgbClr val="002060"/>
                </a:solidFill>
                <a:latin typeface="Book Antiqua" panose="02040602050305030304" pitchFamily="18" charset="0"/>
              </a:rPr>
              <a:t> </a:t>
            </a:r>
            <a:r>
              <a:rPr lang="en-CA" sz="2000" i="1" dirty="0" err="1" smtClean="0">
                <a:solidFill>
                  <a:srgbClr val="002060"/>
                </a:solidFill>
                <a:latin typeface="Book Antiqua" panose="02040602050305030304" pitchFamily="18" charset="0"/>
              </a:rPr>
              <a:t>groo</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gros</a:t>
            </a:r>
            <a:r>
              <a:rPr lang="en-CA" sz="2000" dirty="0" smtClean="0">
                <a:solidFill>
                  <a:srgbClr val="002060"/>
                </a:solidFill>
                <a:latin typeface="Book Antiqua" panose="02040602050305030304" pitchFamily="18" charset="0"/>
              </a:rPr>
              <a:t>) (2,3%).</a:t>
            </a:r>
          </a:p>
          <a:p>
            <a:pPr lvl="1" algn="just"/>
            <a:endParaRPr lang="en-CA" sz="2000" dirty="0" smtClean="0">
              <a:solidFill>
                <a:srgbClr val="002060"/>
              </a:solidFill>
              <a:latin typeface="Book Antiqua" panose="02040602050305030304" pitchFamily="18" charset="0"/>
            </a:endParaRPr>
          </a:p>
        </p:txBody>
      </p:sp>
    </p:spTree>
    <p:extLst>
      <p:ext uri="{BB962C8B-B14F-4D97-AF65-F5344CB8AC3E}">
        <p14:creationId xmlns:p14="http://schemas.microsoft.com/office/powerpoint/2010/main" val="21178680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pPr marL="355600" lvl="1" indent="-355600" algn="just">
              <a:buNone/>
            </a:pPr>
            <a:r>
              <a:rPr lang="en-CA" sz="2000" b="1" dirty="0">
                <a:solidFill>
                  <a:srgbClr val="002060"/>
                </a:solidFill>
                <a:latin typeface="Book Antiqua" panose="02040602050305030304" pitchFamily="18" charset="0"/>
              </a:rPr>
              <a:t>Liaison </a:t>
            </a:r>
            <a:r>
              <a:rPr lang="en-CA" sz="2000" b="1" dirty="0" err="1">
                <a:solidFill>
                  <a:srgbClr val="002060"/>
                </a:solidFill>
                <a:latin typeface="Book Antiqua" panose="02040602050305030304" pitchFamily="18" charset="0"/>
              </a:rPr>
              <a:t>en</a:t>
            </a:r>
            <a:r>
              <a:rPr lang="en-CA" sz="2000" b="1" dirty="0">
                <a:solidFill>
                  <a:srgbClr val="002060"/>
                </a:solidFill>
                <a:latin typeface="Book Antiqua" panose="02040602050305030304" pitchFamily="18" charset="0"/>
              </a:rPr>
              <a:t> /z/</a:t>
            </a:r>
            <a:r>
              <a:rPr lang="en-CA" sz="2000" dirty="0">
                <a:solidFill>
                  <a:srgbClr val="002060"/>
                </a:solidFill>
                <a:latin typeface="Book Antiqua" panose="02040602050305030304" pitchFamily="18" charset="0"/>
              </a:rPr>
              <a:t>:</a:t>
            </a:r>
          </a:p>
          <a:p>
            <a:pPr marL="355600" lvl="2" indent="-355600" algn="just">
              <a:buFont typeface="Wingdings" panose="05000000000000000000" pitchFamily="2" charset="2"/>
              <a:buChar char="Ø"/>
            </a:pPr>
            <a:r>
              <a:rPr lang="en-CA" b="1" dirty="0" smtClean="0">
                <a:solidFill>
                  <a:srgbClr val="002060"/>
                </a:solidFill>
                <a:latin typeface="Book Antiqua" panose="02040602050305030304" pitchFamily="18" charset="0"/>
              </a:rPr>
              <a:t>171 </a:t>
            </a:r>
            <a:r>
              <a:rPr lang="en-CA" dirty="0" smtClean="0">
                <a:solidFill>
                  <a:srgbClr val="002060"/>
                </a:solidFill>
                <a:latin typeface="Book Antiqua" panose="02040602050305030304" pitchFamily="18" charset="0"/>
              </a:rPr>
              <a:t>sites </a:t>
            </a:r>
            <a:r>
              <a:rPr lang="en-CA" dirty="0" err="1">
                <a:solidFill>
                  <a:srgbClr val="002060"/>
                </a:solidFill>
                <a:latin typeface="Book Antiqua" panose="02040602050305030304" pitchFamily="18" charset="0"/>
              </a:rPr>
              <a:t>potentiels</a:t>
            </a:r>
            <a:r>
              <a:rPr lang="en-CA" dirty="0">
                <a:solidFill>
                  <a:srgbClr val="002060"/>
                </a:solidFill>
                <a:latin typeface="Book Antiqua" panose="02040602050305030304" pitchFamily="18" charset="0"/>
              </a:rPr>
              <a:t> de liaison; </a:t>
            </a:r>
            <a:r>
              <a:rPr lang="en-CA" b="1" dirty="0">
                <a:solidFill>
                  <a:srgbClr val="002060"/>
                </a:solidFill>
                <a:latin typeface="Book Antiqua" panose="02040602050305030304" pitchFamily="18" charset="0"/>
              </a:rPr>
              <a:t>138</a:t>
            </a:r>
            <a:r>
              <a:rPr lang="en-CA" dirty="0">
                <a:solidFill>
                  <a:srgbClr val="002060"/>
                </a:solidFill>
                <a:latin typeface="Book Antiqua" panose="02040602050305030304" pitchFamily="18" charset="0"/>
              </a:rPr>
              <a:t> </a:t>
            </a:r>
            <a:r>
              <a:rPr lang="en-CA" dirty="0" err="1">
                <a:solidFill>
                  <a:srgbClr val="002060"/>
                </a:solidFill>
                <a:latin typeface="Book Antiqua" panose="02040602050305030304" pitchFamily="18" charset="0"/>
              </a:rPr>
              <a:t>cas</a:t>
            </a:r>
            <a:r>
              <a:rPr lang="en-CA" dirty="0">
                <a:solidFill>
                  <a:srgbClr val="002060"/>
                </a:solidFill>
                <a:latin typeface="Book Antiqua" panose="02040602050305030304" pitchFamily="18" charset="0"/>
              </a:rPr>
              <a:t> de liaison </a:t>
            </a:r>
            <a:r>
              <a:rPr lang="en-CA" dirty="0" err="1">
                <a:solidFill>
                  <a:srgbClr val="002060"/>
                </a:solidFill>
                <a:latin typeface="Book Antiqua" panose="02040602050305030304" pitchFamily="18" charset="0"/>
              </a:rPr>
              <a:t>en</a:t>
            </a:r>
            <a:r>
              <a:rPr lang="en-CA" dirty="0">
                <a:solidFill>
                  <a:srgbClr val="002060"/>
                </a:solidFill>
                <a:latin typeface="Book Antiqua" panose="02040602050305030304" pitchFamily="18" charset="0"/>
              </a:rPr>
              <a:t> /z/ (81%), </a:t>
            </a:r>
            <a:r>
              <a:rPr lang="en-CA" dirty="0" err="1">
                <a:solidFill>
                  <a:srgbClr val="002060"/>
                </a:solidFill>
                <a:latin typeface="Book Antiqua" panose="02040602050305030304" pitchFamily="18" charset="0"/>
              </a:rPr>
              <a:t>incluant</a:t>
            </a:r>
            <a:r>
              <a:rPr lang="en-CA" dirty="0">
                <a:solidFill>
                  <a:srgbClr val="002060"/>
                </a:solidFill>
                <a:latin typeface="Book Antiqua" panose="02040602050305030304" pitchFamily="18" charset="0"/>
              </a:rPr>
              <a:t> des liaisons avec des </a:t>
            </a:r>
            <a:r>
              <a:rPr lang="en-CA" dirty="0" err="1">
                <a:solidFill>
                  <a:srgbClr val="002060"/>
                </a:solidFill>
                <a:latin typeface="Book Antiqua" panose="02040602050305030304" pitchFamily="18" charset="0"/>
              </a:rPr>
              <a:t>noms</a:t>
            </a:r>
            <a:r>
              <a:rPr lang="en-CA" dirty="0">
                <a:solidFill>
                  <a:srgbClr val="002060"/>
                </a:solidFill>
                <a:latin typeface="Book Antiqua" panose="02040602050305030304" pitchFamily="18" charset="0"/>
              </a:rPr>
              <a:t> </a:t>
            </a:r>
            <a:r>
              <a:rPr lang="en-CA" dirty="0" err="1">
                <a:solidFill>
                  <a:srgbClr val="002060"/>
                </a:solidFill>
                <a:latin typeface="Book Antiqua" panose="02040602050305030304" pitchFamily="18" charset="0"/>
              </a:rPr>
              <a:t>anglais</a:t>
            </a:r>
            <a:r>
              <a:rPr lang="en-CA" dirty="0">
                <a:solidFill>
                  <a:srgbClr val="002060"/>
                </a:solidFill>
                <a:latin typeface="Book Antiqua" panose="02040602050305030304" pitchFamily="18" charset="0"/>
              </a:rPr>
              <a:t> (</a:t>
            </a:r>
            <a:r>
              <a:rPr lang="en-CA" i="1" dirty="0">
                <a:solidFill>
                  <a:srgbClr val="002060"/>
                </a:solidFill>
                <a:latin typeface="Book Antiqua" panose="02040602050305030304" pitchFamily="18" charset="0"/>
              </a:rPr>
              <a:t>airplane</a:t>
            </a:r>
            <a:r>
              <a:rPr lang="en-CA" dirty="0">
                <a:solidFill>
                  <a:srgbClr val="002060"/>
                </a:solidFill>
                <a:latin typeface="Book Antiqua" panose="02040602050305030304" pitchFamily="18" charset="0"/>
              </a:rPr>
              <a:t>); </a:t>
            </a:r>
          </a:p>
          <a:p>
            <a:pPr marL="355600" lvl="2" indent="-355600" algn="just">
              <a:buFont typeface="Wingdings" panose="05000000000000000000" pitchFamily="2" charset="2"/>
              <a:buChar char="Ø"/>
            </a:pPr>
            <a:r>
              <a:rPr lang="en-CA" b="1" dirty="0">
                <a:solidFill>
                  <a:srgbClr val="002060"/>
                </a:solidFill>
                <a:latin typeface="Book Antiqua" panose="02040602050305030304" pitchFamily="18" charset="0"/>
              </a:rPr>
              <a:t>6</a:t>
            </a:r>
            <a:r>
              <a:rPr lang="en-CA" dirty="0">
                <a:solidFill>
                  <a:srgbClr val="002060"/>
                </a:solidFill>
                <a:latin typeface="Book Antiqua" panose="02040602050305030304" pitchFamily="18" charset="0"/>
              </a:rPr>
              <a:t> </a:t>
            </a:r>
            <a:r>
              <a:rPr lang="en-CA" dirty="0" err="1">
                <a:solidFill>
                  <a:srgbClr val="002060"/>
                </a:solidFill>
                <a:latin typeface="Book Antiqua" panose="02040602050305030304" pitchFamily="18" charset="0"/>
              </a:rPr>
              <a:t>cas</a:t>
            </a:r>
            <a:r>
              <a:rPr lang="en-CA" dirty="0">
                <a:solidFill>
                  <a:srgbClr val="002060"/>
                </a:solidFill>
                <a:latin typeface="Book Antiqua" panose="02040602050305030304" pitchFamily="18" charset="0"/>
              </a:rPr>
              <a:t> de </a:t>
            </a:r>
            <a:r>
              <a:rPr lang="en-CA" b="1" dirty="0">
                <a:solidFill>
                  <a:srgbClr val="002060"/>
                </a:solidFill>
                <a:latin typeface="Book Antiqua" panose="02040602050305030304" pitchFamily="18" charset="0"/>
              </a:rPr>
              <a:t>non-liaison </a:t>
            </a:r>
            <a:r>
              <a:rPr lang="en-CA" dirty="0">
                <a:solidFill>
                  <a:srgbClr val="002060"/>
                </a:solidFill>
                <a:latin typeface="Book Antiqua" panose="02040602050305030304" pitchFamily="18" charset="0"/>
              </a:rPr>
              <a:t>(3,5%), </a:t>
            </a:r>
            <a:r>
              <a:rPr lang="en-CA" dirty="0" err="1">
                <a:solidFill>
                  <a:srgbClr val="002060"/>
                </a:solidFill>
                <a:latin typeface="Book Antiqua" panose="02040602050305030304" pitchFamily="18" charset="0"/>
              </a:rPr>
              <a:t>dont</a:t>
            </a:r>
            <a:r>
              <a:rPr lang="en-CA" dirty="0">
                <a:solidFill>
                  <a:srgbClr val="002060"/>
                </a:solidFill>
                <a:latin typeface="Book Antiqua" panose="02040602050305030304" pitchFamily="18" charset="0"/>
              </a:rPr>
              <a:t> </a:t>
            </a:r>
            <a:r>
              <a:rPr lang="en-CA" b="1" dirty="0">
                <a:solidFill>
                  <a:srgbClr val="002060"/>
                </a:solidFill>
                <a:latin typeface="Book Antiqua" panose="02040602050305030304" pitchFamily="18" charset="0"/>
              </a:rPr>
              <a:t>3</a:t>
            </a:r>
            <a:r>
              <a:rPr lang="en-CA" dirty="0">
                <a:solidFill>
                  <a:srgbClr val="002060"/>
                </a:solidFill>
                <a:latin typeface="Book Antiqua" panose="02040602050305030304" pitchFamily="18" charset="0"/>
              </a:rPr>
              <a:t> avec des mots </a:t>
            </a:r>
            <a:r>
              <a:rPr lang="en-CA" dirty="0" err="1">
                <a:solidFill>
                  <a:srgbClr val="002060"/>
                </a:solidFill>
                <a:latin typeface="Book Antiqua" panose="02040602050305030304" pitchFamily="18" charset="0"/>
              </a:rPr>
              <a:t>anglais</a:t>
            </a:r>
            <a:r>
              <a:rPr lang="en-CA" dirty="0">
                <a:solidFill>
                  <a:srgbClr val="002060"/>
                </a:solidFill>
                <a:latin typeface="Book Antiqua" panose="02040602050305030304" pitchFamily="18" charset="0"/>
              </a:rPr>
              <a:t> (</a:t>
            </a:r>
            <a:r>
              <a:rPr lang="en-CA" i="1" dirty="0">
                <a:solidFill>
                  <a:srgbClr val="002060"/>
                </a:solidFill>
                <a:latin typeface="Book Antiqua" panose="02040602050305030304" pitchFamily="18" charset="0"/>
              </a:rPr>
              <a:t>airplane, overalls</a:t>
            </a:r>
            <a:r>
              <a:rPr lang="en-CA" dirty="0">
                <a:solidFill>
                  <a:srgbClr val="002060"/>
                </a:solidFill>
                <a:latin typeface="Book Antiqua" panose="02040602050305030304" pitchFamily="18" charset="0"/>
              </a:rPr>
              <a:t>) et 1 avec un nom cri (</a:t>
            </a:r>
            <a:r>
              <a:rPr lang="en-CA" i="1" dirty="0" err="1">
                <a:solidFill>
                  <a:srgbClr val="002060"/>
                </a:solidFill>
                <a:latin typeface="Book Antiqua" panose="02040602050305030304" pitchFamily="18" charset="0"/>
              </a:rPr>
              <a:t>aamuu</a:t>
            </a:r>
            <a:r>
              <a:rPr lang="en-CA" dirty="0">
                <a:solidFill>
                  <a:srgbClr val="002060"/>
                </a:solidFill>
                <a:latin typeface="Book Antiqua" panose="02040602050305030304" pitchFamily="18" charset="0"/>
              </a:rPr>
              <a:t> ‘</a:t>
            </a:r>
            <a:r>
              <a:rPr lang="en-CA" dirty="0" err="1">
                <a:solidFill>
                  <a:srgbClr val="002060"/>
                </a:solidFill>
                <a:latin typeface="Book Antiqua" panose="02040602050305030304" pitchFamily="18" charset="0"/>
              </a:rPr>
              <a:t>abeille</a:t>
            </a:r>
            <a:r>
              <a:rPr lang="en-CA" dirty="0">
                <a:solidFill>
                  <a:srgbClr val="002060"/>
                </a:solidFill>
                <a:latin typeface="Book Antiqua" panose="02040602050305030304" pitchFamily="18" charset="0"/>
              </a:rPr>
              <a:t>’);</a:t>
            </a:r>
          </a:p>
          <a:p>
            <a:pPr marL="355600" lvl="2" indent="-355600" algn="just">
              <a:buFont typeface="Wingdings" panose="05000000000000000000" pitchFamily="2" charset="2"/>
              <a:buChar char="Ø"/>
            </a:pPr>
            <a:r>
              <a:rPr lang="en-CA" b="1" dirty="0">
                <a:solidFill>
                  <a:srgbClr val="002060"/>
                </a:solidFill>
                <a:latin typeface="Book Antiqua" panose="02040602050305030304" pitchFamily="18" charset="0"/>
              </a:rPr>
              <a:t>27</a:t>
            </a:r>
            <a:r>
              <a:rPr lang="en-CA" dirty="0">
                <a:solidFill>
                  <a:srgbClr val="002060"/>
                </a:solidFill>
                <a:latin typeface="Book Antiqua" panose="02040602050305030304" pitchFamily="18" charset="0"/>
              </a:rPr>
              <a:t> </a:t>
            </a:r>
            <a:r>
              <a:rPr lang="en-CA" dirty="0" err="1">
                <a:solidFill>
                  <a:srgbClr val="002060"/>
                </a:solidFill>
                <a:latin typeface="Book Antiqua" panose="02040602050305030304" pitchFamily="18" charset="0"/>
              </a:rPr>
              <a:t>cas</a:t>
            </a:r>
            <a:r>
              <a:rPr lang="en-CA" dirty="0">
                <a:solidFill>
                  <a:srgbClr val="002060"/>
                </a:solidFill>
                <a:latin typeface="Book Antiqua" panose="02040602050305030304" pitchFamily="18" charset="0"/>
              </a:rPr>
              <a:t> de liaison </a:t>
            </a:r>
            <a:r>
              <a:rPr lang="en-CA" b="1" dirty="0" err="1">
                <a:solidFill>
                  <a:srgbClr val="002060"/>
                </a:solidFill>
                <a:latin typeface="Book Antiqua" panose="02040602050305030304" pitchFamily="18" charset="0"/>
              </a:rPr>
              <a:t>inattendue</a:t>
            </a:r>
            <a:r>
              <a:rPr lang="en-CA" dirty="0">
                <a:solidFill>
                  <a:srgbClr val="002060"/>
                </a:solidFill>
                <a:latin typeface="Book Antiqua" panose="02040602050305030304" pitchFamily="18" charset="0"/>
              </a:rPr>
              <a:t> </a:t>
            </a:r>
            <a:r>
              <a:rPr lang="en-CA" dirty="0" err="1">
                <a:solidFill>
                  <a:srgbClr val="002060"/>
                </a:solidFill>
                <a:latin typeface="Book Antiqua" panose="02040602050305030304" pitchFamily="18" charset="0"/>
              </a:rPr>
              <a:t>en</a:t>
            </a:r>
            <a:r>
              <a:rPr lang="en-CA" dirty="0">
                <a:solidFill>
                  <a:srgbClr val="002060"/>
                </a:solidFill>
                <a:latin typeface="Book Antiqua" panose="02040602050305030304" pitchFamily="18" charset="0"/>
              </a:rPr>
              <a:t> /z/ (16%), surtout avec des </a:t>
            </a:r>
            <a:r>
              <a:rPr lang="en-CA" dirty="0" err="1">
                <a:solidFill>
                  <a:srgbClr val="002060"/>
                </a:solidFill>
                <a:latin typeface="Book Antiqua" panose="02040602050305030304" pitchFamily="18" charset="0"/>
              </a:rPr>
              <a:t>noms</a:t>
            </a:r>
            <a:r>
              <a:rPr lang="en-CA" dirty="0">
                <a:solidFill>
                  <a:srgbClr val="002060"/>
                </a:solidFill>
                <a:latin typeface="Book Antiqua" panose="02040602050305030304" pitchFamily="18" charset="0"/>
              </a:rPr>
              <a:t> </a:t>
            </a:r>
            <a:r>
              <a:rPr lang="en-CA" dirty="0" err="1">
                <a:solidFill>
                  <a:srgbClr val="002060"/>
                </a:solidFill>
                <a:latin typeface="Book Antiqua" panose="02040602050305030304" pitchFamily="18" charset="0"/>
              </a:rPr>
              <a:t>comme</a:t>
            </a:r>
            <a:r>
              <a:rPr lang="en-CA" dirty="0">
                <a:solidFill>
                  <a:srgbClr val="002060"/>
                </a:solidFill>
                <a:latin typeface="Book Antiqua" panose="02040602050305030304" pitchFamily="18" charset="0"/>
              </a:rPr>
              <a:t> </a:t>
            </a:r>
            <a:r>
              <a:rPr lang="en-CA" i="1" dirty="0" err="1">
                <a:solidFill>
                  <a:srgbClr val="002060"/>
                </a:solidFill>
                <a:latin typeface="Book Antiqua" panose="02040602050305030304" pitchFamily="18" charset="0"/>
              </a:rPr>
              <a:t>zwe</a:t>
            </a:r>
            <a:r>
              <a:rPr lang="en-CA" i="1" dirty="0">
                <a:solidFill>
                  <a:srgbClr val="002060"/>
                </a:solidFill>
                <a:latin typeface="Book Antiqua" panose="02040602050305030304" pitchFamily="18" charset="0"/>
              </a:rPr>
              <a:t>, </a:t>
            </a:r>
            <a:r>
              <a:rPr lang="en-CA" i="1" dirty="0" err="1">
                <a:solidFill>
                  <a:srgbClr val="002060"/>
                </a:solidFill>
                <a:latin typeface="Book Antiqua" panose="02040602050305030304" pitchFamily="18" charset="0"/>
              </a:rPr>
              <a:t>zyeu</a:t>
            </a:r>
            <a:r>
              <a:rPr lang="en-CA" i="1" dirty="0">
                <a:solidFill>
                  <a:srgbClr val="002060"/>
                </a:solidFill>
                <a:latin typeface="Book Antiqua" panose="02040602050305030304" pitchFamily="18" charset="0"/>
              </a:rPr>
              <a:t>, </a:t>
            </a:r>
            <a:r>
              <a:rPr lang="en-CA" i="1" dirty="0" err="1">
                <a:solidFill>
                  <a:srgbClr val="002060"/>
                </a:solidFill>
                <a:latin typeface="Book Antiqua" panose="02040602050305030304" pitchFamily="18" charset="0"/>
              </a:rPr>
              <a:t>zaarb</a:t>
            </a:r>
            <a:r>
              <a:rPr lang="en-CA" i="1" dirty="0">
                <a:solidFill>
                  <a:srgbClr val="002060"/>
                </a:solidFill>
                <a:latin typeface="Book Antiqua" panose="02040602050305030304" pitchFamily="18" charset="0"/>
              </a:rPr>
              <a:t>, </a:t>
            </a:r>
            <a:r>
              <a:rPr lang="en-CA" i="1" dirty="0" err="1">
                <a:solidFill>
                  <a:srgbClr val="002060"/>
                </a:solidFill>
                <a:latin typeface="Book Antiqua" panose="02040602050305030304" pitchFamily="18" charset="0"/>
              </a:rPr>
              <a:t>zweezuu</a:t>
            </a:r>
            <a:r>
              <a:rPr lang="en-CA" dirty="0">
                <a:solidFill>
                  <a:srgbClr val="002060"/>
                </a:solidFill>
                <a:latin typeface="Book Antiqua" panose="02040602050305030304" pitchFamily="18" charset="0"/>
              </a:rPr>
              <a:t>, etc.; </a:t>
            </a:r>
          </a:p>
          <a:p>
            <a:pPr marL="0" indent="0" algn="just">
              <a:buNone/>
            </a:pPr>
            <a:r>
              <a:rPr lang="en-CA" sz="2000" b="1" dirty="0">
                <a:solidFill>
                  <a:srgbClr val="002060"/>
                </a:solidFill>
                <a:latin typeface="Book Antiqua" panose="02040602050305030304" pitchFamily="18" charset="0"/>
              </a:rPr>
              <a:t>Liaison </a:t>
            </a:r>
            <a:r>
              <a:rPr lang="en-CA" sz="2000" b="1" dirty="0" err="1">
                <a:solidFill>
                  <a:srgbClr val="002060"/>
                </a:solidFill>
                <a:latin typeface="Book Antiqua" panose="02040602050305030304" pitchFamily="18" charset="0"/>
              </a:rPr>
              <a:t>en</a:t>
            </a:r>
            <a:r>
              <a:rPr lang="en-CA" sz="2000" b="1" dirty="0">
                <a:solidFill>
                  <a:srgbClr val="002060"/>
                </a:solidFill>
                <a:latin typeface="Book Antiqua" panose="02040602050305030304" pitchFamily="18" charset="0"/>
              </a:rPr>
              <a:t> /t/</a:t>
            </a:r>
            <a:r>
              <a:rPr lang="en-CA" sz="2000" dirty="0">
                <a:solidFill>
                  <a:srgbClr val="002060"/>
                </a:solidFill>
                <a:latin typeface="Book Antiqua" panose="02040602050305030304" pitchFamily="18" charset="0"/>
              </a:rPr>
              <a:t>:</a:t>
            </a:r>
          </a:p>
          <a:p>
            <a:pPr marL="355600" lvl="1" indent="-355600" algn="just">
              <a:buFont typeface="Wingdings" panose="05000000000000000000" pitchFamily="2" charset="2"/>
              <a:buChar char="Ø"/>
            </a:pPr>
            <a:r>
              <a:rPr lang="en-CA" sz="2000" b="1" dirty="0">
                <a:solidFill>
                  <a:srgbClr val="002060"/>
                </a:solidFill>
                <a:latin typeface="Book Antiqua" panose="02040602050305030304" pitchFamily="18" charset="0"/>
              </a:rPr>
              <a:t>33</a:t>
            </a:r>
            <a:r>
              <a:rPr lang="en-CA" sz="2000" dirty="0">
                <a:solidFill>
                  <a:srgbClr val="002060"/>
                </a:solidFill>
                <a:latin typeface="Book Antiqua" panose="02040602050305030304" pitchFamily="18" charset="0"/>
              </a:rPr>
              <a:t> sites </a:t>
            </a:r>
            <a:r>
              <a:rPr lang="en-CA" sz="2000" dirty="0" err="1">
                <a:solidFill>
                  <a:srgbClr val="002060"/>
                </a:solidFill>
                <a:latin typeface="Book Antiqua" panose="02040602050305030304" pitchFamily="18" charset="0"/>
              </a:rPr>
              <a:t>potentiels</a:t>
            </a:r>
            <a:r>
              <a:rPr lang="en-CA" sz="2000" dirty="0">
                <a:solidFill>
                  <a:srgbClr val="002060"/>
                </a:solidFill>
                <a:latin typeface="Book Antiqua" panose="02040602050305030304" pitchFamily="18" charset="0"/>
              </a:rPr>
              <a:t>; </a:t>
            </a:r>
            <a:r>
              <a:rPr lang="en-CA" sz="2000" b="1" dirty="0">
                <a:solidFill>
                  <a:srgbClr val="002060"/>
                </a:solidFill>
                <a:latin typeface="Book Antiqua" panose="02040602050305030304" pitchFamily="18" charset="0"/>
              </a:rPr>
              <a:t>22</a:t>
            </a:r>
            <a:r>
              <a:rPr lang="en-CA" sz="2000" dirty="0">
                <a:solidFill>
                  <a:srgbClr val="002060"/>
                </a:solidFill>
                <a:latin typeface="Book Antiqua" panose="02040602050305030304" pitchFamily="18" charset="0"/>
              </a:rPr>
              <a:t> liaisons </a:t>
            </a:r>
            <a:r>
              <a:rPr lang="en-CA" sz="2000" dirty="0" err="1">
                <a:solidFill>
                  <a:srgbClr val="002060"/>
                </a:solidFill>
                <a:latin typeface="Book Antiqua" panose="02040602050305030304" pitchFamily="18" charset="0"/>
              </a:rPr>
              <a:t>en</a:t>
            </a:r>
            <a:r>
              <a:rPr lang="en-CA" sz="2000" dirty="0">
                <a:solidFill>
                  <a:srgbClr val="002060"/>
                </a:solidFill>
                <a:latin typeface="Book Antiqua" panose="02040602050305030304" pitchFamily="18" charset="0"/>
              </a:rPr>
              <a:t> /t/ (66,7%);</a:t>
            </a:r>
          </a:p>
          <a:p>
            <a:pPr marL="355600" lvl="1" indent="-355600" algn="just">
              <a:buFont typeface="Wingdings" panose="05000000000000000000" pitchFamily="2" charset="2"/>
              <a:buChar char="Ø"/>
            </a:pPr>
            <a:r>
              <a:rPr lang="en-CA" sz="2000" b="1" dirty="0">
                <a:solidFill>
                  <a:srgbClr val="002060"/>
                </a:solidFill>
                <a:latin typeface="Book Antiqua" panose="02040602050305030304" pitchFamily="18" charset="0"/>
              </a:rPr>
              <a:t>6</a:t>
            </a:r>
            <a:r>
              <a:rPr lang="en-CA" sz="2000" dirty="0">
                <a:solidFill>
                  <a:srgbClr val="002060"/>
                </a:solidFill>
                <a:latin typeface="Book Antiqua" panose="02040602050305030304" pitchFamily="18" charset="0"/>
              </a:rPr>
              <a:t> </a:t>
            </a:r>
            <a:r>
              <a:rPr lang="en-CA" sz="2000" dirty="0" err="1">
                <a:solidFill>
                  <a:srgbClr val="002060"/>
                </a:solidFill>
                <a:latin typeface="Book Antiqua" panose="02040602050305030304" pitchFamily="18" charset="0"/>
              </a:rPr>
              <a:t>cas</a:t>
            </a:r>
            <a:r>
              <a:rPr lang="en-CA" sz="2000" dirty="0">
                <a:solidFill>
                  <a:srgbClr val="002060"/>
                </a:solidFill>
                <a:latin typeface="Book Antiqua" panose="02040602050305030304" pitchFamily="18" charset="0"/>
              </a:rPr>
              <a:t> de non-liaison (18,2%);</a:t>
            </a:r>
          </a:p>
          <a:p>
            <a:pPr marL="355600" lvl="1" indent="-355600" algn="just">
              <a:buFont typeface="Wingdings" panose="05000000000000000000" pitchFamily="2" charset="2"/>
              <a:buChar char="Ø"/>
            </a:pPr>
            <a:r>
              <a:rPr lang="en-CA" sz="2000" b="1" dirty="0">
                <a:solidFill>
                  <a:srgbClr val="002060"/>
                </a:solidFill>
                <a:latin typeface="Book Antiqua" panose="02040602050305030304" pitchFamily="18" charset="0"/>
              </a:rPr>
              <a:t>5</a:t>
            </a:r>
            <a:r>
              <a:rPr lang="en-CA" sz="2000" dirty="0">
                <a:solidFill>
                  <a:srgbClr val="002060"/>
                </a:solidFill>
                <a:latin typeface="Book Antiqua" panose="02040602050305030304" pitchFamily="18" charset="0"/>
              </a:rPr>
              <a:t> </a:t>
            </a:r>
            <a:r>
              <a:rPr lang="en-CA" sz="2000" dirty="0" err="1">
                <a:solidFill>
                  <a:srgbClr val="002060"/>
                </a:solidFill>
                <a:latin typeface="Book Antiqua" panose="02040602050305030304" pitchFamily="18" charset="0"/>
              </a:rPr>
              <a:t>cas</a:t>
            </a:r>
            <a:r>
              <a:rPr lang="en-CA" sz="2000" dirty="0">
                <a:solidFill>
                  <a:srgbClr val="002060"/>
                </a:solidFill>
                <a:latin typeface="Book Antiqua" panose="02040602050305030304" pitchFamily="18" charset="0"/>
              </a:rPr>
              <a:t> de liaison </a:t>
            </a:r>
            <a:r>
              <a:rPr lang="en-CA" sz="2000" dirty="0" err="1">
                <a:solidFill>
                  <a:srgbClr val="002060"/>
                </a:solidFill>
                <a:latin typeface="Book Antiqua" panose="02040602050305030304" pitchFamily="18" charset="0"/>
              </a:rPr>
              <a:t>inattendue</a:t>
            </a:r>
            <a:r>
              <a:rPr lang="en-CA" sz="2000" dirty="0">
                <a:solidFill>
                  <a:srgbClr val="002060"/>
                </a:solidFill>
                <a:latin typeface="Book Antiqua" panose="02040602050305030304" pitchFamily="18" charset="0"/>
              </a:rPr>
              <a:t> (15,2%); 3 de </a:t>
            </a:r>
            <a:r>
              <a:rPr lang="en-CA" sz="2000" dirty="0" err="1">
                <a:solidFill>
                  <a:srgbClr val="002060"/>
                </a:solidFill>
                <a:latin typeface="Book Antiqua" panose="02040602050305030304" pitchFamily="18" charset="0"/>
              </a:rPr>
              <a:t>ces</a:t>
            </a:r>
            <a:r>
              <a:rPr lang="en-CA" sz="2000" dirty="0">
                <a:solidFill>
                  <a:srgbClr val="002060"/>
                </a:solidFill>
                <a:latin typeface="Book Antiqua" panose="02040602050305030304" pitchFamily="18" charset="0"/>
              </a:rPr>
              <a:t> </a:t>
            </a:r>
            <a:r>
              <a:rPr lang="en-CA" sz="2000" dirty="0" err="1">
                <a:solidFill>
                  <a:srgbClr val="002060"/>
                </a:solidFill>
                <a:latin typeface="Book Antiqua" panose="02040602050305030304" pitchFamily="18" charset="0"/>
              </a:rPr>
              <a:t>cas</a:t>
            </a:r>
            <a:r>
              <a:rPr lang="en-CA" sz="2000" dirty="0">
                <a:solidFill>
                  <a:srgbClr val="002060"/>
                </a:solidFill>
                <a:latin typeface="Book Antiqua" panose="02040602050305030304" pitchFamily="18" charset="0"/>
              </a:rPr>
              <a:t> se </a:t>
            </a:r>
            <a:r>
              <a:rPr lang="en-CA" sz="2000" dirty="0" err="1">
                <a:solidFill>
                  <a:srgbClr val="002060"/>
                </a:solidFill>
                <a:latin typeface="Book Antiqua" panose="02040602050305030304" pitchFamily="18" charset="0"/>
              </a:rPr>
              <a:t>trouvent</a:t>
            </a:r>
            <a:r>
              <a:rPr lang="en-CA" sz="2000" dirty="0">
                <a:solidFill>
                  <a:srgbClr val="002060"/>
                </a:solidFill>
                <a:latin typeface="Book Antiqua" panose="02040602050305030304" pitchFamily="18" charset="0"/>
              </a:rPr>
              <a:t> </a:t>
            </a:r>
            <a:r>
              <a:rPr lang="en-CA" sz="2000" dirty="0" err="1">
                <a:solidFill>
                  <a:srgbClr val="002060"/>
                </a:solidFill>
                <a:latin typeface="Book Antiqua" panose="02040602050305030304" pitchFamily="18" charset="0"/>
              </a:rPr>
              <a:t>dans</a:t>
            </a:r>
            <a:r>
              <a:rPr lang="en-CA" sz="2000" dirty="0">
                <a:solidFill>
                  <a:srgbClr val="002060"/>
                </a:solidFill>
                <a:latin typeface="Book Antiqua" panose="02040602050305030304" pitchFamily="18" charset="0"/>
              </a:rPr>
              <a:t> des expressions </a:t>
            </a:r>
            <a:r>
              <a:rPr lang="en-CA" sz="2000" dirty="0" err="1">
                <a:solidFill>
                  <a:srgbClr val="002060"/>
                </a:solidFill>
                <a:latin typeface="Book Antiqua" panose="02040602050305030304" pitchFamily="18" charset="0"/>
              </a:rPr>
              <a:t>comme</a:t>
            </a:r>
            <a:r>
              <a:rPr lang="en-CA" sz="2000" dirty="0">
                <a:solidFill>
                  <a:srgbClr val="002060"/>
                </a:solidFill>
                <a:latin typeface="Book Antiqua" panose="02040602050305030304" pitchFamily="18" charset="0"/>
              </a:rPr>
              <a:t> </a:t>
            </a:r>
            <a:r>
              <a:rPr lang="en-CA" sz="2000" i="1" dirty="0" err="1">
                <a:solidFill>
                  <a:srgbClr val="002060"/>
                </a:solidFill>
                <a:latin typeface="Book Antiqua" panose="02040602050305030304" pitchFamily="18" charset="0"/>
              </a:rPr>
              <a:t>zhi</a:t>
            </a:r>
            <a:r>
              <a:rPr lang="en-CA" sz="2000" i="1" dirty="0">
                <a:solidFill>
                  <a:srgbClr val="002060"/>
                </a:solidFill>
                <a:latin typeface="Book Antiqua" panose="02040602050305030304" pitchFamily="18" charset="0"/>
              </a:rPr>
              <a:t> t-</a:t>
            </a:r>
            <a:r>
              <a:rPr lang="en-CA" sz="2000" i="1" dirty="0" err="1">
                <a:solidFill>
                  <a:srgbClr val="002060"/>
                </a:solidFill>
                <a:latin typeface="Book Antiqua" panose="02040602050305030304" pitchFamily="18" charset="0"/>
              </a:rPr>
              <a:t>enket</a:t>
            </a:r>
            <a:r>
              <a:rPr lang="en-CA" sz="2000" i="1" dirty="0">
                <a:solidFill>
                  <a:srgbClr val="002060"/>
                </a:solidFill>
                <a:latin typeface="Book Antiqua" panose="02040602050305030304" pitchFamily="18" charset="0"/>
              </a:rPr>
              <a:t> </a:t>
            </a:r>
            <a:r>
              <a:rPr lang="en-CA" sz="2000" dirty="0">
                <a:solidFill>
                  <a:srgbClr val="002060"/>
                </a:solidFill>
                <a:latin typeface="Book Antiqua" panose="02040602050305030304" pitchFamily="18" charset="0"/>
              </a:rPr>
              <a:t>‘je </a:t>
            </a:r>
            <a:r>
              <a:rPr lang="en-CA" sz="2000" dirty="0" err="1">
                <a:solidFill>
                  <a:srgbClr val="002060"/>
                </a:solidFill>
                <a:latin typeface="Book Antiqua" panose="02040602050305030304" pitchFamily="18" charset="0"/>
              </a:rPr>
              <a:t>suis</a:t>
            </a:r>
            <a:r>
              <a:rPr lang="en-CA" sz="2000" dirty="0">
                <a:solidFill>
                  <a:srgbClr val="002060"/>
                </a:solidFill>
                <a:latin typeface="Book Antiqua" panose="02040602050305030304" pitchFamily="18" charset="0"/>
              </a:rPr>
              <a:t> </a:t>
            </a:r>
            <a:r>
              <a:rPr lang="en-CA" sz="2000" dirty="0" err="1">
                <a:solidFill>
                  <a:srgbClr val="002060"/>
                </a:solidFill>
                <a:latin typeface="Book Antiqua" panose="02040602050305030304" pitchFamily="18" charset="0"/>
              </a:rPr>
              <a:t>inquiète</a:t>
            </a:r>
            <a:r>
              <a:rPr lang="en-CA" sz="2000" dirty="0">
                <a:solidFill>
                  <a:srgbClr val="002060"/>
                </a:solidFill>
                <a:latin typeface="Book Antiqua" panose="02040602050305030304" pitchFamily="18" charset="0"/>
              </a:rPr>
              <a:t>’, </a:t>
            </a:r>
            <a:r>
              <a:rPr lang="en-CA" sz="2000" i="1" dirty="0" err="1">
                <a:solidFill>
                  <a:srgbClr val="002060"/>
                </a:solidFill>
                <a:latin typeface="Book Antiqua" panose="02040602050305030304" pitchFamily="18" charset="0"/>
              </a:rPr>
              <a:t>zhi</a:t>
            </a:r>
            <a:r>
              <a:rPr lang="en-CA" sz="2000" i="1" dirty="0">
                <a:solidFill>
                  <a:srgbClr val="002060"/>
                </a:solidFill>
                <a:latin typeface="Book Antiqua" panose="02040602050305030304" pitchFamily="18" charset="0"/>
              </a:rPr>
              <a:t> t-an n-</a:t>
            </a:r>
            <a:r>
              <a:rPr lang="en-CA" sz="2000" i="1" dirty="0" err="1">
                <a:solidFill>
                  <a:srgbClr val="002060"/>
                </a:solidFill>
                <a:latin typeface="Book Antiqua" panose="02040602050305030304" pitchFamily="18" charset="0"/>
              </a:rPr>
              <a:t>amuur</a:t>
            </a:r>
            <a:r>
              <a:rPr lang="en-CA" sz="2000" i="1" dirty="0">
                <a:solidFill>
                  <a:srgbClr val="002060"/>
                </a:solidFill>
                <a:latin typeface="Book Antiqua" panose="02040602050305030304" pitchFamily="18" charset="0"/>
              </a:rPr>
              <a:t> </a:t>
            </a:r>
            <a:r>
              <a:rPr lang="en-CA" sz="2000" dirty="0">
                <a:solidFill>
                  <a:srgbClr val="002060"/>
                </a:solidFill>
                <a:latin typeface="Book Antiqua" panose="02040602050305030304" pitchFamily="18" charset="0"/>
              </a:rPr>
              <a:t>‘je </a:t>
            </a:r>
            <a:r>
              <a:rPr lang="en-CA" sz="2000" dirty="0" err="1">
                <a:solidFill>
                  <a:srgbClr val="002060"/>
                </a:solidFill>
                <a:latin typeface="Book Antiqua" panose="02040602050305030304" pitchFamily="18" charset="0"/>
              </a:rPr>
              <a:t>suis</a:t>
            </a:r>
            <a:r>
              <a:rPr lang="en-CA" sz="2000" dirty="0">
                <a:solidFill>
                  <a:srgbClr val="002060"/>
                </a:solidFill>
                <a:latin typeface="Book Antiqua" panose="02040602050305030304" pitchFamily="18" charset="0"/>
              </a:rPr>
              <a:t> </a:t>
            </a:r>
            <a:r>
              <a:rPr lang="en-CA" sz="2000" dirty="0" err="1">
                <a:solidFill>
                  <a:srgbClr val="002060"/>
                </a:solidFill>
                <a:latin typeface="Book Antiqua" panose="02040602050305030304" pitchFamily="18" charset="0"/>
              </a:rPr>
              <a:t>en</a:t>
            </a:r>
            <a:r>
              <a:rPr lang="en-CA" sz="2000" dirty="0">
                <a:solidFill>
                  <a:srgbClr val="002060"/>
                </a:solidFill>
                <a:latin typeface="Book Antiqua" panose="02040602050305030304" pitchFamily="18" charset="0"/>
              </a:rPr>
              <a:t> amour</a:t>
            </a:r>
            <a:r>
              <a:rPr lang="en-CA" sz="2000" dirty="0" smtClean="0">
                <a:solidFill>
                  <a:srgbClr val="002060"/>
                </a:solidFill>
                <a:latin typeface="Book Antiqua" panose="02040602050305030304" pitchFamily="18" charset="0"/>
              </a:rPr>
              <a:t>’.</a:t>
            </a:r>
            <a:endParaRPr lang="en-CA" sz="2000" dirty="0">
              <a:solidFill>
                <a:srgbClr val="002060"/>
              </a:solidFill>
              <a:latin typeface="Book Antiqua" panose="02040602050305030304" pitchFamily="18" charset="0"/>
            </a:endParaRPr>
          </a:p>
          <a:p>
            <a:pPr marL="355600" indent="-355600">
              <a:buNone/>
            </a:pPr>
            <a:endParaRPr lang="en-CA" dirty="0"/>
          </a:p>
        </p:txBody>
      </p:sp>
    </p:spTree>
    <p:extLst>
      <p:ext uri="{BB962C8B-B14F-4D97-AF65-F5344CB8AC3E}">
        <p14:creationId xmlns:p14="http://schemas.microsoft.com/office/powerpoint/2010/main" val="38160506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28328"/>
          </a:xfrm>
        </p:spPr>
        <p:txBody>
          <a:bodyPr/>
          <a:lstStyle/>
          <a:p>
            <a:r>
              <a:rPr lang="en-CA" b="1" dirty="0">
                <a:solidFill>
                  <a:srgbClr val="002060"/>
                </a:solidFill>
                <a:effectLst>
                  <a:outerShdw blurRad="38100" dist="38100" dir="2700000" algn="tl">
                    <a:srgbClr val="000000">
                      <a:alpha val="43137"/>
                    </a:srgbClr>
                  </a:outerShdw>
                </a:effectLst>
                <a:latin typeface="Book Antiqua" panose="02040602050305030304" pitchFamily="18" charset="0"/>
              </a:rPr>
              <a:t>La liaison </a:t>
            </a:r>
            <a:r>
              <a:rPr lang="en-CA" b="1" dirty="0" err="1">
                <a:solidFill>
                  <a:srgbClr val="002060"/>
                </a:solidFill>
                <a:effectLst>
                  <a:outerShdw blurRad="38100" dist="38100" dir="2700000" algn="tl">
                    <a:srgbClr val="000000">
                      <a:alpha val="43137"/>
                    </a:srgbClr>
                  </a:outerShdw>
                </a:effectLst>
                <a:latin typeface="Book Antiqua" panose="02040602050305030304" pitchFamily="18" charset="0"/>
              </a:rPr>
              <a:t>en</a:t>
            </a:r>
            <a:r>
              <a:rPr lang="en-CA" b="1" dirty="0">
                <a:solidFill>
                  <a:srgbClr val="002060"/>
                </a:solidFill>
                <a:effectLst>
                  <a:outerShdw blurRad="38100" dist="38100" dir="2700000" algn="tl">
                    <a:srgbClr val="000000">
                      <a:alpha val="43137"/>
                    </a:srgbClr>
                  </a:outerShdw>
                </a:effectLst>
                <a:latin typeface="Book Antiqua" panose="02040602050305030304" pitchFamily="18" charset="0"/>
              </a:rPr>
              <a:t> </a:t>
            </a:r>
            <a:r>
              <a:rPr lang="en-CA" b="1" dirty="0" err="1">
                <a:solidFill>
                  <a:srgbClr val="002060"/>
                </a:solidFill>
                <a:effectLst>
                  <a:outerShdw blurRad="38100" dist="38100" dir="2700000" algn="tl">
                    <a:srgbClr val="000000">
                      <a:alpha val="43137"/>
                    </a:srgbClr>
                  </a:outerShdw>
                </a:effectLst>
                <a:latin typeface="Book Antiqua" panose="02040602050305030304" pitchFamily="18" charset="0"/>
              </a:rPr>
              <a:t>mitchif</a:t>
            </a:r>
            <a:r>
              <a:rPr lang="en-CA" b="1" dirty="0">
                <a:solidFill>
                  <a:srgbClr val="002060"/>
                </a:solidFill>
                <a:effectLst>
                  <a:outerShdw blurRad="38100" dist="38100" dir="2700000" algn="tl">
                    <a:srgbClr val="000000">
                      <a:alpha val="43137"/>
                    </a:srgbClr>
                  </a:outerShdw>
                </a:effectLst>
                <a:latin typeface="Book Antiqua" panose="02040602050305030304" pitchFamily="18" charset="0"/>
              </a:rPr>
              <a:t>, </a:t>
            </a:r>
            <a:r>
              <a:rPr lang="en-CA" b="1" dirty="0" smtClean="0">
                <a:solidFill>
                  <a:srgbClr val="002060"/>
                </a:solidFill>
                <a:effectLst>
                  <a:outerShdw blurRad="38100" dist="38100" dir="2700000" algn="tl">
                    <a:srgbClr val="000000">
                      <a:alpha val="43137"/>
                    </a:srgbClr>
                  </a:outerShdw>
                </a:effectLst>
                <a:latin typeface="Book Antiqua" panose="02040602050305030304" pitchFamily="18" charset="0"/>
              </a:rPr>
              <a:t>suite</a:t>
            </a:r>
            <a:endParaRPr lang="en-CA" dirty="0"/>
          </a:p>
        </p:txBody>
      </p:sp>
      <p:sp>
        <p:nvSpPr>
          <p:cNvPr id="3" name="Content Placeholder 2"/>
          <p:cNvSpPr>
            <a:spLocks noGrp="1"/>
          </p:cNvSpPr>
          <p:nvPr>
            <p:ph sz="quarter" idx="1"/>
          </p:nvPr>
        </p:nvSpPr>
        <p:spPr>
          <a:xfrm>
            <a:off x="457200" y="980728"/>
            <a:ext cx="8229600" cy="5176232"/>
          </a:xfrm>
        </p:spPr>
        <p:txBody>
          <a:bodyPr>
            <a:normAutofit/>
          </a:bodyPr>
          <a:lstStyle/>
          <a:p>
            <a:pPr marL="0" lvl="1" indent="0" algn="just">
              <a:buNone/>
            </a:pPr>
            <a:r>
              <a:rPr lang="en-CA" sz="2000" b="1" dirty="0" smtClean="0">
                <a:solidFill>
                  <a:srgbClr val="002060"/>
                </a:solidFill>
                <a:latin typeface="Book Antiqua" panose="02040602050305030304" pitchFamily="18" charset="0"/>
              </a:rPr>
              <a:t>La soi-disant liaison </a:t>
            </a:r>
            <a:r>
              <a:rPr lang="en-CA" sz="2000" b="1" dirty="0" err="1" smtClean="0">
                <a:solidFill>
                  <a:srgbClr val="002060"/>
                </a:solidFill>
                <a:latin typeface="Book Antiqua" panose="02040602050305030304" pitchFamily="18" charset="0"/>
              </a:rPr>
              <a:t>en</a:t>
            </a:r>
            <a:r>
              <a:rPr lang="en-CA" sz="2000" b="1" dirty="0" smtClean="0">
                <a:solidFill>
                  <a:srgbClr val="002060"/>
                </a:solidFill>
                <a:latin typeface="Book Antiqua" panose="02040602050305030304" pitchFamily="18" charset="0"/>
              </a:rPr>
              <a:t> /l/</a:t>
            </a:r>
            <a:r>
              <a:rPr lang="en-CA" sz="2000" dirty="0" smtClean="0">
                <a:solidFill>
                  <a:srgbClr val="002060"/>
                </a:solidFill>
                <a:latin typeface="Book Antiqua" panose="02040602050305030304" pitchFamily="18" charset="0"/>
              </a:rPr>
              <a:t>:</a:t>
            </a:r>
          </a:p>
          <a:p>
            <a:pPr marL="355600" lvl="2" indent="-355600" algn="just">
              <a:buFont typeface="Wingdings" panose="05000000000000000000" pitchFamily="2" charset="2"/>
              <a:buChar char="Ø"/>
            </a:pPr>
            <a:r>
              <a:rPr lang="en-CA" dirty="0" smtClean="0">
                <a:solidFill>
                  <a:srgbClr val="002060"/>
                </a:solidFill>
                <a:latin typeface="Book Antiqua" panose="02040602050305030304" pitchFamily="18" charset="0"/>
              </a:rPr>
              <a:t>Le </a:t>
            </a:r>
            <a:r>
              <a:rPr lang="en-CA" dirty="0" err="1" smtClean="0">
                <a:solidFill>
                  <a:srgbClr val="002060"/>
                </a:solidFill>
                <a:latin typeface="Book Antiqua" panose="02040602050305030304" pitchFamily="18" charset="0"/>
              </a:rPr>
              <a:t>dictionnaire</a:t>
            </a:r>
            <a:r>
              <a:rPr lang="en-CA" dirty="0" smtClean="0">
                <a:solidFill>
                  <a:srgbClr val="002060"/>
                </a:solidFill>
                <a:latin typeface="Book Antiqua" panose="02040602050305030304" pitchFamily="18" charset="0"/>
              </a:rPr>
              <a:t> </a:t>
            </a:r>
            <a:r>
              <a:rPr lang="en-CA" dirty="0" err="1" smtClean="0">
                <a:solidFill>
                  <a:srgbClr val="002060"/>
                </a:solidFill>
                <a:latin typeface="Book Antiqua" panose="02040602050305030304" pitchFamily="18" charset="0"/>
              </a:rPr>
              <a:t>mitchif</a:t>
            </a:r>
            <a:r>
              <a:rPr lang="en-CA" dirty="0" smtClean="0">
                <a:solidFill>
                  <a:srgbClr val="002060"/>
                </a:solidFill>
                <a:latin typeface="Book Antiqua" panose="02040602050305030304" pitchFamily="18" charset="0"/>
              </a:rPr>
              <a:t> </a:t>
            </a:r>
            <a:r>
              <a:rPr lang="en-CA" dirty="0" err="1" smtClean="0">
                <a:solidFill>
                  <a:srgbClr val="002060"/>
                </a:solidFill>
                <a:latin typeface="Book Antiqua" panose="02040602050305030304" pitchFamily="18" charset="0"/>
              </a:rPr>
              <a:t>liste</a:t>
            </a:r>
            <a:r>
              <a:rPr lang="en-CA" dirty="0" smtClean="0">
                <a:solidFill>
                  <a:srgbClr val="002060"/>
                </a:solidFill>
                <a:latin typeface="Book Antiqua" panose="02040602050305030304" pitchFamily="18" charset="0"/>
              </a:rPr>
              <a:t> des items </a:t>
            </a:r>
            <a:r>
              <a:rPr lang="en-CA" dirty="0" err="1" smtClean="0">
                <a:solidFill>
                  <a:srgbClr val="002060"/>
                </a:solidFill>
                <a:latin typeface="Book Antiqua" panose="02040602050305030304" pitchFamily="18" charset="0"/>
              </a:rPr>
              <a:t>comme</a:t>
            </a:r>
            <a:r>
              <a:rPr lang="en-CA" dirty="0" smtClean="0">
                <a:solidFill>
                  <a:srgbClr val="002060"/>
                </a:solidFill>
                <a:latin typeface="Book Antiqua" panose="02040602050305030304" pitchFamily="18" charset="0"/>
              </a:rPr>
              <a:t> </a:t>
            </a:r>
            <a:r>
              <a:rPr lang="en-CA" i="1" dirty="0" smtClean="0">
                <a:solidFill>
                  <a:srgbClr val="002060"/>
                </a:solidFill>
                <a:latin typeface="Book Antiqua" panose="02040602050305030304" pitchFamily="18" charset="0"/>
              </a:rPr>
              <a:t>li </a:t>
            </a:r>
            <a:r>
              <a:rPr lang="en-CA" i="1" dirty="0" err="1" smtClean="0">
                <a:solidFill>
                  <a:srgbClr val="002060"/>
                </a:solidFill>
                <a:latin typeface="Book Antiqua" panose="02040602050305030304" pitchFamily="18" charset="0"/>
              </a:rPr>
              <a:t>glan</a:t>
            </a:r>
            <a:r>
              <a:rPr lang="en-CA" i="1" dirty="0" smtClean="0">
                <a:solidFill>
                  <a:srgbClr val="002060"/>
                </a:solidFill>
                <a:latin typeface="Book Antiqua" panose="02040602050305030304" pitchFamily="18" charset="0"/>
              </a:rPr>
              <a:t> </a:t>
            </a:r>
            <a:r>
              <a:rPr lang="en-CA" dirty="0" smtClean="0">
                <a:solidFill>
                  <a:srgbClr val="002060"/>
                </a:solidFill>
                <a:latin typeface="Book Antiqua" panose="02040602050305030304" pitchFamily="18" charset="0"/>
              </a:rPr>
              <a:t>‘le gland’, </a:t>
            </a:r>
            <a:r>
              <a:rPr lang="en-CA" i="1" dirty="0" smtClean="0">
                <a:solidFill>
                  <a:srgbClr val="002060"/>
                </a:solidFill>
                <a:latin typeface="Book Antiqua" panose="02040602050305030304" pitchFamily="18" charset="0"/>
              </a:rPr>
              <a:t>la </a:t>
            </a:r>
            <a:r>
              <a:rPr lang="en-CA" i="1" dirty="0" err="1" smtClean="0">
                <a:solidFill>
                  <a:srgbClr val="002060"/>
                </a:solidFill>
                <a:latin typeface="Book Antiqua" panose="02040602050305030304" pitchFamily="18" charset="0"/>
              </a:rPr>
              <a:t>shikann</a:t>
            </a:r>
            <a:r>
              <a:rPr lang="en-CA" i="1" dirty="0" smtClean="0">
                <a:solidFill>
                  <a:srgbClr val="002060"/>
                </a:solidFill>
                <a:latin typeface="Book Antiqua" panose="02040602050305030304" pitchFamily="18" charset="0"/>
              </a:rPr>
              <a:t> </a:t>
            </a:r>
            <a:r>
              <a:rPr lang="en-CA" dirty="0" smtClean="0">
                <a:solidFill>
                  <a:srgbClr val="002060"/>
                </a:solidFill>
                <a:latin typeface="Book Antiqua" panose="02040602050305030304" pitchFamily="18" charset="0"/>
              </a:rPr>
              <a:t>‘la chicane’, </a:t>
            </a:r>
            <a:r>
              <a:rPr lang="en-CA" i="1" dirty="0" err="1" smtClean="0">
                <a:solidFill>
                  <a:srgbClr val="002060"/>
                </a:solidFill>
                <a:latin typeface="Book Antiqua" panose="02040602050305030304" pitchFamily="18" charset="0"/>
              </a:rPr>
              <a:t>enn</a:t>
            </a:r>
            <a:r>
              <a:rPr lang="en-CA" i="1" dirty="0" smtClean="0">
                <a:solidFill>
                  <a:srgbClr val="002060"/>
                </a:solidFill>
                <a:latin typeface="Book Antiqua" panose="02040602050305030304" pitchFamily="18" charset="0"/>
              </a:rPr>
              <a:t> </a:t>
            </a:r>
            <a:r>
              <a:rPr lang="en-CA" i="1" dirty="0" err="1" smtClean="0">
                <a:solidFill>
                  <a:srgbClr val="002060"/>
                </a:solidFill>
                <a:latin typeface="Book Antiqua" panose="02040602050305030304" pitchFamily="18" charset="0"/>
              </a:rPr>
              <a:t>aktris</a:t>
            </a:r>
            <a:r>
              <a:rPr lang="en-CA" i="1" dirty="0" smtClean="0">
                <a:solidFill>
                  <a:srgbClr val="002060"/>
                </a:solidFill>
                <a:latin typeface="Book Antiqua" panose="02040602050305030304" pitchFamily="18" charset="0"/>
              </a:rPr>
              <a:t> </a:t>
            </a:r>
            <a:r>
              <a:rPr lang="en-CA" dirty="0" smtClean="0">
                <a:solidFill>
                  <a:srgbClr val="002060"/>
                </a:solidFill>
                <a:latin typeface="Book Antiqua" panose="02040602050305030304" pitchFamily="18" charset="0"/>
              </a:rPr>
              <a:t>‘</a:t>
            </a:r>
            <a:r>
              <a:rPr lang="en-CA" dirty="0" err="1" smtClean="0">
                <a:solidFill>
                  <a:srgbClr val="002060"/>
                </a:solidFill>
                <a:latin typeface="Book Antiqua" panose="02040602050305030304" pitchFamily="18" charset="0"/>
              </a:rPr>
              <a:t>une</a:t>
            </a:r>
            <a:r>
              <a:rPr lang="en-CA" dirty="0" smtClean="0">
                <a:solidFill>
                  <a:srgbClr val="002060"/>
                </a:solidFill>
                <a:latin typeface="Book Antiqua" panose="02040602050305030304" pitchFamily="18" charset="0"/>
              </a:rPr>
              <a:t> </a:t>
            </a:r>
            <a:r>
              <a:rPr lang="en-CA" dirty="0" err="1" smtClean="0">
                <a:solidFill>
                  <a:srgbClr val="002060"/>
                </a:solidFill>
                <a:latin typeface="Book Antiqua" panose="02040602050305030304" pitchFamily="18" charset="0"/>
              </a:rPr>
              <a:t>actrice</a:t>
            </a:r>
            <a:r>
              <a:rPr lang="en-CA" dirty="0" smtClean="0">
                <a:solidFill>
                  <a:srgbClr val="002060"/>
                </a:solidFill>
                <a:latin typeface="Book Antiqua" panose="02040602050305030304" pitchFamily="18" charset="0"/>
              </a:rPr>
              <a:t>’, </a:t>
            </a:r>
            <a:r>
              <a:rPr lang="en-CA" i="1" dirty="0" err="1" smtClean="0">
                <a:solidFill>
                  <a:srgbClr val="002060"/>
                </a:solidFill>
                <a:latin typeface="Book Antiqua" panose="02040602050305030304" pitchFamily="18" charset="0"/>
              </a:rPr>
              <a:t>en</a:t>
            </a:r>
            <a:r>
              <a:rPr lang="en-CA" i="1" dirty="0" smtClean="0">
                <a:solidFill>
                  <a:srgbClr val="002060"/>
                </a:solidFill>
                <a:latin typeface="Book Antiqua" panose="02040602050305030304" pitchFamily="18" charset="0"/>
              </a:rPr>
              <a:t> </a:t>
            </a:r>
            <a:r>
              <a:rPr lang="en-CA" i="1" dirty="0" err="1" smtClean="0">
                <a:solidFill>
                  <a:srgbClr val="002060"/>
                </a:solidFill>
                <a:latin typeface="Book Antiqua" panose="02040602050305030304" pitchFamily="18" charset="0"/>
              </a:rPr>
              <a:t>amureu</a:t>
            </a:r>
            <a:r>
              <a:rPr lang="en-CA" i="1" dirty="0" smtClean="0">
                <a:solidFill>
                  <a:srgbClr val="002060"/>
                </a:solidFill>
                <a:latin typeface="Book Antiqua" panose="02040602050305030304" pitchFamily="18" charset="0"/>
              </a:rPr>
              <a:t> </a:t>
            </a:r>
            <a:r>
              <a:rPr lang="en-CA" dirty="0" smtClean="0">
                <a:solidFill>
                  <a:srgbClr val="002060"/>
                </a:solidFill>
                <a:latin typeface="Book Antiqua" panose="02040602050305030304" pitchFamily="18" charset="0"/>
              </a:rPr>
              <a:t>‘un </a:t>
            </a:r>
            <a:r>
              <a:rPr lang="en-CA" dirty="0" err="1" smtClean="0">
                <a:solidFill>
                  <a:srgbClr val="002060"/>
                </a:solidFill>
                <a:latin typeface="Book Antiqua" panose="02040602050305030304" pitchFamily="18" charset="0"/>
              </a:rPr>
              <a:t>amoureux</a:t>
            </a:r>
            <a:r>
              <a:rPr lang="en-CA" dirty="0" smtClean="0">
                <a:solidFill>
                  <a:srgbClr val="002060"/>
                </a:solidFill>
                <a:latin typeface="Book Antiqua" panose="02040602050305030304" pitchFamily="18" charset="0"/>
              </a:rPr>
              <a:t>’, </a:t>
            </a:r>
            <a:r>
              <a:rPr lang="en-CA" i="1" dirty="0" smtClean="0">
                <a:solidFill>
                  <a:srgbClr val="002060"/>
                </a:solidFill>
                <a:latin typeface="Book Antiqua" panose="02040602050305030304" pitchFamily="18" charset="0"/>
              </a:rPr>
              <a:t>lii </a:t>
            </a:r>
            <a:r>
              <a:rPr lang="en-CA" i="1" dirty="0" err="1" smtClean="0">
                <a:solidFill>
                  <a:srgbClr val="002060"/>
                </a:solidFill>
                <a:latin typeface="Book Antiqua" panose="02040602050305030304" pitchFamily="18" charset="0"/>
              </a:rPr>
              <a:t>portre</a:t>
            </a:r>
            <a:r>
              <a:rPr lang="en-CA" i="1" dirty="0" smtClean="0">
                <a:solidFill>
                  <a:srgbClr val="002060"/>
                </a:solidFill>
                <a:latin typeface="Book Antiqua" panose="02040602050305030304" pitchFamily="18" charset="0"/>
              </a:rPr>
              <a:t> </a:t>
            </a:r>
            <a:r>
              <a:rPr lang="en-CA" dirty="0" smtClean="0">
                <a:solidFill>
                  <a:srgbClr val="002060"/>
                </a:solidFill>
                <a:latin typeface="Book Antiqua" panose="02040602050305030304" pitchFamily="18" charset="0"/>
              </a:rPr>
              <a:t>‘les portraits’, etc., </a:t>
            </a:r>
            <a:r>
              <a:rPr lang="en-CA" dirty="0" err="1" smtClean="0">
                <a:solidFill>
                  <a:srgbClr val="002060"/>
                </a:solidFill>
                <a:latin typeface="Book Antiqua" panose="02040602050305030304" pitchFamily="18" charset="0"/>
              </a:rPr>
              <a:t>où</a:t>
            </a:r>
            <a:r>
              <a:rPr lang="en-CA" dirty="0" smtClean="0">
                <a:solidFill>
                  <a:srgbClr val="002060"/>
                </a:solidFill>
                <a:latin typeface="Book Antiqua" panose="02040602050305030304" pitchFamily="18" charset="0"/>
              </a:rPr>
              <a:t> le </a:t>
            </a:r>
            <a:r>
              <a:rPr lang="en-CA" dirty="0" err="1" smtClean="0">
                <a:solidFill>
                  <a:srgbClr val="002060"/>
                </a:solidFill>
                <a:latin typeface="Book Antiqua" panose="02040602050305030304" pitchFamily="18" charset="0"/>
              </a:rPr>
              <a:t>substantif</a:t>
            </a:r>
            <a:r>
              <a:rPr lang="en-CA" dirty="0" smtClean="0">
                <a:solidFill>
                  <a:srgbClr val="002060"/>
                </a:solidFill>
                <a:latin typeface="Book Antiqua" panose="02040602050305030304" pitchFamily="18" charset="0"/>
              </a:rPr>
              <a:t> </a:t>
            </a:r>
            <a:r>
              <a:rPr lang="en-CA" dirty="0" err="1" smtClean="0">
                <a:solidFill>
                  <a:srgbClr val="002060"/>
                </a:solidFill>
                <a:latin typeface="Book Antiqua" panose="02040602050305030304" pitchFamily="18" charset="0"/>
              </a:rPr>
              <a:t>est</a:t>
            </a:r>
            <a:r>
              <a:rPr lang="en-CA" dirty="0" smtClean="0">
                <a:solidFill>
                  <a:srgbClr val="002060"/>
                </a:solidFill>
                <a:latin typeface="Book Antiqua" panose="02040602050305030304" pitchFamily="18" charset="0"/>
              </a:rPr>
              <a:t> </a:t>
            </a:r>
            <a:r>
              <a:rPr lang="en-CA" dirty="0" err="1" smtClean="0">
                <a:solidFill>
                  <a:srgbClr val="002060"/>
                </a:solidFill>
                <a:latin typeface="Book Antiqua" panose="02040602050305030304" pitchFamily="18" charset="0"/>
              </a:rPr>
              <a:t>déterminé</a:t>
            </a:r>
            <a:r>
              <a:rPr lang="en-CA" dirty="0" smtClean="0">
                <a:solidFill>
                  <a:srgbClr val="002060"/>
                </a:solidFill>
                <a:latin typeface="Book Antiqua" panose="02040602050305030304" pitchFamily="18" charset="0"/>
              </a:rPr>
              <a:t> par un </a:t>
            </a:r>
            <a:r>
              <a:rPr lang="en-CA" dirty="0" err="1" smtClean="0">
                <a:solidFill>
                  <a:srgbClr val="002060"/>
                </a:solidFill>
                <a:latin typeface="Book Antiqua" panose="02040602050305030304" pitchFamily="18" charset="0"/>
              </a:rPr>
              <a:t>déterminant</a:t>
            </a:r>
            <a:r>
              <a:rPr lang="en-CA" dirty="0" smtClean="0">
                <a:solidFill>
                  <a:srgbClr val="002060"/>
                </a:solidFill>
                <a:latin typeface="Book Antiqua" panose="02040602050305030304" pitchFamily="18" charset="0"/>
              </a:rPr>
              <a:t> </a:t>
            </a:r>
            <a:r>
              <a:rPr lang="en-CA" dirty="0" err="1" smtClean="0">
                <a:solidFill>
                  <a:srgbClr val="002060"/>
                </a:solidFill>
                <a:latin typeface="Book Antiqua" panose="02040602050305030304" pitchFamily="18" charset="0"/>
              </a:rPr>
              <a:t>comme</a:t>
            </a:r>
            <a:r>
              <a:rPr lang="en-CA" dirty="0" smtClean="0">
                <a:solidFill>
                  <a:srgbClr val="002060"/>
                </a:solidFill>
                <a:latin typeface="Book Antiqua" panose="02040602050305030304" pitchFamily="18" charset="0"/>
              </a:rPr>
              <a:t> </a:t>
            </a:r>
            <a:r>
              <a:rPr lang="en-CA" i="1" dirty="0" smtClean="0">
                <a:solidFill>
                  <a:srgbClr val="002060"/>
                </a:solidFill>
                <a:latin typeface="Book Antiqua" panose="02040602050305030304" pitchFamily="18" charset="0"/>
              </a:rPr>
              <a:t>li, la</a:t>
            </a:r>
            <a:r>
              <a:rPr lang="en-CA" i="1" dirty="0">
                <a:solidFill>
                  <a:srgbClr val="002060"/>
                </a:solidFill>
                <a:latin typeface="Book Antiqua" panose="02040602050305030304" pitchFamily="18" charset="0"/>
              </a:rPr>
              <a:t>, </a:t>
            </a:r>
            <a:r>
              <a:rPr lang="en-CA" i="1" dirty="0" smtClean="0">
                <a:solidFill>
                  <a:srgbClr val="002060"/>
                </a:solidFill>
                <a:latin typeface="Book Antiqua" panose="02040602050305030304" pitchFamily="18" charset="0"/>
              </a:rPr>
              <a:t>lii, </a:t>
            </a:r>
            <a:r>
              <a:rPr lang="en-CA" i="1" dirty="0" err="1" smtClean="0">
                <a:solidFill>
                  <a:srgbClr val="002060"/>
                </a:solidFill>
                <a:latin typeface="Book Antiqua" panose="02040602050305030304" pitchFamily="18" charset="0"/>
              </a:rPr>
              <a:t>en</a:t>
            </a:r>
            <a:r>
              <a:rPr lang="en-CA" i="1" dirty="0" smtClean="0">
                <a:solidFill>
                  <a:srgbClr val="002060"/>
                </a:solidFill>
                <a:latin typeface="Book Antiqua" panose="02040602050305030304" pitchFamily="18" charset="0"/>
              </a:rPr>
              <a:t>, </a:t>
            </a:r>
            <a:r>
              <a:rPr lang="en-CA" i="1" dirty="0" err="1" smtClean="0">
                <a:solidFill>
                  <a:srgbClr val="002060"/>
                </a:solidFill>
                <a:latin typeface="Book Antiqua" panose="02040602050305030304" pitchFamily="18" charset="0"/>
              </a:rPr>
              <a:t>enn</a:t>
            </a:r>
            <a:r>
              <a:rPr lang="en-CA" dirty="0" smtClean="0">
                <a:solidFill>
                  <a:srgbClr val="002060"/>
                </a:solidFill>
                <a:latin typeface="Book Antiqua" panose="02040602050305030304" pitchFamily="18" charset="0"/>
              </a:rPr>
              <a:t>…</a:t>
            </a:r>
          </a:p>
          <a:p>
            <a:pPr marL="0" lvl="2" indent="0" algn="just">
              <a:buNone/>
            </a:pPr>
            <a:endParaRPr lang="en-CA" dirty="0" smtClean="0">
              <a:solidFill>
                <a:srgbClr val="002060"/>
              </a:solidFill>
              <a:latin typeface="Book Antiqua" panose="02040602050305030304" pitchFamily="18" charset="0"/>
            </a:endParaRPr>
          </a:p>
          <a:p>
            <a:pPr marL="355600" lvl="2" indent="-355600" algn="just">
              <a:buFont typeface="Wingdings" panose="05000000000000000000" pitchFamily="2" charset="2"/>
              <a:buChar char="Ø"/>
            </a:pPr>
            <a:r>
              <a:rPr lang="en-CA" dirty="0" err="1" smtClean="0">
                <a:solidFill>
                  <a:srgbClr val="002060"/>
                </a:solidFill>
                <a:latin typeface="Book Antiqua" panose="02040602050305030304" pitchFamily="18" charset="0"/>
              </a:rPr>
              <a:t>Donc</a:t>
            </a:r>
            <a:r>
              <a:rPr lang="en-CA" dirty="0" smtClean="0">
                <a:solidFill>
                  <a:srgbClr val="002060"/>
                </a:solidFill>
                <a:latin typeface="Book Antiqua" panose="02040602050305030304" pitchFamily="18" charset="0"/>
              </a:rPr>
              <a:t>, des </a:t>
            </a:r>
            <a:r>
              <a:rPr lang="en-CA" dirty="0" err="1" smtClean="0">
                <a:solidFill>
                  <a:srgbClr val="002060"/>
                </a:solidFill>
                <a:latin typeface="Book Antiqua" panose="02040602050305030304" pitchFamily="18" charset="0"/>
              </a:rPr>
              <a:t>séquences</a:t>
            </a:r>
            <a:r>
              <a:rPr lang="en-CA" dirty="0" smtClean="0">
                <a:solidFill>
                  <a:srgbClr val="002060"/>
                </a:solidFill>
                <a:latin typeface="Book Antiqua" panose="02040602050305030304" pitchFamily="18" charset="0"/>
              </a:rPr>
              <a:t> </a:t>
            </a:r>
            <a:r>
              <a:rPr lang="en-CA" dirty="0" err="1" smtClean="0">
                <a:solidFill>
                  <a:srgbClr val="002060"/>
                </a:solidFill>
                <a:latin typeface="Book Antiqua" panose="02040602050305030304" pitchFamily="18" charset="0"/>
              </a:rPr>
              <a:t>comme</a:t>
            </a:r>
            <a:r>
              <a:rPr lang="en-CA" dirty="0" smtClean="0">
                <a:solidFill>
                  <a:srgbClr val="002060"/>
                </a:solidFill>
                <a:latin typeface="Book Antiqua" panose="02040602050305030304" pitchFamily="18" charset="0"/>
              </a:rPr>
              <a:t> </a:t>
            </a:r>
            <a:r>
              <a:rPr lang="en-CA" i="1" dirty="0" err="1" smtClean="0">
                <a:solidFill>
                  <a:srgbClr val="002060"/>
                </a:solidFill>
                <a:latin typeface="Book Antiqua" panose="02040602050305030304" pitchFamily="18" charset="0"/>
              </a:rPr>
              <a:t>l’aas</a:t>
            </a:r>
            <a:r>
              <a:rPr lang="en-CA" dirty="0" smtClean="0">
                <a:solidFill>
                  <a:srgbClr val="002060"/>
                </a:solidFill>
                <a:latin typeface="Book Antiqua" panose="02040602050305030304" pitchFamily="18" charset="0"/>
              </a:rPr>
              <a:t> ‘</a:t>
            </a:r>
            <a:r>
              <a:rPr lang="en-CA" dirty="0" err="1" smtClean="0">
                <a:solidFill>
                  <a:srgbClr val="002060"/>
                </a:solidFill>
                <a:latin typeface="Book Antiqua" panose="02040602050305030304" pitchFamily="18" charset="0"/>
              </a:rPr>
              <a:t>l’as</a:t>
            </a:r>
            <a:r>
              <a:rPr lang="en-CA" dirty="0" smtClean="0">
                <a:solidFill>
                  <a:srgbClr val="002060"/>
                </a:solidFill>
                <a:latin typeface="Book Antiqua" panose="02040602050305030304" pitchFamily="18" charset="0"/>
              </a:rPr>
              <a:t>’, </a:t>
            </a:r>
            <a:r>
              <a:rPr lang="en-CA" i="1" dirty="0" err="1" smtClean="0">
                <a:solidFill>
                  <a:srgbClr val="002060"/>
                </a:solidFill>
                <a:latin typeface="Book Antiqua" panose="02040602050305030304" pitchFamily="18" charset="0"/>
              </a:rPr>
              <a:t>l’itii</a:t>
            </a:r>
            <a:r>
              <a:rPr lang="en-CA" dirty="0" smtClean="0">
                <a:solidFill>
                  <a:srgbClr val="002060"/>
                </a:solidFill>
                <a:latin typeface="Book Antiqua" panose="02040602050305030304" pitchFamily="18" charset="0"/>
              </a:rPr>
              <a:t> ‘</a:t>
            </a:r>
            <a:r>
              <a:rPr lang="en-CA" dirty="0" err="1" smtClean="0">
                <a:solidFill>
                  <a:srgbClr val="002060"/>
                </a:solidFill>
                <a:latin typeface="Book Antiqua" panose="02040602050305030304" pitchFamily="18" charset="0"/>
              </a:rPr>
              <a:t>l’été</a:t>
            </a:r>
            <a:r>
              <a:rPr lang="en-CA" dirty="0" smtClean="0">
                <a:solidFill>
                  <a:srgbClr val="002060"/>
                </a:solidFill>
                <a:latin typeface="Book Antiqua" panose="02040602050305030304" pitchFamily="18" charset="0"/>
              </a:rPr>
              <a:t>’, </a:t>
            </a:r>
            <a:r>
              <a:rPr lang="en-CA" i="1" dirty="0" err="1" smtClean="0">
                <a:solidFill>
                  <a:srgbClr val="002060"/>
                </a:solidFill>
                <a:latin typeface="Book Antiqua" panose="02040602050305030304" pitchFamily="18" charset="0"/>
              </a:rPr>
              <a:t>l’aazh</a:t>
            </a:r>
            <a:r>
              <a:rPr lang="en-CA" dirty="0" smtClean="0">
                <a:solidFill>
                  <a:srgbClr val="002060"/>
                </a:solidFill>
                <a:latin typeface="Book Antiqua" panose="02040602050305030304" pitchFamily="18" charset="0"/>
              </a:rPr>
              <a:t> ‘</a:t>
            </a:r>
            <a:r>
              <a:rPr lang="en-CA" dirty="0" err="1" smtClean="0">
                <a:solidFill>
                  <a:srgbClr val="002060"/>
                </a:solidFill>
                <a:latin typeface="Book Antiqua" panose="02040602050305030304" pitchFamily="18" charset="0"/>
              </a:rPr>
              <a:t>l’âge</a:t>
            </a:r>
            <a:r>
              <a:rPr lang="en-CA" dirty="0" smtClean="0">
                <a:solidFill>
                  <a:srgbClr val="002060"/>
                </a:solidFill>
                <a:latin typeface="Book Antiqua" panose="02040602050305030304" pitchFamily="18" charset="0"/>
              </a:rPr>
              <a:t>’, </a:t>
            </a:r>
            <a:r>
              <a:rPr lang="en-CA" i="1" dirty="0" err="1" smtClean="0">
                <a:solidFill>
                  <a:srgbClr val="002060"/>
                </a:solidFill>
                <a:latin typeface="Book Antiqua" panose="02040602050305030304" pitchFamily="18" charset="0"/>
              </a:rPr>
              <a:t>l’armii</a:t>
            </a:r>
            <a:r>
              <a:rPr lang="en-CA" dirty="0" smtClean="0">
                <a:solidFill>
                  <a:srgbClr val="002060"/>
                </a:solidFill>
                <a:latin typeface="Book Antiqua" panose="02040602050305030304" pitchFamily="18" charset="0"/>
              </a:rPr>
              <a:t> ‘</a:t>
            </a:r>
            <a:r>
              <a:rPr lang="en-CA" dirty="0" err="1" smtClean="0">
                <a:solidFill>
                  <a:srgbClr val="002060"/>
                </a:solidFill>
                <a:latin typeface="Book Antiqua" panose="02040602050305030304" pitchFamily="18" charset="0"/>
              </a:rPr>
              <a:t>l’armée</a:t>
            </a:r>
            <a:r>
              <a:rPr lang="en-CA" dirty="0" smtClean="0">
                <a:solidFill>
                  <a:srgbClr val="002060"/>
                </a:solidFill>
                <a:latin typeface="Book Antiqua" panose="02040602050305030304" pitchFamily="18" charset="0"/>
              </a:rPr>
              <a:t>’ </a:t>
            </a:r>
            <a:r>
              <a:rPr lang="en-CA" dirty="0" err="1" smtClean="0">
                <a:solidFill>
                  <a:srgbClr val="002060"/>
                </a:solidFill>
                <a:latin typeface="Book Antiqua" panose="02040602050305030304" pitchFamily="18" charset="0"/>
              </a:rPr>
              <a:t>doivent</a:t>
            </a:r>
            <a:r>
              <a:rPr lang="en-CA" dirty="0" smtClean="0">
                <a:solidFill>
                  <a:srgbClr val="002060"/>
                </a:solidFill>
                <a:latin typeface="Book Antiqua" panose="02040602050305030304" pitchFamily="18" charset="0"/>
              </a:rPr>
              <a:t> </a:t>
            </a:r>
            <a:r>
              <a:rPr lang="en-CA" dirty="0" err="1" smtClean="0">
                <a:solidFill>
                  <a:srgbClr val="002060"/>
                </a:solidFill>
                <a:latin typeface="Book Antiqua" panose="02040602050305030304" pitchFamily="18" charset="0"/>
              </a:rPr>
              <a:t>être</a:t>
            </a:r>
            <a:r>
              <a:rPr lang="en-CA" dirty="0" smtClean="0">
                <a:solidFill>
                  <a:srgbClr val="002060"/>
                </a:solidFill>
                <a:latin typeface="Book Antiqua" panose="02040602050305030304" pitchFamily="18" charset="0"/>
              </a:rPr>
              <a:t> </a:t>
            </a:r>
            <a:r>
              <a:rPr lang="en-CA" dirty="0" err="1" smtClean="0">
                <a:solidFill>
                  <a:srgbClr val="002060"/>
                </a:solidFill>
                <a:latin typeface="Book Antiqua" panose="02040602050305030304" pitchFamily="18" charset="0"/>
              </a:rPr>
              <a:t>analysées</a:t>
            </a:r>
            <a:r>
              <a:rPr lang="en-CA" dirty="0" smtClean="0">
                <a:solidFill>
                  <a:srgbClr val="002060"/>
                </a:solidFill>
                <a:latin typeface="Book Antiqua" panose="02040602050305030304" pitchFamily="18" charset="0"/>
              </a:rPr>
              <a:t> </a:t>
            </a:r>
            <a:r>
              <a:rPr lang="en-CA" dirty="0" err="1" smtClean="0">
                <a:solidFill>
                  <a:srgbClr val="002060"/>
                </a:solidFill>
                <a:latin typeface="Book Antiqua" panose="02040602050305030304" pitchFamily="18" charset="0"/>
              </a:rPr>
              <a:t>comme</a:t>
            </a:r>
            <a:r>
              <a:rPr lang="en-CA" dirty="0" smtClean="0">
                <a:solidFill>
                  <a:srgbClr val="002060"/>
                </a:solidFill>
                <a:latin typeface="Book Antiqua" panose="02040602050305030304" pitchFamily="18" charset="0"/>
              </a:rPr>
              <a:t> des </a:t>
            </a:r>
            <a:r>
              <a:rPr lang="en-CA" dirty="0" err="1" smtClean="0">
                <a:solidFill>
                  <a:srgbClr val="002060"/>
                </a:solidFill>
                <a:latin typeface="Book Antiqua" panose="02040602050305030304" pitchFamily="18" charset="0"/>
              </a:rPr>
              <a:t>séquences</a:t>
            </a:r>
            <a:r>
              <a:rPr lang="en-CA" dirty="0" smtClean="0">
                <a:solidFill>
                  <a:srgbClr val="002060"/>
                </a:solidFill>
                <a:latin typeface="Book Antiqua" panose="02040602050305030304" pitchFamily="18" charset="0"/>
              </a:rPr>
              <a:t> de </a:t>
            </a:r>
            <a:r>
              <a:rPr lang="en-CA" dirty="0" err="1" smtClean="0">
                <a:solidFill>
                  <a:srgbClr val="002060"/>
                </a:solidFill>
                <a:latin typeface="Book Antiqua" panose="02040602050305030304" pitchFamily="18" charset="0"/>
              </a:rPr>
              <a:t>déterminant</a:t>
            </a:r>
            <a:r>
              <a:rPr lang="en-CA" dirty="0" smtClean="0">
                <a:solidFill>
                  <a:srgbClr val="002060"/>
                </a:solidFill>
                <a:latin typeface="Book Antiqua" panose="02040602050305030304" pitchFamily="18" charset="0"/>
              </a:rPr>
              <a:t> + nom et non </a:t>
            </a:r>
            <a:r>
              <a:rPr lang="en-CA" dirty="0" err="1" smtClean="0">
                <a:solidFill>
                  <a:srgbClr val="002060"/>
                </a:solidFill>
                <a:latin typeface="Book Antiqua" panose="02040602050305030304" pitchFamily="18" charset="0"/>
              </a:rPr>
              <a:t>comme</a:t>
            </a:r>
            <a:r>
              <a:rPr lang="en-CA" dirty="0" smtClean="0">
                <a:solidFill>
                  <a:srgbClr val="002060"/>
                </a:solidFill>
                <a:latin typeface="Book Antiqua" panose="02040602050305030304" pitchFamily="18" charset="0"/>
              </a:rPr>
              <a:t> des </a:t>
            </a:r>
            <a:r>
              <a:rPr lang="en-CA" dirty="0" err="1" smtClean="0">
                <a:solidFill>
                  <a:srgbClr val="002060"/>
                </a:solidFill>
                <a:latin typeface="Book Antiqua" panose="02040602050305030304" pitchFamily="18" charset="0"/>
              </a:rPr>
              <a:t>noms</a:t>
            </a:r>
            <a:r>
              <a:rPr lang="en-CA" dirty="0" smtClean="0">
                <a:solidFill>
                  <a:srgbClr val="002060"/>
                </a:solidFill>
                <a:latin typeface="Book Antiqua" panose="02040602050305030304" pitchFamily="18" charset="0"/>
              </a:rPr>
              <a:t> à </a:t>
            </a:r>
            <a:r>
              <a:rPr lang="en-CA" dirty="0" err="1" smtClean="0">
                <a:solidFill>
                  <a:srgbClr val="002060"/>
                </a:solidFill>
                <a:latin typeface="Book Antiqua" panose="02040602050305030304" pitchFamily="18" charset="0"/>
              </a:rPr>
              <a:t>initiale</a:t>
            </a:r>
            <a:r>
              <a:rPr lang="en-CA" dirty="0" smtClean="0">
                <a:solidFill>
                  <a:srgbClr val="002060"/>
                </a:solidFill>
                <a:latin typeface="Book Antiqua" panose="02040602050305030304" pitchFamily="18" charset="0"/>
              </a:rPr>
              <a:t> /l/.</a:t>
            </a:r>
          </a:p>
          <a:p>
            <a:pPr marL="0" lvl="2" indent="0" algn="just">
              <a:buNone/>
            </a:pPr>
            <a:r>
              <a:rPr lang="en-CA" dirty="0" smtClean="0">
                <a:solidFill>
                  <a:srgbClr val="002060"/>
                </a:solidFill>
                <a:latin typeface="Book Antiqua" panose="02040602050305030304" pitchFamily="18" charset="0"/>
              </a:rPr>
              <a:t> </a:t>
            </a:r>
            <a:endParaRPr lang="en-CA" dirty="0">
              <a:solidFill>
                <a:srgbClr val="002060"/>
              </a:solidFill>
              <a:latin typeface="Book Antiqua" panose="02040602050305030304" pitchFamily="18" charset="0"/>
            </a:endParaRPr>
          </a:p>
          <a:p>
            <a:pPr marL="355600" lvl="2" indent="-355600" algn="just">
              <a:buFont typeface="Wingdings" panose="05000000000000000000" pitchFamily="2" charset="2"/>
              <a:buChar char="Ø"/>
            </a:pPr>
            <a:r>
              <a:rPr lang="en-CA" dirty="0" err="1" smtClean="0">
                <a:solidFill>
                  <a:srgbClr val="002060"/>
                </a:solidFill>
                <a:latin typeface="Book Antiqua" panose="02040602050305030304" pitchFamily="18" charset="0"/>
              </a:rPr>
              <a:t>Ces</a:t>
            </a:r>
            <a:r>
              <a:rPr lang="en-CA" dirty="0" smtClean="0">
                <a:solidFill>
                  <a:srgbClr val="002060"/>
                </a:solidFill>
                <a:latin typeface="Book Antiqua" panose="02040602050305030304" pitchFamily="18" charset="0"/>
              </a:rPr>
              <a:t> mots </a:t>
            </a:r>
            <a:r>
              <a:rPr lang="en-CA" dirty="0" err="1" smtClean="0">
                <a:solidFill>
                  <a:srgbClr val="002060"/>
                </a:solidFill>
                <a:latin typeface="Book Antiqua" panose="02040602050305030304" pitchFamily="18" charset="0"/>
              </a:rPr>
              <a:t>doivent</a:t>
            </a:r>
            <a:r>
              <a:rPr lang="en-CA" dirty="0" smtClean="0">
                <a:solidFill>
                  <a:srgbClr val="002060"/>
                </a:solidFill>
                <a:latin typeface="Book Antiqua" panose="02040602050305030304" pitchFamily="18" charset="0"/>
              </a:rPr>
              <a:t> </a:t>
            </a:r>
            <a:r>
              <a:rPr lang="en-CA" dirty="0" err="1" smtClean="0">
                <a:solidFill>
                  <a:srgbClr val="002060"/>
                </a:solidFill>
                <a:latin typeface="Book Antiqua" panose="02040602050305030304" pitchFamily="18" charset="0"/>
              </a:rPr>
              <a:t>donc</a:t>
            </a:r>
            <a:r>
              <a:rPr lang="en-CA" dirty="0" smtClean="0">
                <a:solidFill>
                  <a:srgbClr val="002060"/>
                </a:solidFill>
                <a:latin typeface="Book Antiqua" panose="02040602050305030304" pitchFamily="18" charset="0"/>
              </a:rPr>
              <a:t> </a:t>
            </a:r>
            <a:r>
              <a:rPr lang="en-CA" dirty="0" err="1" smtClean="0">
                <a:solidFill>
                  <a:srgbClr val="002060"/>
                </a:solidFill>
                <a:latin typeface="Book Antiqua" panose="02040602050305030304" pitchFamily="18" charset="0"/>
              </a:rPr>
              <a:t>être</a:t>
            </a:r>
            <a:r>
              <a:rPr lang="en-CA" dirty="0" smtClean="0">
                <a:solidFill>
                  <a:srgbClr val="002060"/>
                </a:solidFill>
                <a:latin typeface="Book Antiqua" panose="02040602050305030304" pitchFamily="18" charset="0"/>
              </a:rPr>
              <a:t> </a:t>
            </a:r>
            <a:r>
              <a:rPr lang="en-CA" dirty="0" err="1" smtClean="0">
                <a:solidFill>
                  <a:srgbClr val="002060"/>
                </a:solidFill>
                <a:latin typeface="Book Antiqua" panose="02040602050305030304" pitchFamily="18" charset="0"/>
              </a:rPr>
              <a:t>analysés</a:t>
            </a:r>
            <a:r>
              <a:rPr lang="en-CA" dirty="0" smtClean="0">
                <a:solidFill>
                  <a:srgbClr val="002060"/>
                </a:solidFill>
                <a:latin typeface="Book Antiqua" panose="02040602050305030304" pitchFamily="18" charset="0"/>
              </a:rPr>
              <a:t> </a:t>
            </a:r>
            <a:r>
              <a:rPr lang="en-CA" dirty="0" err="1" smtClean="0">
                <a:solidFill>
                  <a:srgbClr val="002060"/>
                </a:solidFill>
                <a:latin typeface="Book Antiqua" panose="02040602050305030304" pitchFamily="18" charset="0"/>
              </a:rPr>
              <a:t>comme</a:t>
            </a:r>
            <a:r>
              <a:rPr lang="en-CA" dirty="0" smtClean="0">
                <a:solidFill>
                  <a:srgbClr val="002060"/>
                </a:solidFill>
                <a:latin typeface="Book Antiqua" panose="02040602050305030304" pitchFamily="18" charset="0"/>
              </a:rPr>
              <a:t> </a:t>
            </a:r>
            <a:r>
              <a:rPr lang="en-CA" dirty="0" err="1" smtClean="0">
                <a:solidFill>
                  <a:srgbClr val="002060"/>
                </a:solidFill>
                <a:latin typeface="Book Antiqua" panose="02040602050305030304" pitchFamily="18" charset="0"/>
              </a:rPr>
              <a:t>étant</a:t>
            </a:r>
            <a:r>
              <a:rPr lang="en-CA" dirty="0" smtClean="0">
                <a:solidFill>
                  <a:srgbClr val="002060"/>
                </a:solidFill>
                <a:latin typeface="Book Antiqua" panose="02040602050305030304" pitchFamily="18" charset="0"/>
              </a:rPr>
              <a:t> </a:t>
            </a:r>
            <a:r>
              <a:rPr lang="en-CA" b="1" dirty="0" smtClean="0">
                <a:solidFill>
                  <a:srgbClr val="002060"/>
                </a:solidFill>
                <a:latin typeface="Book Antiqua" panose="02040602050305030304" pitchFamily="18" charset="0"/>
              </a:rPr>
              <a:t>à </a:t>
            </a:r>
            <a:r>
              <a:rPr lang="en-CA" b="1" dirty="0" err="1" smtClean="0">
                <a:solidFill>
                  <a:srgbClr val="FF0000"/>
                </a:solidFill>
                <a:latin typeface="Book Antiqua" panose="02040602050305030304" pitchFamily="18" charset="0"/>
              </a:rPr>
              <a:t>initiale</a:t>
            </a:r>
            <a:r>
              <a:rPr lang="en-CA" b="1" dirty="0" smtClean="0">
                <a:solidFill>
                  <a:srgbClr val="FF0000"/>
                </a:solidFill>
                <a:latin typeface="Book Antiqua" panose="02040602050305030304" pitchFamily="18" charset="0"/>
              </a:rPr>
              <a:t> </a:t>
            </a:r>
            <a:r>
              <a:rPr lang="en-CA" b="1" dirty="0" err="1" smtClean="0">
                <a:solidFill>
                  <a:srgbClr val="FF0000"/>
                </a:solidFill>
                <a:latin typeface="Book Antiqua" panose="02040602050305030304" pitchFamily="18" charset="0"/>
              </a:rPr>
              <a:t>vocaliq</a:t>
            </a:r>
            <a:r>
              <a:rPr lang="en-CA" sz="1800" b="1" dirty="0" err="1" smtClean="0">
                <a:solidFill>
                  <a:srgbClr val="FF0000"/>
                </a:solidFill>
                <a:latin typeface="Book Antiqua" panose="02040602050305030304" pitchFamily="18" charset="0"/>
              </a:rPr>
              <a:t>ue</a:t>
            </a:r>
            <a:r>
              <a:rPr lang="en-CA" sz="1800" dirty="0" smtClean="0">
                <a:solidFill>
                  <a:srgbClr val="002060"/>
                </a:solidFill>
                <a:latin typeface="Book Antiqua" panose="02040602050305030304" pitchFamily="18" charset="0"/>
              </a:rPr>
              <a:t>.</a:t>
            </a:r>
          </a:p>
          <a:p>
            <a:pPr marL="355600" lvl="2" indent="-355600" algn="just">
              <a:buFont typeface="Wingdings" panose="05000000000000000000" pitchFamily="2" charset="2"/>
              <a:buChar char="Ø"/>
            </a:pPr>
            <a:endParaRPr lang="en-CA" sz="1800" dirty="0">
              <a:solidFill>
                <a:srgbClr val="002060"/>
              </a:solidFill>
              <a:latin typeface="Book Antiqua" panose="02040602050305030304" pitchFamily="18" charset="0"/>
            </a:endParaRPr>
          </a:p>
          <a:p>
            <a:pPr marL="355600" lvl="2" indent="-355600" algn="just">
              <a:buFont typeface="Wingdings" panose="05000000000000000000" pitchFamily="2" charset="2"/>
              <a:buChar char="Ø"/>
            </a:pPr>
            <a:r>
              <a:rPr lang="en-CA" sz="1800" dirty="0" smtClean="0">
                <a:solidFill>
                  <a:srgbClr val="002060"/>
                </a:solidFill>
                <a:latin typeface="Book Antiqua" panose="02040602050305030304" pitchFamily="18" charset="0"/>
              </a:rPr>
              <a:t>Il </a:t>
            </a:r>
            <a:r>
              <a:rPr lang="en-CA" sz="1800" dirty="0" err="1" smtClean="0">
                <a:solidFill>
                  <a:srgbClr val="002060"/>
                </a:solidFill>
                <a:latin typeface="Book Antiqua" panose="02040602050305030304" pitchFamily="18" charset="0"/>
              </a:rPr>
              <a:t>n’y</a:t>
            </a:r>
            <a:r>
              <a:rPr lang="en-CA" sz="1800" dirty="0" smtClean="0">
                <a:solidFill>
                  <a:srgbClr val="002060"/>
                </a:solidFill>
                <a:latin typeface="Book Antiqua" panose="02040602050305030304" pitchFamily="18" charset="0"/>
              </a:rPr>
              <a:t> a </a:t>
            </a:r>
            <a:r>
              <a:rPr lang="en-CA" sz="1800" dirty="0" err="1" smtClean="0">
                <a:solidFill>
                  <a:srgbClr val="002060"/>
                </a:solidFill>
                <a:latin typeface="Book Antiqua" panose="02040602050305030304" pitchFamily="18" charset="0"/>
              </a:rPr>
              <a:t>aucune</a:t>
            </a:r>
            <a:r>
              <a:rPr lang="en-CA" sz="1800" dirty="0" smtClean="0">
                <a:solidFill>
                  <a:srgbClr val="002060"/>
                </a:solidFill>
                <a:latin typeface="Book Antiqua" panose="02040602050305030304" pitchFamily="18" charset="0"/>
              </a:rPr>
              <a:t> </a:t>
            </a:r>
            <a:r>
              <a:rPr lang="en-CA" sz="1800" dirty="0" err="1" smtClean="0">
                <a:solidFill>
                  <a:srgbClr val="002060"/>
                </a:solidFill>
                <a:latin typeface="Book Antiqua" panose="02040602050305030304" pitchFamily="18" charset="0"/>
              </a:rPr>
              <a:t>séquence</a:t>
            </a:r>
            <a:r>
              <a:rPr lang="en-CA" sz="1800" dirty="0" smtClean="0">
                <a:solidFill>
                  <a:srgbClr val="002060"/>
                </a:solidFill>
                <a:latin typeface="Book Antiqua" panose="02040602050305030304" pitchFamily="18" charset="0"/>
              </a:rPr>
              <a:t> </a:t>
            </a:r>
            <a:r>
              <a:rPr lang="en-CA" sz="1800" dirty="0" err="1" smtClean="0">
                <a:solidFill>
                  <a:srgbClr val="002060"/>
                </a:solidFill>
                <a:latin typeface="Book Antiqua" panose="02040602050305030304" pitchFamily="18" charset="0"/>
              </a:rPr>
              <a:t>comme</a:t>
            </a:r>
            <a:r>
              <a:rPr lang="en-CA" sz="1800" dirty="0" smtClean="0">
                <a:solidFill>
                  <a:srgbClr val="002060"/>
                </a:solidFill>
                <a:latin typeface="Book Antiqua" panose="02040602050305030304" pitchFamily="18" charset="0"/>
              </a:rPr>
              <a:t> </a:t>
            </a:r>
            <a:r>
              <a:rPr lang="en-CA" sz="1800" i="1" dirty="0" smtClean="0">
                <a:solidFill>
                  <a:srgbClr val="002060"/>
                </a:solidFill>
                <a:latin typeface="Book Antiqua" panose="02040602050305030304" pitchFamily="18" charset="0"/>
              </a:rPr>
              <a:t>li </a:t>
            </a:r>
            <a:r>
              <a:rPr lang="en-CA" sz="1800" i="1" dirty="0" err="1" smtClean="0">
                <a:solidFill>
                  <a:srgbClr val="002060"/>
                </a:solidFill>
                <a:latin typeface="Book Antiqua" panose="02040602050305030304" pitchFamily="18" charset="0"/>
              </a:rPr>
              <a:t>luur</a:t>
            </a:r>
            <a:r>
              <a:rPr lang="en-CA" sz="1800" i="1" dirty="0" smtClean="0">
                <a:solidFill>
                  <a:srgbClr val="002060"/>
                </a:solidFill>
                <a:latin typeface="Book Antiqua" panose="02040602050305030304" pitchFamily="18" charset="0"/>
              </a:rPr>
              <a:t> </a:t>
            </a:r>
            <a:r>
              <a:rPr lang="en-CA" sz="1800" dirty="0" smtClean="0">
                <a:solidFill>
                  <a:srgbClr val="002060"/>
                </a:solidFill>
                <a:latin typeface="Book Antiqua" panose="02040602050305030304" pitchFamily="18" charset="0"/>
              </a:rPr>
              <a:t>‘</a:t>
            </a:r>
            <a:r>
              <a:rPr lang="en-CA" sz="1800" dirty="0" err="1" smtClean="0">
                <a:solidFill>
                  <a:srgbClr val="002060"/>
                </a:solidFill>
                <a:latin typeface="Book Antiqua" panose="02040602050305030304" pitchFamily="18" charset="0"/>
              </a:rPr>
              <a:t>l’ours</a:t>
            </a:r>
            <a:r>
              <a:rPr lang="en-CA" sz="1800" dirty="0" smtClean="0">
                <a:solidFill>
                  <a:srgbClr val="002060"/>
                </a:solidFill>
                <a:latin typeface="Book Antiqua" panose="02040602050305030304" pitchFamily="18" charset="0"/>
              </a:rPr>
              <a:t>’ </a:t>
            </a:r>
            <a:r>
              <a:rPr lang="en-CA" sz="1800" dirty="0" err="1" smtClean="0">
                <a:solidFill>
                  <a:srgbClr val="002060"/>
                </a:solidFill>
                <a:latin typeface="Book Antiqua" panose="02040602050305030304" pitchFamily="18" charset="0"/>
              </a:rPr>
              <a:t>dans</a:t>
            </a:r>
            <a:r>
              <a:rPr lang="en-CA" sz="1800" dirty="0" smtClean="0">
                <a:solidFill>
                  <a:srgbClr val="002060"/>
                </a:solidFill>
                <a:latin typeface="Book Antiqua" panose="02040602050305030304" pitchFamily="18" charset="0"/>
              </a:rPr>
              <a:t> le </a:t>
            </a:r>
            <a:r>
              <a:rPr lang="en-CA" sz="1800" i="1" dirty="0" err="1" smtClean="0">
                <a:solidFill>
                  <a:srgbClr val="002060"/>
                </a:solidFill>
                <a:latin typeface="Book Antiqua" panose="02040602050305030304" pitchFamily="18" charset="0"/>
              </a:rPr>
              <a:t>Dictionnaire</a:t>
            </a:r>
            <a:r>
              <a:rPr lang="en-CA" sz="1800" dirty="0" smtClean="0">
                <a:solidFill>
                  <a:srgbClr val="002060"/>
                </a:solidFill>
                <a:latin typeface="Book Antiqua" panose="02040602050305030304" pitchFamily="18" charset="0"/>
              </a:rPr>
              <a:t>.</a:t>
            </a:r>
            <a:endParaRPr lang="en-CA" sz="1800" dirty="0">
              <a:solidFill>
                <a:srgbClr val="002060"/>
              </a:solidFill>
              <a:latin typeface="Book Antiqua" panose="02040602050305030304" pitchFamily="18" charset="0"/>
            </a:endParaRPr>
          </a:p>
        </p:txBody>
      </p:sp>
    </p:spTree>
    <p:extLst>
      <p:ext uri="{BB962C8B-B14F-4D97-AF65-F5344CB8AC3E}">
        <p14:creationId xmlns:p14="http://schemas.microsoft.com/office/powerpoint/2010/main" val="19626836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4312"/>
          </a:xfrm>
        </p:spPr>
        <p:txBody>
          <a:bodyPr/>
          <a:lstStyle/>
          <a:p>
            <a:r>
              <a:rPr lang="en-CA" b="1" dirty="0">
                <a:solidFill>
                  <a:srgbClr val="002060"/>
                </a:solidFill>
                <a:effectLst>
                  <a:outerShdw blurRad="38100" dist="38100" dir="2700000" algn="tl">
                    <a:srgbClr val="000000">
                      <a:alpha val="43137"/>
                    </a:srgbClr>
                  </a:outerShdw>
                </a:effectLst>
                <a:latin typeface="Book Antiqua" panose="02040602050305030304" pitchFamily="18" charset="0"/>
              </a:rPr>
              <a:t>La liaison </a:t>
            </a:r>
            <a:r>
              <a:rPr lang="en-CA" b="1" dirty="0" err="1">
                <a:solidFill>
                  <a:srgbClr val="002060"/>
                </a:solidFill>
                <a:effectLst>
                  <a:outerShdw blurRad="38100" dist="38100" dir="2700000" algn="tl">
                    <a:srgbClr val="000000">
                      <a:alpha val="43137"/>
                    </a:srgbClr>
                  </a:outerShdw>
                </a:effectLst>
                <a:latin typeface="Book Antiqua" panose="02040602050305030304" pitchFamily="18" charset="0"/>
              </a:rPr>
              <a:t>en</a:t>
            </a:r>
            <a:r>
              <a:rPr lang="en-CA" b="1" dirty="0">
                <a:solidFill>
                  <a:srgbClr val="002060"/>
                </a:solidFill>
                <a:effectLst>
                  <a:outerShdw blurRad="38100" dist="38100" dir="2700000" algn="tl">
                    <a:srgbClr val="000000">
                      <a:alpha val="43137"/>
                    </a:srgbClr>
                  </a:outerShdw>
                </a:effectLst>
                <a:latin typeface="Book Antiqua" panose="02040602050305030304" pitchFamily="18" charset="0"/>
              </a:rPr>
              <a:t> </a:t>
            </a:r>
            <a:r>
              <a:rPr lang="en-CA" b="1" dirty="0" err="1">
                <a:solidFill>
                  <a:srgbClr val="002060"/>
                </a:solidFill>
                <a:effectLst>
                  <a:outerShdw blurRad="38100" dist="38100" dir="2700000" algn="tl">
                    <a:srgbClr val="000000">
                      <a:alpha val="43137"/>
                    </a:srgbClr>
                  </a:outerShdw>
                </a:effectLst>
                <a:latin typeface="Book Antiqua" panose="02040602050305030304" pitchFamily="18" charset="0"/>
              </a:rPr>
              <a:t>mitchif</a:t>
            </a:r>
            <a:r>
              <a:rPr lang="en-CA" b="1" dirty="0">
                <a:solidFill>
                  <a:srgbClr val="002060"/>
                </a:solidFill>
                <a:effectLst>
                  <a:outerShdw blurRad="38100" dist="38100" dir="2700000" algn="tl">
                    <a:srgbClr val="000000">
                      <a:alpha val="43137"/>
                    </a:srgbClr>
                  </a:outerShdw>
                </a:effectLst>
                <a:latin typeface="Book Antiqua" panose="02040602050305030304" pitchFamily="18" charset="0"/>
              </a:rPr>
              <a:t>, </a:t>
            </a:r>
            <a:r>
              <a:rPr lang="en-CA" b="1" dirty="0" smtClean="0">
                <a:solidFill>
                  <a:srgbClr val="002060"/>
                </a:solidFill>
                <a:effectLst>
                  <a:outerShdw blurRad="38100" dist="38100" dir="2700000" algn="tl">
                    <a:srgbClr val="000000">
                      <a:alpha val="43137"/>
                    </a:srgbClr>
                  </a:outerShdw>
                </a:effectLst>
                <a:latin typeface="Book Antiqua" panose="02040602050305030304" pitchFamily="18" charset="0"/>
              </a:rPr>
              <a:t>suite</a:t>
            </a:r>
            <a:endParaRPr lang="en-CA" dirty="0"/>
          </a:p>
        </p:txBody>
      </p:sp>
      <p:sp>
        <p:nvSpPr>
          <p:cNvPr id="3" name="Content Placeholder 2"/>
          <p:cNvSpPr>
            <a:spLocks noGrp="1"/>
          </p:cNvSpPr>
          <p:nvPr>
            <p:ph sz="quarter" idx="1"/>
          </p:nvPr>
        </p:nvSpPr>
        <p:spPr>
          <a:xfrm>
            <a:off x="457200" y="836712"/>
            <a:ext cx="8229600" cy="5688632"/>
          </a:xfrm>
        </p:spPr>
        <p:txBody>
          <a:bodyPr>
            <a:noAutofit/>
          </a:bodyPr>
          <a:lstStyle/>
          <a:p>
            <a:pPr marL="0" lvl="1" indent="0" algn="just">
              <a:buNone/>
            </a:pPr>
            <a:endParaRPr lang="en-CA" sz="1800" b="1" dirty="0" smtClean="0">
              <a:solidFill>
                <a:srgbClr val="002060"/>
              </a:solidFill>
              <a:latin typeface="Book Antiqua" panose="02040602050305030304" pitchFamily="18" charset="0"/>
            </a:endParaRPr>
          </a:p>
          <a:p>
            <a:pPr marL="0" lvl="1" indent="0" algn="just">
              <a:buNone/>
            </a:pPr>
            <a:r>
              <a:rPr lang="en-CA" sz="1800" b="1" dirty="0" smtClean="0">
                <a:solidFill>
                  <a:srgbClr val="002060"/>
                </a:solidFill>
                <a:latin typeface="Book Antiqua" panose="02040602050305030304" pitchFamily="18" charset="0"/>
              </a:rPr>
              <a:t>La </a:t>
            </a:r>
            <a:r>
              <a:rPr lang="en-CA" sz="1800" b="1" dirty="0" err="1">
                <a:solidFill>
                  <a:srgbClr val="002060"/>
                </a:solidFill>
                <a:latin typeface="Book Antiqua" panose="02040602050305030304" pitchFamily="18" charset="0"/>
              </a:rPr>
              <a:t>moyenne</a:t>
            </a:r>
            <a:r>
              <a:rPr lang="en-CA" sz="1800" b="1" dirty="0">
                <a:solidFill>
                  <a:srgbClr val="002060"/>
                </a:solidFill>
                <a:latin typeface="Book Antiqua" panose="02040602050305030304" pitchFamily="18" charset="0"/>
              </a:rPr>
              <a:t> des liaisons </a:t>
            </a:r>
            <a:r>
              <a:rPr lang="en-CA" sz="1800" b="1" dirty="0" err="1">
                <a:solidFill>
                  <a:srgbClr val="FF0000"/>
                </a:solidFill>
                <a:latin typeface="Book Antiqua" panose="02040602050305030304" pitchFamily="18" charset="0"/>
              </a:rPr>
              <a:t>attendues</a:t>
            </a:r>
            <a:r>
              <a:rPr lang="en-CA" sz="1800" b="1" dirty="0">
                <a:solidFill>
                  <a:srgbClr val="002060"/>
                </a:solidFill>
                <a:latin typeface="Book Antiqua" panose="02040602050305030304" pitchFamily="18" charset="0"/>
              </a:rPr>
              <a:t> </a:t>
            </a:r>
            <a:r>
              <a:rPr lang="en-CA" sz="1800" b="1" dirty="0" err="1">
                <a:solidFill>
                  <a:srgbClr val="002060"/>
                </a:solidFill>
                <a:latin typeface="Book Antiqua" panose="02040602050305030304" pitchFamily="18" charset="0"/>
              </a:rPr>
              <a:t>est</a:t>
            </a:r>
            <a:r>
              <a:rPr lang="en-CA" sz="1800" b="1" dirty="0">
                <a:solidFill>
                  <a:srgbClr val="002060"/>
                </a:solidFill>
                <a:latin typeface="Book Antiqua" panose="02040602050305030304" pitchFamily="18" charset="0"/>
              </a:rPr>
              <a:t> de </a:t>
            </a:r>
            <a:r>
              <a:rPr lang="en-CA" sz="1800" b="1" dirty="0" smtClean="0">
                <a:solidFill>
                  <a:srgbClr val="FF0000"/>
                </a:solidFill>
                <a:latin typeface="Book Antiqua" panose="02040602050305030304" pitchFamily="18" charset="0"/>
              </a:rPr>
              <a:t>81,5%</a:t>
            </a:r>
            <a:r>
              <a:rPr lang="en-CA" sz="1800" b="1" dirty="0">
                <a:solidFill>
                  <a:srgbClr val="002060"/>
                </a:solidFill>
                <a:latin typeface="Book Antiqua" panose="02040602050305030304" pitchFamily="18" charset="0"/>
              </a:rPr>
              <a:t>;</a:t>
            </a:r>
            <a:r>
              <a:rPr lang="en-CA" sz="1800" b="1" dirty="0" smtClean="0">
                <a:solidFill>
                  <a:srgbClr val="002060"/>
                </a:solidFill>
                <a:latin typeface="Book Antiqua" panose="02040602050305030304" pitchFamily="18" charset="0"/>
              </a:rPr>
              <a:t> </a:t>
            </a:r>
          </a:p>
          <a:p>
            <a:pPr marL="0" lvl="1" indent="0" algn="just">
              <a:buNone/>
            </a:pPr>
            <a:r>
              <a:rPr lang="en-CA" sz="1800" b="1" dirty="0" smtClean="0">
                <a:solidFill>
                  <a:srgbClr val="002060"/>
                </a:solidFill>
                <a:latin typeface="Book Antiqua" panose="02040602050305030304" pitchFamily="18" charset="0"/>
              </a:rPr>
              <a:t>La </a:t>
            </a:r>
            <a:r>
              <a:rPr lang="en-CA" sz="1800" b="1" dirty="0" err="1" smtClean="0">
                <a:solidFill>
                  <a:srgbClr val="002060"/>
                </a:solidFill>
                <a:latin typeface="Book Antiqua" panose="02040602050305030304" pitchFamily="18" charset="0"/>
              </a:rPr>
              <a:t>moyenne</a:t>
            </a:r>
            <a:r>
              <a:rPr lang="en-CA" sz="1800" b="1" dirty="0" smtClean="0">
                <a:solidFill>
                  <a:srgbClr val="002060"/>
                </a:solidFill>
                <a:latin typeface="Book Antiqua" panose="02040602050305030304" pitchFamily="18" charset="0"/>
              </a:rPr>
              <a:t> des liaisons </a:t>
            </a:r>
            <a:r>
              <a:rPr lang="en-CA" sz="1800" b="1" dirty="0" err="1" smtClean="0">
                <a:solidFill>
                  <a:srgbClr val="FF0000"/>
                </a:solidFill>
                <a:latin typeface="Book Antiqua" panose="02040602050305030304" pitchFamily="18" charset="0"/>
              </a:rPr>
              <a:t>inattendues</a:t>
            </a:r>
            <a:r>
              <a:rPr lang="en-CA" sz="1800" b="1" dirty="0" smtClean="0">
                <a:solidFill>
                  <a:srgbClr val="002060"/>
                </a:solidFill>
                <a:latin typeface="Book Antiqua" panose="02040602050305030304" pitchFamily="18" charset="0"/>
              </a:rPr>
              <a:t> </a:t>
            </a:r>
            <a:r>
              <a:rPr lang="en-CA" sz="1800" b="1" dirty="0" err="1" smtClean="0">
                <a:solidFill>
                  <a:srgbClr val="002060"/>
                </a:solidFill>
                <a:latin typeface="Book Antiqua" panose="02040602050305030304" pitchFamily="18" charset="0"/>
              </a:rPr>
              <a:t>est</a:t>
            </a:r>
            <a:r>
              <a:rPr lang="en-CA" sz="1800" b="1" dirty="0" smtClean="0">
                <a:solidFill>
                  <a:srgbClr val="002060"/>
                </a:solidFill>
                <a:latin typeface="Book Antiqua" panose="02040602050305030304" pitchFamily="18" charset="0"/>
              </a:rPr>
              <a:t> de </a:t>
            </a:r>
            <a:r>
              <a:rPr lang="en-CA" sz="1800" b="1" dirty="0" smtClean="0">
                <a:solidFill>
                  <a:srgbClr val="FF0000"/>
                </a:solidFill>
                <a:latin typeface="Book Antiqua" panose="02040602050305030304" pitchFamily="18" charset="0"/>
              </a:rPr>
              <a:t>11,1</a:t>
            </a:r>
            <a:r>
              <a:rPr lang="en-CA" sz="1800" b="1" dirty="0" smtClean="0">
                <a:solidFill>
                  <a:srgbClr val="002060"/>
                </a:solidFill>
                <a:latin typeface="Book Antiqua" panose="02040602050305030304" pitchFamily="18" charset="0"/>
              </a:rPr>
              <a:t>%; </a:t>
            </a:r>
          </a:p>
          <a:p>
            <a:pPr marL="0" lvl="1" indent="0" algn="just">
              <a:buNone/>
            </a:pPr>
            <a:r>
              <a:rPr lang="en-CA" sz="1800" b="1" dirty="0" smtClean="0">
                <a:solidFill>
                  <a:srgbClr val="002060"/>
                </a:solidFill>
                <a:latin typeface="Book Antiqua" panose="02040602050305030304" pitchFamily="18" charset="0"/>
              </a:rPr>
              <a:t>La </a:t>
            </a:r>
            <a:r>
              <a:rPr lang="en-CA" sz="1800" b="1" dirty="0" err="1" smtClean="0">
                <a:solidFill>
                  <a:srgbClr val="002060"/>
                </a:solidFill>
                <a:latin typeface="Book Antiqua" panose="02040602050305030304" pitchFamily="18" charset="0"/>
              </a:rPr>
              <a:t>moyenne</a:t>
            </a:r>
            <a:r>
              <a:rPr lang="en-CA" sz="1800" b="1" dirty="0" smtClean="0">
                <a:solidFill>
                  <a:srgbClr val="002060"/>
                </a:solidFill>
                <a:latin typeface="Book Antiqua" panose="02040602050305030304" pitchFamily="18" charset="0"/>
              </a:rPr>
              <a:t> de non-liaison </a:t>
            </a:r>
            <a:r>
              <a:rPr lang="en-CA" sz="1800" b="1" dirty="0" err="1" smtClean="0">
                <a:solidFill>
                  <a:srgbClr val="002060"/>
                </a:solidFill>
                <a:latin typeface="Book Antiqua" panose="02040602050305030304" pitchFamily="18" charset="0"/>
              </a:rPr>
              <a:t>est</a:t>
            </a:r>
            <a:r>
              <a:rPr lang="en-CA" sz="1800" b="1" dirty="0" smtClean="0">
                <a:solidFill>
                  <a:srgbClr val="002060"/>
                </a:solidFill>
                <a:latin typeface="Book Antiqua" panose="02040602050305030304" pitchFamily="18" charset="0"/>
              </a:rPr>
              <a:t> de </a:t>
            </a:r>
            <a:r>
              <a:rPr lang="en-CA" sz="1800" b="1" dirty="0" smtClean="0">
                <a:solidFill>
                  <a:srgbClr val="FF0000"/>
                </a:solidFill>
                <a:latin typeface="Book Antiqua" panose="02040602050305030304" pitchFamily="18" charset="0"/>
              </a:rPr>
              <a:t>7,4</a:t>
            </a:r>
            <a:r>
              <a:rPr lang="en-CA" sz="1800" b="1" dirty="0" smtClean="0">
                <a:solidFill>
                  <a:srgbClr val="002060"/>
                </a:solidFill>
                <a:latin typeface="Book Antiqua" panose="02040602050305030304" pitchFamily="18" charset="0"/>
              </a:rPr>
              <a:t>%.</a:t>
            </a:r>
          </a:p>
          <a:p>
            <a:pPr marL="0" lvl="1" indent="0" algn="just">
              <a:buNone/>
            </a:pPr>
            <a:endParaRPr lang="en-CA" sz="1800" dirty="0" smtClean="0">
              <a:solidFill>
                <a:srgbClr val="002060"/>
              </a:solidFill>
              <a:latin typeface="Book Antiqua" panose="02040602050305030304" pitchFamily="18" charset="0"/>
            </a:endParaRPr>
          </a:p>
          <a:p>
            <a:pPr marL="0" lvl="1" indent="0" algn="just">
              <a:buNone/>
            </a:pPr>
            <a:r>
              <a:rPr lang="en-CA" sz="1800" dirty="0" smtClean="0">
                <a:solidFill>
                  <a:srgbClr val="002060"/>
                </a:solidFill>
                <a:latin typeface="Book Antiqua" panose="02040602050305030304" pitchFamily="18" charset="0"/>
              </a:rPr>
              <a:t>La </a:t>
            </a:r>
            <a:r>
              <a:rPr lang="en-CA" sz="1800" dirty="0" err="1" smtClean="0">
                <a:solidFill>
                  <a:srgbClr val="002060"/>
                </a:solidFill>
                <a:latin typeface="Book Antiqua" panose="02040602050305030304" pitchFamily="18" charset="0"/>
              </a:rPr>
              <a:t>plupart</a:t>
            </a:r>
            <a:r>
              <a:rPr lang="en-CA" sz="1800" dirty="0" smtClean="0">
                <a:solidFill>
                  <a:srgbClr val="002060"/>
                </a:solidFill>
                <a:latin typeface="Book Antiqua" panose="02040602050305030304" pitchFamily="18" charset="0"/>
              </a:rPr>
              <a:t> des liaisons </a:t>
            </a:r>
            <a:r>
              <a:rPr lang="en-CA" sz="1800" dirty="0" err="1" smtClean="0">
                <a:solidFill>
                  <a:srgbClr val="002060"/>
                </a:solidFill>
                <a:latin typeface="Book Antiqua" panose="02040602050305030304" pitchFamily="18" charset="0"/>
              </a:rPr>
              <a:t>inattendues</a:t>
            </a:r>
            <a:r>
              <a:rPr lang="en-CA" sz="1800" dirty="0" smtClean="0">
                <a:solidFill>
                  <a:srgbClr val="002060"/>
                </a:solidFill>
                <a:latin typeface="Book Antiqua" panose="02040602050305030304" pitchFamily="18" charset="0"/>
              </a:rPr>
              <a:t> </a:t>
            </a:r>
            <a:r>
              <a:rPr lang="en-CA" sz="1800" dirty="0" err="1" smtClean="0">
                <a:solidFill>
                  <a:srgbClr val="002060"/>
                </a:solidFill>
                <a:latin typeface="Book Antiqua" panose="02040602050305030304" pitchFamily="18" charset="0"/>
              </a:rPr>
              <a:t>sont</a:t>
            </a:r>
            <a:r>
              <a:rPr lang="en-CA" sz="1800" dirty="0" smtClean="0">
                <a:solidFill>
                  <a:srgbClr val="002060"/>
                </a:solidFill>
                <a:latin typeface="Book Antiqua" panose="02040602050305030304" pitchFamily="18" charset="0"/>
              </a:rPr>
              <a:t> </a:t>
            </a:r>
            <a:r>
              <a:rPr lang="en-CA" sz="1800" dirty="0" err="1" smtClean="0">
                <a:solidFill>
                  <a:srgbClr val="002060"/>
                </a:solidFill>
                <a:latin typeface="Book Antiqua" panose="02040602050305030304" pitchFamily="18" charset="0"/>
              </a:rPr>
              <a:t>en</a:t>
            </a:r>
            <a:r>
              <a:rPr lang="en-CA" sz="1800" dirty="0" smtClean="0">
                <a:solidFill>
                  <a:srgbClr val="002060"/>
                </a:solidFill>
                <a:latin typeface="Book Antiqua" panose="02040602050305030304" pitchFamily="18" charset="0"/>
              </a:rPr>
              <a:t> /z/ et </a:t>
            </a:r>
            <a:r>
              <a:rPr lang="en-CA" sz="1800" dirty="0" err="1" smtClean="0">
                <a:solidFill>
                  <a:srgbClr val="002060"/>
                </a:solidFill>
                <a:latin typeface="Book Antiqua" panose="02040602050305030304" pitchFamily="18" charset="0"/>
              </a:rPr>
              <a:t>concernent</a:t>
            </a:r>
            <a:r>
              <a:rPr lang="en-CA" sz="1800" dirty="0" smtClean="0">
                <a:solidFill>
                  <a:srgbClr val="002060"/>
                </a:solidFill>
                <a:latin typeface="Book Antiqua" panose="02040602050305030304" pitchFamily="18" charset="0"/>
              </a:rPr>
              <a:t> des </a:t>
            </a:r>
            <a:r>
              <a:rPr lang="en-CA" sz="1800" dirty="0" err="1" smtClean="0">
                <a:solidFill>
                  <a:srgbClr val="002060"/>
                </a:solidFill>
                <a:latin typeface="Book Antiqua" panose="02040602050305030304" pitchFamily="18" charset="0"/>
              </a:rPr>
              <a:t>entités</a:t>
            </a:r>
            <a:r>
              <a:rPr lang="en-CA" sz="1800" dirty="0" smtClean="0">
                <a:solidFill>
                  <a:srgbClr val="002060"/>
                </a:solidFill>
                <a:latin typeface="Book Antiqua" panose="02040602050305030304" pitchFamily="18" charset="0"/>
              </a:rPr>
              <a:t> le plus </a:t>
            </a:r>
            <a:r>
              <a:rPr lang="en-CA" sz="1800" dirty="0" err="1" smtClean="0">
                <a:solidFill>
                  <a:srgbClr val="002060"/>
                </a:solidFill>
                <a:latin typeface="Book Antiqua" panose="02040602050305030304" pitchFamily="18" charset="0"/>
              </a:rPr>
              <a:t>souvent</a:t>
            </a:r>
            <a:r>
              <a:rPr lang="en-CA" sz="1800" dirty="0" smtClean="0">
                <a:solidFill>
                  <a:srgbClr val="002060"/>
                </a:solidFill>
                <a:latin typeface="Book Antiqua" panose="02040602050305030304" pitchFamily="18" charset="0"/>
              </a:rPr>
              <a:t> </a:t>
            </a:r>
            <a:r>
              <a:rPr lang="en-CA" sz="1800" dirty="0" err="1" smtClean="0">
                <a:solidFill>
                  <a:srgbClr val="002060"/>
                </a:solidFill>
                <a:latin typeface="Book Antiqua" panose="02040602050305030304" pitchFamily="18" charset="0"/>
              </a:rPr>
              <a:t>utilisées</a:t>
            </a:r>
            <a:r>
              <a:rPr lang="en-CA" sz="1800" dirty="0" smtClean="0">
                <a:solidFill>
                  <a:srgbClr val="002060"/>
                </a:solidFill>
                <a:latin typeface="Book Antiqua" panose="02040602050305030304" pitchFamily="18" charset="0"/>
              </a:rPr>
              <a:t> au </a:t>
            </a:r>
            <a:r>
              <a:rPr lang="en-CA" sz="1800" dirty="0" err="1" smtClean="0">
                <a:solidFill>
                  <a:srgbClr val="002060"/>
                </a:solidFill>
                <a:latin typeface="Book Antiqua" panose="02040602050305030304" pitchFamily="18" charset="0"/>
              </a:rPr>
              <a:t>pluriel</a:t>
            </a:r>
            <a:r>
              <a:rPr lang="en-CA" sz="1800" dirty="0" smtClean="0">
                <a:solidFill>
                  <a:srgbClr val="002060"/>
                </a:solidFill>
                <a:latin typeface="Book Antiqua" panose="02040602050305030304" pitchFamily="18" charset="0"/>
              </a:rPr>
              <a:t> (les </a:t>
            </a:r>
            <a:r>
              <a:rPr lang="en-CA" sz="1800" dirty="0" err="1" smtClean="0">
                <a:solidFill>
                  <a:srgbClr val="002060"/>
                </a:solidFill>
                <a:latin typeface="Book Antiqua" panose="02040602050305030304" pitchFamily="18" charset="0"/>
              </a:rPr>
              <a:t>yeux</a:t>
            </a:r>
            <a:r>
              <a:rPr lang="en-CA" sz="1800" dirty="0" smtClean="0">
                <a:solidFill>
                  <a:srgbClr val="002060"/>
                </a:solidFill>
                <a:latin typeface="Book Antiqua" panose="02040602050305030304" pitchFamily="18" charset="0"/>
              </a:rPr>
              <a:t>, les </a:t>
            </a:r>
            <a:r>
              <a:rPr lang="en-CA" sz="1800" dirty="0" err="1" smtClean="0">
                <a:solidFill>
                  <a:srgbClr val="002060"/>
                </a:solidFill>
                <a:latin typeface="Book Antiqua" panose="02040602050305030304" pitchFamily="18" charset="0"/>
              </a:rPr>
              <a:t>oreilles</a:t>
            </a:r>
            <a:r>
              <a:rPr lang="en-CA" sz="1800" dirty="0" smtClean="0">
                <a:solidFill>
                  <a:srgbClr val="002060"/>
                </a:solidFill>
                <a:latin typeface="Book Antiqua" panose="02040602050305030304" pitchFamily="18" charset="0"/>
              </a:rPr>
              <a:t>, les </a:t>
            </a:r>
            <a:r>
              <a:rPr lang="en-CA" sz="1800" dirty="0" err="1" smtClean="0">
                <a:solidFill>
                  <a:srgbClr val="002060"/>
                </a:solidFill>
                <a:latin typeface="Book Antiqua" panose="02040602050305030304" pitchFamily="18" charset="0"/>
              </a:rPr>
              <a:t>arbres</a:t>
            </a:r>
            <a:r>
              <a:rPr lang="en-CA" sz="1800" dirty="0" smtClean="0">
                <a:solidFill>
                  <a:srgbClr val="002060"/>
                </a:solidFill>
                <a:latin typeface="Book Antiqua" panose="02040602050305030304" pitchFamily="18" charset="0"/>
              </a:rPr>
              <a:t>, etc.).</a:t>
            </a:r>
            <a:endParaRPr lang="en-CA" sz="1800" dirty="0">
              <a:solidFill>
                <a:srgbClr val="002060"/>
              </a:solidFill>
              <a:latin typeface="Book Antiqua" panose="02040602050305030304" pitchFamily="18" charset="0"/>
            </a:endParaRPr>
          </a:p>
          <a:p>
            <a:pPr marL="0" lvl="1" indent="0" algn="just">
              <a:buNone/>
            </a:pPr>
            <a:endParaRPr lang="en-CA" sz="1800" dirty="0" smtClean="0">
              <a:solidFill>
                <a:srgbClr val="002060"/>
              </a:solidFill>
              <a:latin typeface="Book Antiqua" panose="02040602050305030304" pitchFamily="18" charset="0"/>
            </a:endParaRPr>
          </a:p>
          <a:p>
            <a:pPr marL="0" lvl="1" indent="0" algn="just">
              <a:buNone/>
            </a:pPr>
            <a:r>
              <a:rPr lang="en-CA" sz="1800" dirty="0" err="1" smtClean="0">
                <a:solidFill>
                  <a:srgbClr val="002060"/>
                </a:solidFill>
                <a:latin typeface="Book Antiqua" panose="02040602050305030304" pitchFamily="18" charset="0"/>
              </a:rPr>
              <a:t>L’hypothèse</a:t>
            </a:r>
            <a:r>
              <a:rPr lang="en-CA" sz="1800" dirty="0" smtClean="0">
                <a:solidFill>
                  <a:srgbClr val="002060"/>
                </a:solidFill>
                <a:latin typeface="Book Antiqua" panose="02040602050305030304" pitchFamily="18" charset="0"/>
              </a:rPr>
              <a:t> de Rosen (2007) </a:t>
            </a:r>
            <a:r>
              <a:rPr lang="en-CA" sz="1800" dirty="0" err="1" smtClean="0">
                <a:solidFill>
                  <a:srgbClr val="002060"/>
                </a:solidFill>
                <a:latin typeface="Book Antiqua" panose="02040602050305030304" pitchFamily="18" charset="0"/>
              </a:rPr>
              <a:t>voulant</a:t>
            </a:r>
            <a:r>
              <a:rPr lang="en-CA" sz="1800" dirty="0" smtClean="0">
                <a:solidFill>
                  <a:srgbClr val="002060"/>
                </a:solidFill>
                <a:latin typeface="Book Antiqua" panose="02040602050305030304" pitchFamily="18" charset="0"/>
              </a:rPr>
              <a:t> que la </a:t>
            </a:r>
            <a:r>
              <a:rPr lang="en-CA" sz="1800" dirty="0" err="1" smtClean="0">
                <a:solidFill>
                  <a:srgbClr val="002060"/>
                </a:solidFill>
                <a:latin typeface="Book Antiqua" panose="02040602050305030304" pitchFamily="18" charset="0"/>
              </a:rPr>
              <a:t>consonne</a:t>
            </a:r>
            <a:r>
              <a:rPr lang="en-CA" sz="1800" dirty="0" smtClean="0">
                <a:solidFill>
                  <a:srgbClr val="002060"/>
                </a:solidFill>
                <a:latin typeface="Book Antiqua" panose="02040602050305030304" pitchFamily="18" charset="0"/>
              </a:rPr>
              <a:t> </a:t>
            </a:r>
            <a:r>
              <a:rPr lang="en-CA" sz="1800" dirty="0" err="1" smtClean="0">
                <a:solidFill>
                  <a:srgbClr val="002060"/>
                </a:solidFill>
                <a:latin typeface="Book Antiqua" panose="02040602050305030304" pitchFamily="18" charset="0"/>
              </a:rPr>
              <a:t>initiale</a:t>
            </a:r>
            <a:r>
              <a:rPr lang="en-CA" sz="1800" dirty="0" smtClean="0">
                <a:solidFill>
                  <a:srgbClr val="002060"/>
                </a:solidFill>
                <a:latin typeface="Book Antiqua" panose="02040602050305030304" pitchFamily="18" charset="0"/>
              </a:rPr>
              <a:t> </a:t>
            </a:r>
            <a:r>
              <a:rPr lang="en-CA" sz="1800" dirty="0" err="1" smtClean="0">
                <a:solidFill>
                  <a:srgbClr val="002060"/>
                </a:solidFill>
                <a:latin typeface="Book Antiqua" panose="02040602050305030304" pitchFamily="18" charset="0"/>
              </a:rPr>
              <a:t>lexifiée</a:t>
            </a:r>
            <a:r>
              <a:rPr lang="en-CA" sz="1800" dirty="0" smtClean="0">
                <a:solidFill>
                  <a:srgbClr val="002060"/>
                </a:solidFill>
                <a:latin typeface="Book Antiqua" panose="02040602050305030304" pitchFamily="18" charset="0"/>
              </a:rPr>
              <a:t> </a:t>
            </a:r>
            <a:r>
              <a:rPr lang="en-CA" sz="1800" dirty="0" err="1" smtClean="0">
                <a:solidFill>
                  <a:srgbClr val="002060"/>
                </a:solidFill>
                <a:latin typeface="Book Antiqua" panose="02040602050305030304" pitchFamily="18" charset="0"/>
              </a:rPr>
              <a:t>est</a:t>
            </a:r>
            <a:r>
              <a:rPr lang="en-CA" sz="1800" dirty="0" smtClean="0">
                <a:solidFill>
                  <a:srgbClr val="002060"/>
                </a:solidFill>
                <a:latin typeface="Book Antiqua" panose="02040602050305030304" pitchFamily="18" charset="0"/>
              </a:rPr>
              <a:t> </a:t>
            </a:r>
            <a:r>
              <a:rPr lang="en-CA" sz="1800" dirty="0" err="1" smtClean="0">
                <a:solidFill>
                  <a:srgbClr val="002060"/>
                </a:solidFill>
                <a:latin typeface="Book Antiqua" panose="02040602050305030304" pitchFamily="18" charset="0"/>
              </a:rPr>
              <a:t>déterminée</a:t>
            </a:r>
            <a:r>
              <a:rPr lang="en-CA" sz="1800" dirty="0" smtClean="0">
                <a:solidFill>
                  <a:srgbClr val="002060"/>
                </a:solidFill>
                <a:latin typeface="Book Antiqua" panose="02040602050305030304" pitchFamily="18" charset="0"/>
              </a:rPr>
              <a:t> par le </a:t>
            </a:r>
            <a:r>
              <a:rPr lang="en-CA" sz="1800" dirty="0" err="1" smtClean="0">
                <a:solidFill>
                  <a:srgbClr val="002060"/>
                </a:solidFill>
                <a:latin typeface="Book Antiqua" panose="02040602050305030304" pitchFamily="18" charset="0"/>
              </a:rPr>
              <a:t>contexte</a:t>
            </a:r>
            <a:r>
              <a:rPr lang="en-CA" sz="1800" dirty="0" smtClean="0">
                <a:solidFill>
                  <a:srgbClr val="002060"/>
                </a:solidFill>
                <a:latin typeface="Book Antiqua" panose="02040602050305030304" pitchFamily="18" charset="0"/>
              </a:rPr>
              <a:t> </a:t>
            </a:r>
            <a:r>
              <a:rPr lang="en-CA" sz="1800" dirty="0" err="1" smtClean="0">
                <a:solidFill>
                  <a:srgbClr val="002060"/>
                </a:solidFill>
                <a:latin typeface="Book Antiqua" panose="02040602050305030304" pitchFamily="18" charset="0"/>
              </a:rPr>
              <a:t>morphologique</a:t>
            </a:r>
            <a:r>
              <a:rPr lang="en-CA" sz="1800" dirty="0" smtClean="0">
                <a:solidFill>
                  <a:srgbClr val="002060"/>
                </a:solidFill>
                <a:latin typeface="Book Antiqua" panose="02040602050305030304" pitchFamily="18" charset="0"/>
              </a:rPr>
              <a:t> (/n/ = </a:t>
            </a:r>
            <a:r>
              <a:rPr lang="en-CA" sz="1800" dirty="0" err="1" smtClean="0">
                <a:solidFill>
                  <a:srgbClr val="002060"/>
                </a:solidFill>
                <a:latin typeface="Book Antiqua" panose="02040602050305030304" pitchFamily="18" charset="0"/>
              </a:rPr>
              <a:t>indéfini</a:t>
            </a:r>
            <a:r>
              <a:rPr lang="en-CA" sz="1800" dirty="0" smtClean="0">
                <a:solidFill>
                  <a:srgbClr val="002060"/>
                </a:solidFill>
                <a:latin typeface="Book Antiqua" panose="02040602050305030304" pitchFamily="18" charset="0"/>
              </a:rPr>
              <a:t>, /z/ = </a:t>
            </a:r>
            <a:r>
              <a:rPr lang="en-CA" sz="1800" dirty="0" err="1" smtClean="0">
                <a:solidFill>
                  <a:srgbClr val="002060"/>
                </a:solidFill>
                <a:latin typeface="Book Antiqua" panose="02040602050305030304" pitchFamily="18" charset="0"/>
              </a:rPr>
              <a:t>pluriel</a:t>
            </a:r>
            <a:r>
              <a:rPr lang="en-CA" sz="1800" dirty="0" smtClean="0">
                <a:solidFill>
                  <a:srgbClr val="002060"/>
                </a:solidFill>
                <a:latin typeface="Book Antiqua" panose="02040602050305030304" pitchFamily="18" charset="0"/>
              </a:rPr>
              <a:t>, /l/ = </a:t>
            </a:r>
            <a:r>
              <a:rPr lang="en-CA" sz="1800" dirty="0" err="1" smtClean="0">
                <a:solidFill>
                  <a:srgbClr val="002060"/>
                </a:solidFill>
                <a:latin typeface="Book Antiqua" panose="02040602050305030304" pitchFamily="18" charset="0"/>
              </a:rPr>
              <a:t>défini</a:t>
            </a:r>
            <a:r>
              <a:rPr lang="en-CA" sz="1800" dirty="0" smtClean="0">
                <a:solidFill>
                  <a:srgbClr val="002060"/>
                </a:solidFill>
                <a:latin typeface="Book Antiqua" panose="02040602050305030304" pitchFamily="18" charset="0"/>
              </a:rPr>
              <a:t>) </a:t>
            </a:r>
            <a:r>
              <a:rPr lang="en-CA" sz="1800" b="1" dirty="0" smtClean="0">
                <a:solidFill>
                  <a:srgbClr val="FF0000"/>
                </a:solidFill>
                <a:latin typeface="Book Antiqua" panose="02040602050305030304" pitchFamily="18" charset="0"/>
              </a:rPr>
              <a:t>ne </a:t>
            </a:r>
            <a:r>
              <a:rPr lang="en-CA" sz="1800" b="1" dirty="0" err="1" smtClean="0">
                <a:solidFill>
                  <a:srgbClr val="FF0000"/>
                </a:solidFill>
                <a:latin typeface="Book Antiqua" panose="02040602050305030304" pitchFamily="18" charset="0"/>
              </a:rPr>
              <a:t>reflète</a:t>
            </a:r>
            <a:r>
              <a:rPr lang="en-CA" sz="1800" b="1" dirty="0" smtClean="0">
                <a:solidFill>
                  <a:srgbClr val="FF0000"/>
                </a:solidFill>
                <a:latin typeface="Book Antiqua" panose="02040602050305030304" pitchFamily="18" charset="0"/>
              </a:rPr>
              <a:t> pas la </a:t>
            </a:r>
            <a:r>
              <a:rPr lang="en-CA" sz="1800" b="1" dirty="0" err="1" smtClean="0">
                <a:solidFill>
                  <a:srgbClr val="FF0000"/>
                </a:solidFill>
                <a:latin typeface="Book Antiqua" panose="02040602050305030304" pitchFamily="18" charset="0"/>
              </a:rPr>
              <a:t>réalité</a:t>
            </a:r>
            <a:r>
              <a:rPr lang="en-CA" sz="1800" b="1" dirty="0" smtClean="0">
                <a:solidFill>
                  <a:srgbClr val="FF0000"/>
                </a:solidFill>
                <a:latin typeface="Book Antiqua" panose="02040602050305030304" pitchFamily="18" charset="0"/>
              </a:rPr>
              <a:t> </a:t>
            </a:r>
            <a:r>
              <a:rPr lang="en-CA" sz="1800" b="1" dirty="0" err="1" smtClean="0">
                <a:solidFill>
                  <a:srgbClr val="FF0000"/>
                </a:solidFill>
                <a:latin typeface="Book Antiqua" panose="02040602050305030304" pitchFamily="18" charset="0"/>
              </a:rPr>
              <a:t>empirique</a:t>
            </a:r>
            <a:r>
              <a:rPr lang="en-CA" sz="1800" dirty="0" smtClean="0">
                <a:solidFill>
                  <a:srgbClr val="002060"/>
                </a:solidFill>
                <a:latin typeface="Book Antiqua" panose="02040602050305030304" pitchFamily="18" charset="0"/>
              </a:rPr>
              <a:t>. Comment </a:t>
            </a:r>
            <a:r>
              <a:rPr lang="en-CA" sz="1800" dirty="0" err="1" smtClean="0">
                <a:solidFill>
                  <a:srgbClr val="002060"/>
                </a:solidFill>
                <a:latin typeface="Book Antiqua" panose="02040602050305030304" pitchFamily="18" charset="0"/>
              </a:rPr>
              <a:t>expliquer</a:t>
            </a:r>
            <a:r>
              <a:rPr lang="en-CA" sz="1800" dirty="0" smtClean="0">
                <a:solidFill>
                  <a:srgbClr val="002060"/>
                </a:solidFill>
                <a:latin typeface="Book Antiqua" panose="02040602050305030304" pitchFamily="18" charset="0"/>
              </a:rPr>
              <a:t>:</a:t>
            </a:r>
          </a:p>
          <a:p>
            <a:pPr marL="0" lvl="1" indent="0" algn="just">
              <a:buNone/>
            </a:pPr>
            <a:endParaRPr lang="fr-CA" sz="1800" i="1" dirty="0" smtClean="0">
              <a:solidFill>
                <a:srgbClr val="002060"/>
              </a:solidFill>
              <a:latin typeface="Book Antiqua" panose="02040602050305030304" pitchFamily="18" charset="0"/>
            </a:endParaRPr>
          </a:p>
          <a:p>
            <a:pPr marL="0" lvl="1" indent="0" algn="just">
              <a:buNone/>
            </a:pPr>
            <a:r>
              <a:rPr lang="fr-CA" sz="1800" i="1" dirty="0" smtClean="0">
                <a:solidFill>
                  <a:srgbClr val="002060"/>
                </a:solidFill>
                <a:latin typeface="Book Antiqua" panose="02040602050305030304" pitchFamily="18" charset="0"/>
              </a:rPr>
              <a:t>mon </a:t>
            </a:r>
            <a:r>
              <a:rPr lang="fr-CA" sz="1800" i="1" dirty="0">
                <a:solidFill>
                  <a:srgbClr val="002060"/>
                </a:solidFill>
                <a:latin typeface="Book Antiqua" panose="02040602050305030304" pitchFamily="18" charset="0"/>
              </a:rPr>
              <a:t>n-ami </a:t>
            </a:r>
            <a:r>
              <a:rPr lang="fr-CA" sz="1800" dirty="0">
                <a:solidFill>
                  <a:srgbClr val="002060"/>
                </a:solidFill>
                <a:latin typeface="Book Antiqua" panose="02040602050305030304" pitchFamily="18" charset="0"/>
              </a:rPr>
              <a:t>‘mon ami</a:t>
            </a:r>
            <a:r>
              <a:rPr lang="fr-CA" sz="1800" dirty="0" smtClean="0">
                <a:solidFill>
                  <a:srgbClr val="002060"/>
                </a:solidFill>
                <a:latin typeface="Book Antiqua" panose="02040602050305030304" pitchFamily="18" charset="0"/>
              </a:rPr>
              <a:t>’ (indéfini?) ; </a:t>
            </a:r>
            <a:r>
              <a:rPr lang="fr-CA" sz="1800" i="1" dirty="0">
                <a:solidFill>
                  <a:srgbClr val="002060"/>
                </a:solidFill>
                <a:latin typeface="Book Antiqua" panose="02040602050305030304" pitchFamily="18" charset="0"/>
              </a:rPr>
              <a:t>en </a:t>
            </a:r>
            <a:r>
              <a:rPr lang="fr-CA" sz="1800" i="1" dirty="0" err="1">
                <a:solidFill>
                  <a:srgbClr val="002060"/>
                </a:solidFill>
                <a:latin typeface="Book Antiqua" panose="02040602050305030304" pitchFamily="18" charset="0"/>
              </a:rPr>
              <a:t>pchi</a:t>
            </a:r>
            <a:r>
              <a:rPr lang="fr-CA" sz="1800" i="1" dirty="0">
                <a:solidFill>
                  <a:srgbClr val="002060"/>
                </a:solidFill>
                <a:latin typeface="Book Antiqua" panose="02040602050305030304" pitchFamily="18" charset="0"/>
              </a:rPr>
              <a:t> z-</a:t>
            </a:r>
            <a:r>
              <a:rPr lang="fr-CA" sz="1800" i="1" dirty="0" err="1">
                <a:solidFill>
                  <a:srgbClr val="002060"/>
                </a:solidFill>
                <a:latin typeface="Book Antiqua" panose="02040602050305030304" pitchFamily="18" charset="0"/>
              </a:rPr>
              <a:t>we</a:t>
            </a:r>
            <a:r>
              <a:rPr lang="fr-CA" sz="1800" i="1" dirty="0">
                <a:solidFill>
                  <a:srgbClr val="002060"/>
                </a:solidFill>
                <a:latin typeface="Book Antiqua" panose="02040602050305030304" pitchFamily="18" charset="0"/>
              </a:rPr>
              <a:t> </a:t>
            </a:r>
            <a:r>
              <a:rPr lang="fr-CA" sz="1800" dirty="0">
                <a:solidFill>
                  <a:srgbClr val="002060"/>
                </a:solidFill>
                <a:latin typeface="Book Antiqua" panose="02040602050305030304" pitchFamily="18" charset="0"/>
              </a:rPr>
              <a:t>‘un oison’ </a:t>
            </a:r>
            <a:r>
              <a:rPr lang="fr-CA" sz="1800" dirty="0" smtClean="0">
                <a:solidFill>
                  <a:srgbClr val="002060"/>
                </a:solidFill>
                <a:latin typeface="Book Antiqua" panose="02040602050305030304" pitchFamily="18" charset="0"/>
              </a:rPr>
              <a:t>(pluriel?).</a:t>
            </a:r>
            <a:endParaRPr lang="en-CA" sz="1800" dirty="0" smtClean="0">
              <a:solidFill>
                <a:srgbClr val="002060"/>
              </a:solidFill>
              <a:latin typeface="Book Antiqua" panose="02040602050305030304" pitchFamily="18" charset="0"/>
            </a:endParaRPr>
          </a:p>
          <a:p>
            <a:pPr marL="0" lvl="1" indent="0" algn="just">
              <a:buNone/>
            </a:pPr>
            <a:endParaRPr lang="en-CA" sz="1800" dirty="0" smtClean="0">
              <a:solidFill>
                <a:srgbClr val="002060"/>
              </a:solidFill>
              <a:latin typeface="Book Antiqua" panose="02040602050305030304" pitchFamily="18" charset="0"/>
            </a:endParaRPr>
          </a:p>
          <a:p>
            <a:pPr lvl="1"/>
            <a:endParaRPr lang="en-CA" sz="1800" b="1" dirty="0">
              <a:solidFill>
                <a:srgbClr val="002060"/>
              </a:solidFill>
              <a:latin typeface="Book Antiqua" panose="02040602050305030304" pitchFamily="18" charset="0"/>
            </a:endParaRPr>
          </a:p>
          <a:p>
            <a:endParaRPr lang="en-CA" sz="1800" dirty="0"/>
          </a:p>
        </p:txBody>
      </p:sp>
    </p:spTree>
    <p:extLst>
      <p:ext uri="{BB962C8B-B14F-4D97-AF65-F5344CB8AC3E}">
        <p14:creationId xmlns:p14="http://schemas.microsoft.com/office/powerpoint/2010/main" val="36354362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solidFill>
                  <a:srgbClr val="002060"/>
                </a:solidFill>
                <a:effectLst>
                  <a:outerShdw blurRad="38100" dist="38100" dir="2700000" algn="tl">
                    <a:srgbClr val="000000">
                      <a:alpha val="43137"/>
                    </a:srgbClr>
                  </a:outerShdw>
                </a:effectLst>
                <a:latin typeface="Book Antiqua" panose="02040602050305030304" pitchFamily="18" charset="0"/>
              </a:rPr>
              <a:t>La liaison </a:t>
            </a:r>
            <a:r>
              <a:rPr lang="en-CA" b="1" dirty="0" err="1">
                <a:solidFill>
                  <a:srgbClr val="002060"/>
                </a:solidFill>
                <a:effectLst>
                  <a:outerShdw blurRad="38100" dist="38100" dir="2700000" algn="tl">
                    <a:srgbClr val="000000">
                      <a:alpha val="43137"/>
                    </a:srgbClr>
                  </a:outerShdw>
                </a:effectLst>
                <a:latin typeface="Book Antiqua" panose="02040602050305030304" pitchFamily="18" charset="0"/>
              </a:rPr>
              <a:t>en</a:t>
            </a:r>
            <a:r>
              <a:rPr lang="en-CA" b="1" dirty="0">
                <a:solidFill>
                  <a:srgbClr val="002060"/>
                </a:solidFill>
                <a:effectLst>
                  <a:outerShdw blurRad="38100" dist="38100" dir="2700000" algn="tl">
                    <a:srgbClr val="000000">
                      <a:alpha val="43137"/>
                    </a:srgbClr>
                  </a:outerShdw>
                </a:effectLst>
                <a:latin typeface="Book Antiqua" panose="02040602050305030304" pitchFamily="18" charset="0"/>
              </a:rPr>
              <a:t> </a:t>
            </a:r>
            <a:r>
              <a:rPr lang="en-CA" b="1" dirty="0" err="1">
                <a:solidFill>
                  <a:srgbClr val="002060"/>
                </a:solidFill>
                <a:effectLst>
                  <a:outerShdw blurRad="38100" dist="38100" dir="2700000" algn="tl">
                    <a:srgbClr val="000000">
                      <a:alpha val="43137"/>
                    </a:srgbClr>
                  </a:outerShdw>
                </a:effectLst>
                <a:latin typeface="Book Antiqua" panose="02040602050305030304" pitchFamily="18" charset="0"/>
              </a:rPr>
              <a:t>mitchif</a:t>
            </a:r>
            <a:r>
              <a:rPr lang="en-CA" b="1" dirty="0">
                <a:solidFill>
                  <a:srgbClr val="002060"/>
                </a:solidFill>
                <a:effectLst>
                  <a:outerShdw blurRad="38100" dist="38100" dir="2700000" algn="tl">
                    <a:srgbClr val="000000">
                      <a:alpha val="43137"/>
                    </a:srgbClr>
                  </a:outerShdw>
                </a:effectLst>
                <a:latin typeface="Book Antiqua" panose="02040602050305030304" pitchFamily="18" charset="0"/>
              </a:rPr>
              <a:t>, </a:t>
            </a:r>
            <a:r>
              <a:rPr lang="en-CA" b="1" dirty="0" smtClean="0">
                <a:solidFill>
                  <a:srgbClr val="002060"/>
                </a:solidFill>
                <a:effectLst>
                  <a:outerShdw blurRad="38100" dist="38100" dir="2700000" algn="tl">
                    <a:srgbClr val="000000">
                      <a:alpha val="43137"/>
                    </a:srgbClr>
                  </a:outerShdw>
                </a:effectLst>
                <a:latin typeface="Book Antiqua" panose="02040602050305030304" pitchFamily="18" charset="0"/>
              </a:rPr>
              <a:t>fin</a:t>
            </a:r>
            <a:endParaRPr lang="en-CA" dirty="0"/>
          </a:p>
        </p:txBody>
      </p:sp>
      <p:sp>
        <p:nvSpPr>
          <p:cNvPr id="3" name="Content Placeholder 2"/>
          <p:cNvSpPr>
            <a:spLocks noGrp="1"/>
          </p:cNvSpPr>
          <p:nvPr>
            <p:ph sz="quarter" idx="1"/>
          </p:nvPr>
        </p:nvSpPr>
        <p:spPr/>
        <p:txBody>
          <a:bodyPr/>
          <a:lstStyle/>
          <a:p>
            <a:pPr marL="0" lvl="1" indent="0" algn="just">
              <a:buNone/>
            </a:pPr>
            <a:endParaRPr lang="en-CA" sz="1800" dirty="0" smtClean="0">
              <a:solidFill>
                <a:srgbClr val="002060"/>
              </a:solidFill>
              <a:latin typeface="Book Antiqua" panose="02040602050305030304" pitchFamily="18" charset="0"/>
            </a:endParaRPr>
          </a:p>
          <a:p>
            <a:pPr marL="0" lvl="1" indent="0" algn="just">
              <a:buNone/>
            </a:pPr>
            <a:r>
              <a:rPr lang="en-CA" sz="1800" dirty="0" smtClean="0">
                <a:solidFill>
                  <a:srgbClr val="002060"/>
                </a:solidFill>
                <a:latin typeface="Book Antiqua" panose="02040602050305030304" pitchFamily="18" charset="0"/>
              </a:rPr>
              <a:t>Les </a:t>
            </a:r>
            <a:r>
              <a:rPr lang="en-CA" sz="1800" dirty="0">
                <a:solidFill>
                  <a:srgbClr val="002060"/>
                </a:solidFill>
                <a:latin typeface="Book Antiqua" panose="02040602050305030304" pitchFamily="18" charset="0"/>
              </a:rPr>
              <a:t>arguments de Rosen (2007) </a:t>
            </a:r>
            <a:r>
              <a:rPr lang="en-CA" sz="1800" dirty="0" err="1" smtClean="0">
                <a:solidFill>
                  <a:srgbClr val="002060"/>
                </a:solidFill>
                <a:latin typeface="Book Antiqua" panose="02040602050305030304" pitchFamily="18" charset="0"/>
              </a:rPr>
              <a:t>concernant</a:t>
            </a:r>
            <a:r>
              <a:rPr lang="en-CA" sz="1800" dirty="0" smtClean="0">
                <a:solidFill>
                  <a:srgbClr val="002060"/>
                </a:solidFill>
                <a:latin typeface="Book Antiqua" panose="02040602050305030304" pitchFamily="18" charset="0"/>
              </a:rPr>
              <a:t> la liaison (</a:t>
            </a:r>
            <a:r>
              <a:rPr lang="en-CA" sz="1800" dirty="0" err="1" smtClean="0">
                <a:solidFill>
                  <a:srgbClr val="002060"/>
                </a:solidFill>
                <a:latin typeface="Book Antiqua" panose="02040602050305030304" pitchFamily="18" charset="0"/>
              </a:rPr>
              <a:t>appuyés</a:t>
            </a:r>
            <a:r>
              <a:rPr lang="en-CA" sz="1800" dirty="0" smtClean="0">
                <a:solidFill>
                  <a:srgbClr val="002060"/>
                </a:solidFill>
                <a:latin typeface="Book Antiqua" panose="02040602050305030304" pitchFamily="18" charset="0"/>
              </a:rPr>
              <a:t> </a:t>
            </a:r>
            <a:r>
              <a:rPr lang="en-CA" sz="1800" dirty="0">
                <a:solidFill>
                  <a:srgbClr val="002060"/>
                </a:solidFill>
                <a:latin typeface="Book Antiqua" panose="02040602050305030304" pitchFamily="18" charset="0"/>
              </a:rPr>
              <a:t>par Bakker 1997 et Rhodes 2009) ne </a:t>
            </a:r>
            <a:r>
              <a:rPr lang="en-CA" sz="1800" dirty="0" err="1">
                <a:solidFill>
                  <a:srgbClr val="002060"/>
                </a:solidFill>
                <a:latin typeface="Book Antiqua" panose="02040602050305030304" pitchFamily="18" charset="0"/>
              </a:rPr>
              <a:t>reflètent</a:t>
            </a:r>
            <a:r>
              <a:rPr lang="en-CA" sz="1800" dirty="0">
                <a:solidFill>
                  <a:srgbClr val="002060"/>
                </a:solidFill>
                <a:latin typeface="Book Antiqua" panose="02040602050305030304" pitchFamily="18" charset="0"/>
              </a:rPr>
              <a:t> pas les </a:t>
            </a:r>
            <a:r>
              <a:rPr lang="en-CA" sz="1800" dirty="0" err="1">
                <a:solidFill>
                  <a:srgbClr val="002060"/>
                </a:solidFill>
                <a:latin typeface="Book Antiqua" panose="02040602050305030304" pitchFamily="18" charset="0"/>
              </a:rPr>
              <a:t>faits</a:t>
            </a:r>
            <a:r>
              <a:rPr lang="en-CA" sz="1800" dirty="0">
                <a:solidFill>
                  <a:srgbClr val="002060"/>
                </a:solidFill>
                <a:latin typeface="Book Antiqua" panose="02040602050305030304" pitchFamily="18" charset="0"/>
              </a:rPr>
              <a:t> </a:t>
            </a:r>
            <a:r>
              <a:rPr lang="en-CA" sz="1800" dirty="0" err="1">
                <a:solidFill>
                  <a:srgbClr val="002060"/>
                </a:solidFill>
                <a:latin typeface="Book Antiqua" panose="02040602050305030304" pitchFamily="18" charset="0"/>
              </a:rPr>
              <a:t>empiriques</a:t>
            </a:r>
            <a:r>
              <a:rPr lang="en-CA" sz="1800" dirty="0">
                <a:solidFill>
                  <a:srgbClr val="002060"/>
                </a:solidFill>
                <a:latin typeface="Book Antiqua" panose="02040602050305030304" pitchFamily="18" charset="0"/>
              </a:rPr>
              <a:t>. </a:t>
            </a:r>
            <a:endParaRPr lang="en-CA" sz="1800" dirty="0" smtClean="0">
              <a:solidFill>
                <a:srgbClr val="002060"/>
              </a:solidFill>
              <a:latin typeface="Book Antiqua" panose="02040602050305030304" pitchFamily="18" charset="0"/>
            </a:endParaRPr>
          </a:p>
          <a:p>
            <a:pPr marL="0" lvl="1" indent="0" algn="just">
              <a:buNone/>
            </a:pPr>
            <a:endParaRPr lang="en-CA" sz="1800" dirty="0">
              <a:solidFill>
                <a:srgbClr val="002060"/>
              </a:solidFill>
              <a:latin typeface="Book Antiqua" panose="02040602050305030304" pitchFamily="18" charset="0"/>
            </a:endParaRPr>
          </a:p>
          <a:p>
            <a:pPr marL="0" lvl="1" indent="0" algn="just">
              <a:buNone/>
            </a:pPr>
            <a:r>
              <a:rPr lang="en-CA" sz="1800" dirty="0">
                <a:solidFill>
                  <a:srgbClr val="002060"/>
                </a:solidFill>
                <a:latin typeface="Book Antiqua" panose="02040602050305030304" pitchFamily="18" charset="0"/>
              </a:rPr>
              <a:t>La liaison </a:t>
            </a:r>
            <a:r>
              <a:rPr lang="en-CA" sz="1800" dirty="0" err="1">
                <a:solidFill>
                  <a:srgbClr val="002060"/>
                </a:solidFill>
                <a:latin typeface="Book Antiqua" panose="02040602050305030304" pitchFamily="18" charset="0"/>
              </a:rPr>
              <a:t>semble</a:t>
            </a:r>
            <a:r>
              <a:rPr lang="en-CA" sz="1800" dirty="0">
                <a:solidFill>
                  <a:srgbClr val="002060"/>
                </a:solidFill>
                <a:latin typeface="Book Antiqua" panose="02040602050305030304" pitchFamily="18" charset="0"/>
              </a:rPr>
              <a:t> encore </a:t>
            </a:r>
            <a:r>
              <a:rPr lang="en-CA" sz="1800" dirty="0" err="1" smtClean="0">
                <a:solidFill>
                  <a:srgbClr val="002060"/>
                </a:solidFill>
                <a:latin typeface="Book Antiqua" panose="02040602050305030304" pitchFamily="18" charset="0"/>
              </a:rPr>
              <a:t>fonctionner</a:t>
            </a:r>
            <a:r>
              <a:rPr lang="en-CA" sz="1800" dirty="0" smtClean="0">
                <a:solidFill>
                  <a:srgbClr val="002060"/>
                </a:solidFill>
                <a:latin typeface="Book Antiqua" panose="02040602050305030304" pitchFamily="18" charset="0"/>
              </a:rPr>
              <a:t> </a:t>
            </a:r>
            <a:r>
              <a:rPr lang="en-CA" sz="1800" dirty="0" err="1" smtClean="0">
                <a:solidFill>
                  <a:srgbClr val="002060"/>
                </a:solidFill>
                <a:latin typeface="Book Antiqua" panose="02040602050305030304" pitchFamily="18" charset="0"/>
              </a:rPr>
              <a:t>comme</a:t>
            </a:r>
            <a:r>
              <a:rPr lang="en-CA" sz="1800" dirty="0" smtClean="0">
                <a:solidFill>
                  <a:srgbClr val="002060"/>
                </a:solidFill>
                <a:latin typeface="Book Antiqua" panose="02040602050305030304" pitchFamily="18" charset="0"/>
              </a:rPr>
              <a:t> </a:t>
            </a:r>
            <a:r>
              <a:rPr lang="en-CA" sz="1800" dirty="0" err="1" smtClean="0">
                <a:solidFill>
                  <a:srgbClr val="002060"/>
                </a:solidFill>
                <a:latin typeface="Book Antiqua" panose="02040602050305030304" pitchFamily="18" charset="0"/>
              </a:rPr>
              <a:t>en</a:t>
            </a:r>
            <a:r>
              <a:rPr lang="en-CA" sz="1800" dirty="0" smtClean="0">
                <a:solidFill>
                  <a:srgbClr val="002060"/>
                </a:solidFill>
                <a:latin typeface="Book Antiqua" panose="02040602050305030304" pitchFamily="18" charset="0"/>
              </a:rPr>
              <a:t> </a:t>
            </a:r>
            <a:r>
              <a:rPr lang="en-CA" sz="1800" dirty="0" err="1" smtClean="0">
                <a:solidFill>
                  <a:srgbClr val="002060"/>
                </a:solidFill>
                <a:latin typeface="Book Antiqua" panose="02040602050305030304" pitchFamily="18" charset="0"/>
              </a:rPr>
              <a:t>français</a:t>
            </a:r>
            <a:r>
              <a:rPr lang="en-CA" sz="1800" dirty="0" smtClean="0">
                <a:solidFill>
                  <a:srgbClr val="002060"/>
                </a:solidFill>
                <a:latin typeface="Book Antiqua" panose="02040602050305030304" pitchFamily="18" charset="0"/>
              </a:rPr>
              <a:t> </a:t>
            </a:r>
            <a:r>
              <a:rPr lang="en-CA" sz="1800" dirty="0" err="1">
                <a:solidFill>
                  <a:srgbClr val="002060"/>
                </a:solidFill>
                <a:latin typeface="Book Antiqua" panose="02040602050305030304" pitchFamily="18" charset="0"/>
              </a:rPr>
              <a:t>en</a:t>
            </a:r>
            <a:r>
              <a:rPr lang="en-CA" sz="1800" dirty="0">
                <a:solidFill>
                  <a:srgbClr val="002060"/>
                </a:solidFill>
                <a:latin typeface="Book Antiqua" panose="02040602050305030304" pitchFamily="18" charset="0"/>
              </a:rPr>
              <a:t> </a:t>
            </a:r>
            <a:r>
              <a:rPr lang="en-CA" sz="1800" dirty="0" err="1">
                <a:solidFill>
                  <a:srgbClr val="002060"/>
                </a:solidFill>
                <a:latin typeface="Book Antiqua" panose="02040602050305030304" pitchFamily="18" charset="0"/>
              </a:rPr>
              <a:t>mitchif</a:t>
            </a:r>
            <a:r>
              <a:rPr lang="en-CA" sz="1800" dirty="0">
                <a:solidFill>
                  <a:srgbClr val="002060"/>
                </a:solidFill>
                <a:latin typeface="Book Antiqua" panose="02040602050305030304" pitchFamily="18" charset="0"/>
              </a:rPr>
              <a:t>, du </a:t>
            </a:r>
            <a:r>
              <a:rPr lang="en-CA" sz="1800" dirty="0" err="1">
                <a:solidFill>
                  <a:srgbClr val="002060"/>
                </a:solidFill>
                <a:latin typeface="Book Antiqua" panose="02040602050305030304" pitchFamily="18" charset="0"/>
              </a:rPr>
              <a:t>moins</a:t>
            </a:r>
            <a:r>
              <a:rPr lang="en-CA" sz="1800" dirty="0">
                <a:solidFill>
                  <a:srgbClr val="002060"/>
                </a:solidFill>
                <a:latin typeface="Book Antiqua" panose="02040602050305030304" pitchFamily="18" charset="0"/>
              </a:rPr>
              <a:t> pour les </a:t>
            </a:r>
            <a:r>
              <a:rPr lang="en-CA" sz="1800" dirty="0" err="1">
                <a:solidFill>
                  <a:srgbClr val="002060"/>
                </a:solidFill>
                <a:latin typeface="Book Antiqua" panose="02040602050305030304" pitchFamily="18" charset="0"/>
              </a:rPr>
              <a:t>noms</a:t>
            </a:r>
            <a:r>
              <a:rPr lang="en-CA" sz="1800" dirty="0">
                <a:solidFill>
                  <a:srgbClr val="002060"/>
                </a:solidFill>
                <a:latin typeface="Book Antiqua" panose="02040602050305030304" pitchFamily="18" charset="0"/>
              </a:rPr>
              <a:t> </a:t>
            </a:r>
            <a:r>
              <a:rPr lang="en-CA" sz="1800" dirty="0" err="1">
                <a:solidFill>
                  <a:srgbClr val="002060"/>
                </a:solidFill>
                <a:latin typeface="Book Antiqua" panose="02040602050305030304" pitchFamily="18" charset="0"/>
              </a:rPr>
              <a:t>issus</a:t>
            </a:r>
            <a:r>
              <a:rPr lang="en-CA" sz="1800" dirty="0">
                <a:solidFill>
                  <a:srgbClr val="002060"/>
                </a:solidFill>
                <a:latin typeface="Book Antiqua" panose="02040602050305030304" pitchFamily="18" charset="0"/>
              </a:rPr>
              <a:t> du </a:t>
            </a:r>
            <a:r>
              <a:rPr lang="en-CA" sz="1800" dirty="0" err="1">
                <a:solidFill>
                  <a:srgbClr val="002060"/>
                </a:solidFill>
                <a:latin typeface="Book Antiqua" panose="02040602050305030304" pitchFamily="18" charset="0"/>
              </a:rPr>
              <a:t>français</a:t>
            </a:r>
            <a:r>
              <a:rPr lang="en-CA" sz="1800" dirty="0">
                <a:solidFill>
                  <a:srgbClr val="002060"/>
                </a:solidFill>
                <a:latin typeface="Book Antiqua" panose="02040602050305030304" pitchFamily="18" charset="0"/>
              </a:rPr>
              <a:t>, et </a:t>
            </a:r>
            <a:r>
              <a:rPr lang="en-CA" sz="1800" dirty="0" err="1">
                <a:solidFill>
                  <a:srgbClr val="002060"/>
                </a:solidFill>
                <a:latin typeface="Book Antiqua" panose="02040602050305030304" pitchFamily="18" charset="0"/>
              </a:rPr>
              <a:t>facultativement</a:t>
            </a:r>
            <a:r>
              <a:rPr lang="en-CA" sz="1800" dirty="0">
                <a:solidFill>
                  <a:srgbClr val="002060"/>
                </a:solidFill>
                <a:latin typeface="Book Antiqua" panose="02040602050305030304" pitchFamily="18" charset="0"/>
              </a:rPr>
              <a:t> pour les </a:t>
            </a:r>
            <a:r>
              <a:rPr lang="en-CA" sz="1800" dirty="0" err="1">
                <a:solidFill>
                  <a:srgbClr val="002060"/>
                </a:solidFill>
                <a:latin typeface="Book Antiqua" panose="02040602050305030304" pitchFamily="18" charset="0"/>
              </a:rPr>
              <a:t>noms</a:t>
            </a:r>
            <a:r>
              <a:rPr lang="en-CA" sz="1800" dirty="0">
                <a:solidFill>
                  <a:srgbClr val="002060"/>
                </a:solidFill>
                <a:latin typeface="Book Antiqua" panose="02040602050305030304" pitchFamily="18" charset="0"/>
              </a:rPr>
              <a:t> </a:t>
            </a:r>
            <a:r>
              <a:rPr lang="en-CA" sz="1800" dirty="0" err="1">
                <a:solidFill>
                  <a:srgbClr val="002060"/>
                </a:solidFill>
                <a:latin typeface="Book Antiqua" panose="02040602050305030304" pitchFamily="18" charset="0"/>
              </a:rPr>
              <a:t>empruntés</a:t>
            </a:r>
            <a:r>
              <a:rPr lang="en-CA" sz="1800" dirty="0">
                <a:solidFill>
                  <a:srgbClr val="002060"/>
                </a:solidFill>
                <a:latin typeface="Book Antiqua" panose="02040602050305030304" pitchFamily="18" charset="0"/>
              </a:rPr>
              <a:t> à </a:t>
            </a:r>
            <a:r>
              <a:rPr lang="en-CA" sz="1800" dirty="0" err="1">
                <a:solidFill>
                  <a:srgbClr val="002060"/>
                </a:solidFill>
                <a:latin typeface="Book Antiqua" panose="02040602050305030304" pitchFamily="18" charset="0"/>
              </a:rPr>
              <a:t>l’anglais</a:t>
            </a:r>
            <a:r>
              <a:rPr lang="en-CA" sz="1800" dirty="0">
                <a:solidFill>
                  <a:srgbClr val="002060"/>
                </a:solidFill>
                <a:latin typeface="Book Antiqua" panose="02040602050305030304" pitchFamily="18" charset="0"/>
              </a:rPr>
              <a:t>. La liaison avec les </a:t>
            </a:r>
            <a:r>
              <a:rPr lang="en-CA" sz="1800" dirty="0" err="1">
                <a:solidFill>
                  <a:srgbClr val="002060"/>
                </a:solidFill>
                <a:latin typeface="Book Antiqua" panose="02040602050305030304" pitchFamily="18" charset="0"/>
              </a:rPr>
              <a:t>noms</a:t>
            </a:r>
            <a:r>
              <a:rPr lang="en-CA" sz="1800" dirty="0">
                <a:solidFill>
                  <a:srgbClr val="002060"/>
                </a:solidFill>
                <a:latin typeface="Book Antiqua" panose="02040602050305030304" pitchFamily="18" charset="0"/>
              </a:rPr>
              <a:t> </a:t>
            </a:r>
            <a:r>
              <a:rPr lang="en-CA" sz="1800" dirty="0" err="1">
                <a:solidFill>
                  <a:srgbClr val="002060"/>
                </a:solidFill>
                <a:latin typeface="Book Antiqua" panose="02040602050305030304" pitchFamily="18" charset="0"/>
              </a:rPr>
              <a:t>cris</a:t>
            </a:r>
            <a:r>
              <a:rPr lang="en-CA" sz="1800" dirty="0">
                <a:solidFill>
                  <a:srgbClr val="002060"/>
                </a:solidFill>
                <a:latin typeface="Book Antiqua" panose="02040602050305030304" pitchFamily="18" charset="0"/>
              </a:rPr>
              <a:t> </a:t>
            </a:r>
            <a:r>
              <a:rPr lang="en-CA" sz="1800" dirty="0" err="1">
                <a:solidFill>
                  <a:srgbClr val="002060"/>
                </a:solidFill>
                <a:latin typeface="Book Antiqua" panose="02040602050305030304" pitchFamily="18" charset="0"/>
              </a:rPr>
              <a:t>n’existe</a:t>
            </a:r>
            <a:r>
              <a:rPr lang="en-CA" sz="1800" dirty="0">
                <a:solidFill>
                  <a:srgbClr val="002060"/>
                </a:solidFill>
                <a:latin typeface="Book Antiqua" panose="02040602050305030304" pitchFamily="18" charset="0"/>
              </a:rPr>
              <a:t> pas</a:t>
            </a:r>
            <a:r>
              <a:rPr lang="en-CA" sz="1800" dirty="0" smtClean="0">
                <a:solidFill>
                  <a:srgbClr val="002060"/>
                </a:solidFill>
                <a:latin typeface="Book Antiqua" panose="02040602050305030304" pitchFamily="18" charset="0"/>
              </a:rPr>
              <a:t>.</a:t>
            </a:r>
          </a:p>
          <a:p>
            <a:pPr marL="0" lvl="1" indent="0" algn="just">
              <a:buNone/>
            </a:pPr>
            <a:endParaRPr lang="en-CA" sz="1800" dirty="0" smtClean="0">
              <a:solidFill>
                <a:srgbClr val="002060"/>
              </a:solidFill>
              <a:latin typeface="Book Antiqua" panose="02040602050305030304" pitchFamily="18" charset="0"/>
            </a:endParaRPr>
          </a:p>
          <a:p>
            <a:pPr marL="0" lvl="1" indent="0" algn="just">
              <a:buNone/>
            </a:pPr>
            <a:r>
              <a:rPr lang="en-CA" sz="1800" dirty="0" smtClean="0">
                <a:solidFill>
                  <a:srgbClr val="002060"/>
                </a:solidFill>
                <a:latin typeface="Book Antiqua" panose="02040602050305030304" pitchFamily="18" charset="0"/>
              </a:rPr>
              <a:t>Le </a:t>
            </a:r>
            <a:r>
              <a:rPr lang="en-CA" sz="1800" dirty="0" err="1" smtClean="0">
                <a:solidFill>
                  <a:srgbClr val="002060"/>
                </a:solidFill>
                <a:latin typeface="Book Antiqua" panose="02040602050305030304" pitchFamily="18" charset="0"/>
              </a:rPr>
              <a:t>taux</a:t>
            </a:r>
            <a:r>
              <a:rPr lang="en-CA" sz="1800" dirty="0" smtClean="0">
                <a:solidFill>
                  <a:srgbClr val="002060"/>
                </a:solidFill>
                <a:latin typeface="Book Antiqua" panose="02040602050305030304" pitchFamily="18" charset="0"/>
              </a:rPr>
              <a:t> de variation </a:t>
            </a:r>
            <a:r>
              <a:rPr lang="en-CA" sz="1800" dirty="0" err="1" smtClean="0">
                <a:solidFill>
                  <a:srgbClr val="002060"/>
                </a:solidFill>
                <a:latin typeface="Book Antiqua" panose="02040602050305030304" pitchFamily="18" charset="0"/>
              </a:rPr>
              <a:t>dans</a:t>
            </a:r>
            <a:r>
              <a:rPr lang="en-CA" sz="1800" dirty="0">
                <a:solidFill>
                  <a:srgbClr val="002060"/>
                </a:solidFill>
                <a:latin typeface="Book Antiqua" panose="02040602050305030304" pitchFamily="18" charset="0"/>
              </a:rPr>
              <a:t> </a:t>
            </a:r>
            <a:r>
              <a:rPr lang="en-CA" sz="1800" dirty="0" smtClean="0">
                <a:solidFill>
                  <a:srgbClr val="002060"/>
                </a:solidFill>
                <a:latin typeface="Book Antiqua" panose="02040602050305030304" pitchFamily="18" charset="0"/>
              </a:rPr>
              <a:t>la </a:t>
            </a:r>
            <a:r>
              <a:rPr lang="en-CA" sz="1800" dirty="0" err="1" smtClean="0">
                <a:solidFill>
                  <a:srgbClr val="002060"/>
                </a:solidFill>
                <a:latin typeface="Book Antiqua" panose="02040602050305030304" pitchFamily="18" charset="0"/>
              </a:rPr>
              <a:t>présence</a:t>
            </a:r>
            <a:r>
              <a:rPr lang="en-CA" sz="1800" dirty="0" smtClean="0">
                <a:solidFill>
                  <a:srgbClr val="002060"/>
                </a:solidFill>
                <a:latin typeface="Book Antiqua" panose="02040602050305030304" pitchFamily="18" charset="0"/>
              </a:rPr>
              <a:t> </a:t>
            </a:r>
            <a:r>
              <a:rPr lang="en-CA" sz="1800" dirty="0" err="1" smtClean="0">
                <a:solidFill>
                  <a:srgbClr val="002060"/>
                </a:solidFill>
                <a:latin typeface="Book Antiqua" panose="02040602050305030304" pitchFamily="18" charset="0"/>
              </a:rPr>
              <a:t>d’une</a:t>
            </a:r>
            <a:r>
              <a:rPr lang="en-CA" sz="1800" dirty="0" smtClean="0">
                <a:solidFill>
                  <a:srgbClr val="002060"/>
                </a:solidFill>
                <a:latin typeface="Book Antiqua" panose="02040602050305030304" pitchFamily="18" charset="0"/>
              </a:rPr>
              <a:t> </a:t>
            </a:r>
            <a:r>
              <a:rPr lang="en-CA" sz="1800" dirty="0" err="1" smtClean="0">
                <a:solidFill>
                  <a:srgbClr val="002060"/>
                </a:solidFill>
                <a:latin typeface="Book Antiqua" panose="02040602050305030304" pitchFamily="18" charset="0"/>
              </a:rPr>
              <a:t>consonne</a:t>
            </a:r>
            <a:r>
              <a:rPr lang="en-CA" sz="1800" dirty="0" smtClean="0">
                <a:solidFill>
                  <a:srgbClr val="002060"/>
                </a:solidFill>
                <a:latin typeface="Book Antiqua" panose="02040602050305030304" pitchFamily="18" charset="0"/>
              </a:rPr>
              <a:t> </a:t>
            </a:r>
            <a:r>
              <a:rPr lang="en-CA" sz="1800" dirty="0" err="1" smtClean="0">
                <a:solidFill>
                  <a:srgbClr val="002060"/>
                </a:solidFill>
                <a:latin typeface="Book Antiqua" panose="02040602050305030304" pitchFamily="18" charset="0"/>
              </a:rPr>
              <a:t>attendue</a:t>
            </a:r>
            <a:r>
              <a:rPr lang="en-CA" sz="1800" dirty="0" smtClean="0">
                <a:solidFill>
                  <a:srgbClr val="002060"/>
                </a:solidFill>
                <a:latin typeface="Book Antiqua" panose="02040602050305030304" pitchFamily="18" charset="0"/>
              </a:rPr>
              <a:t> </a:t>
            </a:r>
            <a:r>
              <a:rPr lang="en-CA" sz="1800" dirty="0" err="1" smtClean="0">
                <a:solidFill>
                  <a:srgbClr val="002060"/>
                </a:solidFill>
                <a:latin typeface="Book Antiqua" panose="02040602050305030304" pitchFamily="18" charset="0"/>
              </a:rPr>
              <a:t>ou</a:t>
            </a:r>
            <a:r>
              <a:rPr lang="en-CA" sz="1800" dirty="0" smtClean="0">
                <a:solidFill>
                  <a:srgbClr val="002060"/>
                </a:solidFill>
                <a:latin typeface="Book Antiqua" panose="02040602050305030304" pitchFamily="18" charset="0"/>
              </a:rPr>
              <a:t> </a:t>
            </a:r>
            <a:r>
              <a:rPr lang="en-CA" sz="1800" dirty="0" err="1" smtClean="0">
                <a:solidFill>
                  <a:srgbClr val="002060"/>
                </a:solidFill>
                <a:latin typeface="Book Antiqua" panose="02040602050305030304" pitchFamily="18" charset="0"/>
              </a:rPr>
              <a:t>inattendue</a:t>
            </a:r>
            <a:r>
              <a:rPr lang="en-CA" sz="1800" dirty="0" smtClean="0">
                <a:solidFill>
                  <a:srgbClr val="002060"/>
                </a:solidFill>
                <a:latin typeface="Book Antiqua" panose="02040602050305030304" pitchFamily="18" charset="0"/>
              </a:rPr>
              <a:t> </a:t>
            </a:r>
            <a:r>
              <a:rPr lang="en-CA" sz="1800" dirty="0" err="1" smtClean="0">
                <a:solidFill>
                  <a:srgbClr val="002060"/>
                </a:solidFill>
                <a:latin typeface="Book Antiqua" panose="02040602050305030304" pitchFamily="18" charset="0"/>
              </a:rPr>
              <a:t>en</a:t>
            </a:r>
            <a:r>
              <a:rPr lang="en-CA" sz="1800" dirty="0" smtClean="0">
                <a:solidFill>
                  <a:srgbClr val="002060"/>
                </a:solidFill>
                <a:latin typeface="Book Antiqua" panose="02040602050305030304" pitchFamily="18" charset="0"/>
              </a:rPr>
              <a:t> </a:t>
            </a:r>
            <a:r>
              <a:rPr lang="en-CA" sz="1800" dirty="0" err="1" smtClean="0">
                <a:solidFill>
                  <a:srgbClr val="002060"/>
                </a:solidFill>
                <a:latin typeface="Book Antiqua" panose="02040602050305030304" pitchFamily="18" charset="0"/>
              </a:rPr>
              <a:t>mitchit</a:t>
            </a:r>
            <a:r>
              <a:rPr lang="en-CA" sz="1800" dirty="0" smtClean="0">
                <a:solidFill>
                  <a:srgbClr val="002060"/>
                </a:solidFill>
                <a:latin typeface="Book Antiqua" panose="02040602050305030304" pitchFamily="18" charset="0"/>
              </a:rPr>
              <a:t> </a:t>
            </a:r>
            <a:r>
              <a:rPr lang="en-CA" sz="1800" dirty="0" err="1" smtClean="0">
                <a:solidFill>
                  <a:srgbClr val="002060"/>
                </a:solidFill>
                <a:latin typeface="Book Antiqua" panose="02040602050305030304" pitchFamily="18" charset="0"/>
              </a:rPr>
              <a:t>n’est</a:t>
            </a:r>
            <a:r>
              <a:rPr lang="en-CA" sz="1800" dirty="0" smtClean="0">
                <a:solidFill>
                  <a:srgbClr val="002060"/>
                </a:solidFill>
                <a:latin typeface="Book Antiqua" panose="02040602050305030304" pitchFamily="18" charset="0"/>
              </a:rPr>
              <a:t> pas plus grand </a:t>
            </a:r>
            <a:r>
              <a:rPr lang="en-CA" sz="1800" dirty="0" err="1" smtClean="0">
                <a:solidFill>
                  <a:srgbClr val="002060"/>
                </a:solidFill>
                <a:latin typeface="Book Antiqua" panose="02040602050305030304" pitchFamily="18" charset="0"/>
              </a:rPr>
              <a:t>qu’ailleurs</a:t>
            </a:r>
            <a:r>
              <a:rPr lang="en-CA" sz="1800" dirty="0" smtClean="0">
                <a:solidFill>
                  <a:srgbClr val="002060"/>
                </a:solidFill>
                <a:latin typeface="Book Antiqua" panose="02040602050305030304" pitchFamily="18" charset="0"/>
              </a:rPr>
              <a:t> </a:t>
            </a:r>
            <a:r>
              <a:rPr lang="en-CA" sz="1800" dirty="0" err="1" smtClean="0">
                <a:solidFill>
                  <a:srgbClr val="002060"/>
                </a:solidFill>
                <a:latin typeface="Book Antiqua" panose="02040602050305030304" pitchFamily="18" charset="0"/>
              </a:rPr>
              <a:t>en</a:t>
            </a:r>
            <a:r>
              <a:rPr lang="en-CA" sz="1800" dirty="0" smtClean="0">
                <a:solidFill>
                  <a:srgbClr val="002060"/>
                </a:solidFill>
                <a:latin typeface="Book Antiqua" panose="02040602050305030304" pitchFamily="18" charset="0"/>
              </a:rPr>
              <a:t> </a:t>
            </a:r>
            <a:r>
              <a:rPr lang="en-CA" sz="1800" dirty="0" err="1" smtClean="0">
                <a:solidFill>
                  <a:srgbClr val="002060"/>
                </a:solidFill>
                <a:latin typeface="Book Antiqua" panose="02040602050305030304" pitchFamily="18" charset="0"/>
              </a:rPr>
              <a:t>francophonie</a:t>
            </a:r>
            <a:r>
              <a:rPr lang="en-CA" sz="1800" dirty="0" smtClean="0">
                <a:solidFill>
                  <a:srgbClr val="002060"/>
                </a:solidFill>
                <a:latin typeface="Book Antiqua" panose="02040602050305030304" pitchFamily="18" charset="0"/>
              </a:rPr>
              <a:t>.</a:t>
            </a:r>
          </a:p>
          <a:p>
            <a:pPr marL="0" lvl="1" indent="0" algn="just">
              <a:buNone/>
            </a:pPr>
            <a:endParaRPr lang="en-CA" sz="1800" dirty="0">
              <a:solidFill>
                <a:srgbClr val="002060"/>
              </a:solidFill>
              <a:latin typeface="Book Antiqua" panose="02040602050305030304" pitchFamily="18" charset="0"/>
            </a:endParaRPr>
          </a:p>
          <a:p>
            <a:pPr marL="0" lvl="1" indent="0" algn="just">
              <a:buNone/>
            </a:pPr>
            <a:r>
              <a:rPr lang="en-CA" sz="1800" dirty="0" err="1">
                <a:solidFill>
                  <a:srgbClr val="002060"/>
                </a:solidFill>
                <a:latin typeface="Book Antiqua" panose="02040602050305030304" pitchFamily="18" charset="0"/>
              </a:rPr>
              <a:t>Puisque</a:t>
            </a:r>
            <a:r>
              <a:rPr lang="en-CA" sz="1800" dirty="0">
                <a:solidFill>
                  <a:srgbClr val="002060"/>
                </a:solidFill>
                <a:latin typeface="Book Antiqua" panose="02040602050305030304" pitchFamily="18" charset="0"/>
              </a:rPr>
              <a:t> la liaison </a:t>
            </a:r>
            <a:r>
              <a:rPr lang="en-CA" sz="1800" dirty="0" err="1">
                <a:solidFill>
                  <a:srgbClr val="002060"/>
                </a:solidFill>
                <a:latin typeface="Book Antiqua" panose="02040602050305030304" pitchFamily="18" charset="0"/>
              </a:rPr>
              <a:t>est</a:t>
            </a:r>
            <a:r>
              <a:rPr lang="en-CA" sz="1800" dirty="0">
                <a:solidFill>
                  <a:srgbClr val="002060"/>
                </a:solidFill>
                <a:latin typeface="Book Antiqua" panose="02040602050305030304" pitchFamily="18" charset="0"/>
              </a:rPr>
              <a:t> </a:t>
            </a:r>
            <a:r>
              <a:rPr lang="en-CA" sz="1800" dirty="0" err="1">
                <a:solidFill>
                  <a:srgbClr val="002060"/>
                </a:solidFill>
                <a:latin typeface="Book Antiqua" panose="02040602050305030304" pitchFamily="18" charset="0"/>
              </a:rPr>
              <a:t>une</a:t>
            </a:r>
            <a:r>
              <a:rPr lang="en-CA" sz="1800" dirty="0">
                <a:solidFill>
                  <a:srgbClr val="002060"/>
                </a:solidFill>
                <a:latin typeface="Book Antiqua" panose="02040602050305030304" pitchFamily="18" charset="0"/>
              </a:rPr>
              <a:t> </a:t>
            </a:r>
            <a:r>
              <a:rPr lang="en-CA" sz="1800" dirty="0" err="1">
                <a:solidFill>
                  <a:srgbClr val="002060"/>
                </a:solidFill>
                <a:latin typeface="Book Antiqua" panose="02040602050305030304" pitchFamily="18" charset="0"/>
              </a:rPr>
              <a:t>règle</a:t>
            </a:r>
            <a:r>
              <a:rPr lang="en-CA" sz="1800" dirty="0">
                <a:solidFill>
                  <a:srgbClr val="002060"/>
                </a:solidFill>
                <a:latin typeface="Book Antiqua" panose="02040602050305030304" pitchFamily="18" charset="0"/>
              </a:rPr>
              <a:t> </a:t>
            </a:r>
            <a:r>
              <a:rPr lang="en-CA" sz="1800" dirty="0" err="1">
                <a:solidFill>
                  <a:srgbClr val="002060"/>
                </a:solidFill>
                <a:latin typeface="Book Antiqua" panose="02040602050305030304" pitchFamily="18" charset="0"/>
              </a:rPr>
              <a:t>importante</a:t>
            </a:r>
            <a:r>
              <a:rPr lang="en-CA" sz="1800" dirty="0">
                <a:solidFill>
                  <a:srgbClr val="002060"/>
                </a:solidFill>
                <a:latin typeface="Book Antiqua" panose="02040602050305030304" pitchFamily="18" charset="0"/>
              </a:rPr>
              <a:t> du </a:t>
            </a:r>
            <a:r>
              <a:rPr lang="en-CA" sz="1800" dirty="0" err="1">
                <a:solidFill>
                  <a:srgbClr val="002060"/>
                </a:solidFill>
                <a:latin typeface="Book Antiqua" panose="02040602050305030304" pitchFamily="18" charset="0"/>
              </a:rPr>
              <a:t>français</a:t>
            </a:r>
            <a:r>
              <a:rPr lang="en-CA" sz="1800" dirty="0">
                <a:solidFill>
                  <a:srgbClr val="002060"/>
                </a:solidFill>
                <a:latin typeface="Book Antiqua" panose="02040602050305030304" pitchFamily="18" charset="0"/>
              </a:rPr>
              <a:t>, </a:t>
            </a:r>
            <a:r>
              <a:rPr lang="en-CA" sz="1800" dirty="0" err="1">
                <a:solidFill>
                  <a:srgbClr val="002060"/>
                </a:solidFill>
                <a:latin typeface="Book Antiqua" panose="02040602050305030304" pitchFamily="18" charset="0"/>
              </a:rPr>
              <a:t>qu’elle</a:t>
            </a:r>
            <a:r>
              <a:rPr lang="en-CA" sz="1800" dirty="0">
                <a:solidFill>
                  <a:srgbClr val="002060"/>
                </a:solidFill>
                <a:latin typeface="Book Antiqua" panose="02040602050305030304" pitchFamily="18" charset="0"/>
              </a:rPr>
              <a:t> </a:t>
            </a:r>
            <a:r>
              <a:rPr lang="en-CA" sz="1800" dirty="0" err="1">
                <a:solidFill>
                  <a:srgbClr val="002060"/>
                </a:solidFill>
                <a:latin typeface="Book Antiqua" panose="02040602050305030304" pitchFamily="18" charset="0"/>
              </a:rPr>
              <a:t>s’applique</a:t>
            </a:r>
            <a:r>
              <a:rPr lang="en-CA" sz="1800" dirty="0">
                <a:solidFill>
                  <a:srgbClr val="002060"/>
                </a:solidFill>
                <a:latin typeface="Book Antiqua" panose="02040602050305030304" pitchFamily="18" charset="0"/>
              </a:rPr>
              <a:t> aux </a:t>
            </a:r>
            <a:r>
              <a:rPr lang="en-CA" sz="1800" dirty="0" err="1">
                <a:solidFill>
                  <a:srgbClr val="002060"/>
                </a:solidFill>
                <a:latin typeface="Book Antiqua" panose="02040602050305030304" pitchFamily="18" charset="0"/>
              </a:rPr>
              <a:t>noms</a:t>
            </a:r>
            <a:r>
              <a:rPr lang="en-CA" sz="1800" dirty="0">
                <a:solidFill>
                  <a:srgbClr val="002060"/>
                </a:solidFill>
                <a:latin typeface="Book Antiqua" panose="02040602050305030304" pitchFamily="18" charset="0"/>
              </a:rPr>
              <a:t> </a:t>
            </a:r>
            <a:r>
              <a:rPr lang="en-CA" sz="1800" dirty="0" err="1">
                <a:solidFill>
                  <a:srgbClr val="002060"/>
                </a:solidFill>
                <a:latin typeface="Book Antiqua" panose="02040602050305030304" pitchFamily="18" charset="0"/>
              </a:rPr>
              <a:t>issus</a:t>
            </a:r>
            <a:r>
              <a:rPr lang="en-CA" sz="1800" dirty="0">
                <a:solidFill>
                  <a:srgbClr val="002060"/>
                </a:solidFill>
                <a:latin typeface="Book Antiqua" panose="02040602050305030304" pitchFamily="18" charset="0"/>
              </a:rPr>
              <a:t> du </a:t>
            </a:r>
            <a:r>
              <a:rPr lang="en-CA" sz="1800" dirty="0" err="1">
                <a:solidFill>
                  <a:srgbClr val="002060"/>
                </a:solidFill>
                <a:latin typeface="Book Antiqua" panose="02040602050305030304" pitchFamily="18" charset="0"/>
              </a:rPr>
              <a:t>français</a:t>
            </a:r>
            <a:r>
              <a:rPr lang="en-CA" sz="1800" dirty="0">
                <a:solidFill>
                  <a:srgbClr val="002060"/>
                </a:solidFill>
                <a:latin typeface="Book Antiqua" panose="02040602050305030304" pitchFamily="18" charset="0"/>
              </a:rPr>
              <a:t> </a:t>
            </a:r>
            <a:r>
              <a:rPr lang="en-CA" sz="1800" dirty="0" err="1">
                <a:solidFill>
                  <a:srgbClr val="002060"/>
                </a:solidFill>
                <a:latin typeface="Book Antiqua" panose="02040602050305030304" pitchFamily="18" charset="0"/>
              </a:rPr>
              <a:t>en</a:t>
            </a:r>
            <a:r>
              <a:rPr lang="en-CA" sz="1800" dirty="0">
                <a:solidFill>
                  <a:srgbClr val="002060"/>
                </a:solidFill>
                <a:latin typeface="Book Antiqua" panose="02040602050305030304" pitchFamily="18" charset="0"/>
              </a:rPr>
              <a:t> </a:t>
            </a:r>
            <a:r>
              <a:rPr lang="en-CA" sz="1800" dirty="0" err="1">
                <a:solidFill>
                  <a:srgbClr val="002060"/>
                </a:solidFill>
                <a:latin typeface="Book Antiqua" panose="02040602050305030304" pitchFamily="18" charset="0"/>
              </a:rPr>
              <a:t>mitchif</a:t>
            </a:r>
            <a:r>
              <a:rPr lang="en-CA" sz="1800" dirty="0">
                <a:solidFill>
                  <a:srgbClr val="002060"/>
                </a:solidFill>
                <a:latin typeface="Book Antiqua" panose="02040602050305030304" pitchFamily="18" charset="0"/>
              </a:rPr>
              <a:t>, </a:t>
            </a:r>
            <a:r>
              <a:rPr lang="en-CA" sz="1800" dirty="0" err="1">
                <a:solidFill>
                  <a:srgbClr val="002060"/>
                </a:solidFill>
                <a:latin typeface="Book Antiqua" panose="02040602050305030304" pitchFamily="18" charset="0"/>
              </a:rPr>
              <a:t>mais</a:t>
            </a:r>
            <a:r>
              <a:rPr lang="en-CA" sz="1800" dirty="0">
                <a:solidFill>
                  <a:srgbClr val="002060"/>
                </a:solidFill>
                <a:latin typeface="Book Antiqua" panose="02040602050305030304" pitchFamily="18" charset="0"/>
              </a:rPr>
              <a:t> </a:t>
            </a:r>
            <a:r>
              <a:rPr lang="en-CA" sz="1800" dirty="0" err="1">
                <a:solidFill>
                  <a:srgbClr val="002060"/>
                </a:solidFill>
                <a:latin typeface="Book Antiqua" panose="02040602050305030304" pitchFamily="18" charset="0"/>
              </a:rPr>
              <a:t>qu’elle</a:t>
            </a:r>
            <a:r>
              <a:rPr lang="en-CA" sz="1800" dirty="0">
                <a:solidFill>
                  <a:srgbClr val="002060"/>
                </a:solidFill>
                <a:latin typeface="Book Antiqua" panose="02040602050305030304" pitchFamily="18" charset="0"/>
              </a:rPr>
              <a:t> ne </a:t>
            </a:r>
            <a:r>
              <a:rPr lang="en-CA" sz="1800" dirty="0" err="1">
                <a:solidFill>
                  <a:srgbClr val="002060"/>
                </a:solidFill>
                <a:latin typeface="Book Antiqua" panose="02040602050305030304" pitchFamily="18" charset="0"/>
              </a:rPr>
              <a:t>s’applique</a:t>
            </a:r>
            <a:r>
              <a:rPr lang="en-CA" sz="1800" dirty="0">
                <a:solidFill>
                  <a:srgbClr val="002060"/>
                </a:solidFill>
                <a:latin typeface="Book Antiqua" panose="02040602050305030304" pitchFamily="18" charset="0"/>
              </a:rPr>
              <a:t> </a:t>
            </a:r>
            <a:r>
              <a:rPr lang="en-CA" sz="1800" dirty="0" err="1">
                <a:solidFill>
                  <a:srgbClr val="002060"/>
                </a:solidFill>
                <a:latin typeface="Book Antiqua" panose="02040602050305030304" pitchFamily="18" charset="0"/>
              </a:rPr>
              <a:t>jamais</a:t>
            </a:r>
            <a:r>
              <a:rPr lang="en-CA" sz="1800" dirty="0">
                <a:solidFill>
                  <a:srgbClr val="002060"/>
                </a:solidFill>
                <a:latin typeface="Book Antiqua" panose="02040602050305030304" pitchFamily="18" charset="0"/>
              </a:rPr>
              <a:t> aux </a:t>
            </a:r>
            <a:r>
              <a:rPr lang="en-CA" sz="1800" dirty="0" err="1">
                <a:solidFill>
                  <a:srgbClr val="002060"/>
                </a:solidFill>
                <a:latin typeface="Book Antiqua" panose="02040602050305030304" pitchFamily="18" charset="0"/>
              </a:rPr>
              <a:t>noms</a:t>
            </a:r>
            <a:r>
              <a:rPr lang="en-CA" sz="1800" dirty="0">
                <a:solidFill>
                  <a:srgbClr val="002060"/>
                </a:solidFill>
                <a:latin typeface="Book Antiqua" panose="02040602050305030304" pitchFamily="18" charset="0"/>
              </a:rPr>
              <a:t> </a:t>
            </a:r>
            <a:r>
              <a:rPr lang="en-CA" sz="1800" dirty="0" err="1">
                <a:solidFill>
                  <a:srgbClr val="002060"/>
                </a:solidFill>
                <a:latin typeface="Book Antiqua" panose="02040602050305030304" pitchFamily="18" charset="0"/>
              </a:rPr>
              <a:t>issus</a:t>
            </a:r>
            <a:r>
              <a:rPr lang="en-CA" sz="1800" dirty="0">
                <a:solidFill>
                  <a:srgbClr val="002060"/>
                </a:solidFill>
                <a:latin typeface="Book Antiqua" panose="02040602050305030304" pitchFamily="18" charset="0"/>
              </a:rPr>
              <a:t> du cri, </a:t>
            </a:r>
            <a:r>
              <a:rPr lang="en-CA" sz="1800" b="1" dirty="0">
                <a:solidFill>
                  <a:srgbClr val="FF0000"/>
                </a:solidFill>
                <a:latin typeface="Book Antiqua" panose="02040602050305030304" pitchFamily="18" charset="0"/>
              </a:rPr>
              <a:t>le </a:t>
            </a:r>
            <a:r>
              <a:rPr lang="en-CA" sz="1800" b="1" dirty="0" err="1">
                <a:solidFill>
                  <a:srgbClr val="FF0000"/>
                </a:solidFill>
                <a:latin typeface="Book Antiqua" panose="02040602050305030304" pitchFamily="18" charset="0"/>
              </a:rPr>
              <a:t>lexique</a:t>
            </a:r>
            <a:r>
              <a:rPr lang="en-CA" sz="1800" b="1" dirty="0">
                <a:solidFill>
                  <a:srgbClr val="FF0000"/>
                </a:solidFill>
                <a:latin typeface="Book Antiqua" panose="02040602050305030304" pitchFamily="18" charset="0"/>
              </a:rPr>
              <a:t> du </a:t>
            </a:r>
            <a:r>
              <a:rPr lang="en-CA" sz="1800" b="1" dirty="0" err="1">
                <a:solidFill>
                  <a:srgbClr val="FF0000"/>
                </a:solidFill>
                <a:latin typeface="Book Antiqua" panose="02040602050305030304" pitchFamily="18" charset="0"/>
              </a:rPr>
              <a:t>mitchif</a:t>
            </a:r>
            <a:r>
              <a:rPr lang="en-CA" sz="1800" b="1" dirty="0">
                <a:solidFill>
                  <a:srgbClr val="FF0000"/>
                </a:solidFill>
                <a:latin typeface="Book Antiqua" panose="02040602050305030304" pitchFamily="18" charset="0"/>
              </a:rPr>
              <a:t> </a:t>
            </a:r>
            <a:r>
              <a:rPr lang="en-CA" sz="1800" b="1" dirty="0" err="1">
                <a:solidFill>
                  <a:srgbClr val="FF0000"/>
                </a:solidFill>
                <a:latin typeface="Book Antiqua" panose="02040602050305030304" pitchFamily="18" charset="0"/>
              </a:rPr>
              <a:t>doit</a:t>
            </a:r>
            <a:r>
              <a:rPr lang="en-CA" sz="1800" b="1" dirty="0">
                <a:solidFill>
                  <a:srgbClr val="FF0000"/>
                </a:solidFill>
                <a:latin typeface="Book Antiqua" panose="02040602050305030304" pitchFamily="18" charset="0"/>
              </a:rPr>
              <a:t> </a:t>
            </a:r>
            <a:r>
              <a:rPr lang="en-CA" sz="1800" b="1" dirty="0" err="1">
                <a:solidFill>
                  <a:srgbClr val="FF0000"/>
                </a:solidFill>
                <a:latin typeface="Book Antiqua" panose="02040602050305030304" pitchFamily="18" charset="0"/>
              </a:rPr>
              <a:t>donc</a:t>
            </a:r>
            <a:r>
              <a:rPr lang="en-CA" sz="1800" b="1" dirty="0">
                <a:solidFill>
                  <a:srgbClr val="FF0000"/>
                </a:solidFill>
                <a:latin typeface="Book Antiqua" panose="02040602050305030304" pitchFamily="18" charset="0"/>
              </a:rPr>
              <a:t> </a:t>
            </a:r>
            <a:r>
              <a:rPr lang="en-CA" sz="1800" b="1" dirty="0" err="1">
                <a:solidFill>
                  <a:srgbClr val="FF0000"/>
                </a:solidFill>
                <a:latin typeface="Book Antiqua" panose="02040602050305030304" pitchFamily="18" charset="0"/>
              </a:rPr>
              <a:t>être</a:t>
            </a:r>
            <a:r>
              <a:rPr lang="en-CA" sz="1800" b="1" dirty="0">
                <a:solidFill>
                  <a:srgbClr val="FF0000"/>
                </a:solidFill>
                <a:latin typeface="Book Antiqua" panose="02040602050305030304" pitchFamily="18" charset="0"/>
              </a:rPr>
              <a:t>, du </a:t>
            </a:r>
            <a:r>
              <a:rPr lang="en-CA" sz="1800" b="1" dirty="0" err="1">
                <a:solidFill>
                  <a:srgbClr val="FF0000"/>
                </a:solidFill>
                <a:latin typeface="Book Antiqua" panose="02040602050305030304" pitchFamily="18" charset="0"/>
              </a:rPr>
              <a:t>moins</a:t>
            </a:r>
            <a:r>
              <a:rPr lang="en-CA" sz="1800" b="1" dirty="0">
                <a:solidFill>
                  <a:srgbClr val="FF0000"/>
                </a:solidFill>
                <a:latin typeface="Book Antiqua" panose="02040602050305030304" pitchFamily="18" charset="0"/>
              </a:rPr>
              <a:t> </a:t>
            </a:r>
            <a:r>
              <a:rPr lang="en-CA" sz="1800" b="1" dirty="0" err="1">
                <a:solidFill>
                  <a:srgbClr val="FF0000"/>
                </a:solidFill>
                <a:latin typeface="Book Antiqua" panose="02040602050305030304" pitchFamily="18" charset="0"/>
              </a:rPr>
              <a:t>partiellement</a:t>
            </a:r>
            <a:r>
              <a:rPr lang="en-CA" sz="1800" b="1" dirty="0">
                <a:solidFill>
                  <a:srgbClr val="FF0000"/>
                </a:solidFill>
                <a:latin typeface="Book Antiqua" panose="02040602050305030304" pitchFamily="18" charset="0"/>
              </a:rPr>
              <a:t>, </a:t>
            </a:r>
            <a:r>
              <a:rPr lang="en-CA" sz="1800" b="1" dirty="0" err="1">
                <a:solidFill>
                  <a:srgbClr val="FF0000"/>
                </a:solidFill>
                <a:latin typeface="Book Antiqua" panose="02040602050305030304" pitchFamily="18" charset="0"/>
              </a:rPr>
              <a:t>stratifiée</a:t>
            </a:r>
            <a:r>
              <a:rPr lang="en-CA" sz="1800" b="1" dirty="0">
                <a:solidFill>
                  <a:srgbClr val="FF0000"/>
                </a:solidFill>
                <a:latin typeface="Book Antiqua" panose="02040602050305030304" pitchFamily="18" charset="0"/>
              </a:rPr>
              <a:t>, contra Bakker, Rhodes et Rosen.</a:t>
            </a:r>
          </a:p>
          <a:p>
            <a:pPr marL="0" indent="0">
              <a:buNone/>
            </a:pPr>
            <a:endParaRPr lang="en-CA" dirty="0"/>
          </a:p>
        </p:txBody>
      </p:sp>
    </p:spTree>
    <p:extLst>
      <p:ext uri="{BB962C8B-B14F-4D97-AF65-F5344CB8AC3E}">
        <p14:creationId xmlns:p14="http://schemas.microsoft.com/office/powerpoint/2010/main" val="15743397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28328"/>
          </a:xfrm>
        </p:spPr>
        <p:txBody>
          <a:bodyPr>
            <a:normAutofit fontScale="90000"/>
          </a:bodyPr>
          <a:lstStyle/>
          <a:p>
            <a:r>
              <a:rPr lang="en-CA" b="1" dirty="0" err="1" smtClean="0">
                <a:solidFill>
                  <a:srgbClr val="002060"/>
                </a:solidFill>
                <a:effectLst>
                  <a:outerShdw blurRad="38100" dist="38100" dir="2700000" algn="tl">
                    <a:srgbClr val="000000">
                      <a:alpha val="43137"/>
                    </a:srgbClr>
                  </a:outerShdw>
                </a:effectLst>
                <a:latin typeface="Book Antiqua" panose="02040602050305030304" pitchFamily="18" charset="0"/>
              </a:rPr>
              <a:t>Pourquoi</a:t>
            </a:r>
            <a:r>
              <a:rPr lang="en-CA" b="1" dirty="0" smtClean="0">
                <a:solidFill>
                  <a:srgbClr val="002060"/>
                </a:solidFill>
                <a:effectLst>
                  <a:outerShdw blurRad="38100" dist="38100" dir="2700000" algn="tl">
                    <a:srgbClr val="000000">
                      <a:alpha val="43137"/>
                    </a:srgbClr>
                  </a:outerShdw>
                </a:effectLst>
                <a:latin typeface="Book Antiqua" panose="02040602050305030304" pitchFamily="18" charset="0"/>
              </a:rPr>
              <a:t> </a:t>
            </a:r>
            <a:r>
              <a:rPr lang="en-CA" b="1" dirty="0" err="1" smtClean="0">
                <a:solidFill>
                  <a:srgbClr val="002060"/>
                </a:solidFill>
                <a:effectLst>
                  <a:outerShdw blurRad="38100" dist="38100" dir="2700000" algn="tl">
                    <a:srgbClr val="000000">
                      <a:alpha val="43137"/>
                    </a:srgbClr>
                  </a:outerShdw>
                </a:effectLst>
                <a:latin typeface="Book Antiqua" panose="02040602050305030304" pitchFamily="18" charset="0"/>
              </a:rPr>
              <a:t>l’étude</a:t>
            </a:r>
            <a:r>
              <a:rPr lang="en-CA" b="1" dirty="0" smtClean="0">
                <a:solidFill>
                  <a:srgbClr val="002060"/>
                </a:solidFill>
                <a:effectLst>
                  <a:outerShdw blurRad="38100" dist="38100" dir="2700000" algn="tl">
                    <a:srgbClr val="000000">
                      <a:alpha val="43137"/>
                    </a:srgbClr>
                  </a:outerShdw>
                </a:effectLst>
                <a:latin typeface="Book Antiqua" panose="02040602050305030304" pitchFamily="18" charset="0"/>
              </a:rPr>
              <a:t> du </a:t>
            </a:r>
            <a:r>
              <a:rPr lang="en-CA" b="1" dirty="0" err="1" smtClean="0">
                <a:solidFill>
                  <a:srgbClr val="002060"/>
                </a:solidFill>
                <a:effectLst>
                  <a:outerShdw blurRad="38100" dist="38100" dir="2700000" algn="tl">
                    <a:srgbClr val="000000">
                      <a:alpha val="43137"/>
                    </a:srgbClr>
                  </a:outerShdw>
                </a:effectLst>
                <a:latin typeface="Book Antiqua" panose="02040602050305030304" pitchFamily="18" charset="0"/>
              </a:rPr>
              <a:t>mitchif</a:t>
            </a:r>
            <a:r>
              <a:rPr lang="en-CA" b="1" dirty="0" smtClean="0">
                <a:solidFill>
                  <a:srgbClr val="002060"/>
                </a:solidFill>
                <a:effectLst>
                  <a:outerShdw blurRad="38100" dist="38100" dir="2700000" algn="tl">
                    <a:srgbClr val="000000">
                      <a:alpha val="43137"/>
                    </a:srgbClr>
                  </a:outerShdw>
                </a:effectLst>
                <a:latin typeface="Book Antiqua" panose="02040602050305030304" pitchFamily="18" charset="0"/>
              </a:rPr>
              <a:t> </a:t>
            </a:r>
            <a:r>
              <a:rPr lang="en-CA" b="1" dirty="0" err="1" smtClean="0">
                <a:solidFill>
                  <a:srgbClr val="002060"/>
                </a:solidFill>
                <a:effectLst>
                  <a:outerShdw blurRad="38100" dist="38100" dir="2700000" algn="tl">
                    <a:srgbClr val="000000">
                      <a:alpha val="43137"/>
                    </a:srgbClr>
                  </a:outerShdw>
                </a:effectLst>
                <a:latin typeface="Book Antiqua" panose="02040602050305030304" pitchFamily="18" charset="0"/>
              </a:rPr>
              <a:t>est</a:t>
            </a:r>
            <a:r>
              <a:rPr lang="en-CA" b="1" dirty="0" smtClean="0">
                <a:solidFill>
                  <a:srgbClr val="002060"/>
                </a:solidFill>
                <a:effectLst>
                  <a:outerShdw blurRad="38100" dist="38100" dir="2700000" algn="tl">
                    <a:srgbClr val="000000">
                      <a:alpha val="43137"/>
                    </a:srgbClr>
                  </a:outerShdw>
                </a:effectLst>
                <a:latin typeface="Book Antiqua" panose="02040602050305030304" pitchFamily="18" charset="0"/>
              </a:rPr>
              <a:t> </a:t>
            </a:r>
            <a:r>
              <a:rPr lang="en-CA" b="1" dirty="0" err="1" smtClean="0">
                <a:solidFill>
                  <a:srgbClr val="002060"/>
                </a:solidFill>
                <a:effectLst>
                  <a:outerShdw blurRad="38100" dist="38100" dir="2700000" algn="tl">
                    <a:srgbClr val="000000">
                      <a:alpha val="43137"/>
                    </a:srgbClr>
                  </a:outerShdw>
                </a:effectLst>
                <a:latin typeface="Book Antiqua" panose="02040602050305030304" pitchFamily="18" charset="0"/>
              </a:rPr>
              <a:t>importante</a:t>
            </a:r>
            <a:r>
              <a:rPr lang="en-CA" b="1" dirty="0" smtClean="0">
                <a:solidFill>
                  <a:srgbClr val="002060"/>
                </a:solidFill>
                <a:effectLst>
                  <a:outerShdw blurRad="38100" dist="38100" dir="2700000" algn="tl">
                    <a:srgbClr val="000000">
                      <a:alpha val="43137"/>
                    </a:srgbClr>
                  </a:outerShdw>
                </a:effectLst>
                <a:latin typeface="Book Antiqua" panose="02040602050305030304" pitchFamily="18" charset="0"/>
              </a:rPr>
              <a:t>…</a:t>
            </a:r>
            <a:endParaRPr lang="en-CA" b="1" dirty="0">
              <a:solidFill>
                <a:srgbClr val="002060"/>
              </a:solidFill>
              <a:effectLst>
                <a:outerShdw blurRad="38100" dist="38100" dir="2700000" algn="tl">
                  <a:srgbClr val="000000">
                    <a:alpha val="43137"/>
                  </a:srgbClr>
                </a:outerShdw>
              </a:effectLst>
              <a:latin typeface="Book Antiqua" panose="02040602050305030304" pitchFamily="18" charset="0"/>
            </a:endParaRPr>
          </a:p>
        </p:txBody>
      </p:sp>
      <p:sp>
        <p:nvSpPr>
          <p:cNvPr id="3" name="Content Placeholder 2"/>
          <p:cNvSpPr>
            <a:spLocks noGrp="1"/>
          </p:cNvSpPr>
          <p:nvPr>
            <p:ph sz="quarter" idx="1"/>
          </p:nvPr>
        </p:nvSpPr>
        <p:spPr>
          <a:xfrm>
            <a:off x="457200" y="1052736"/>
            <a:ext cx="8229600" cy="5104224"/>
          </a:xfrm>
        </p:spPr>
        <p:txBody>
          <a:bodyPr>
            <a:normAutofit lnSpcReduction="10000"/>
          </a:bodyPr>
          <a:lstStyle/>
          <a:p>
            <a:pPr marL="0" indent="0" algn="just">
              <a:buNone/>
            </a:pPr>
            <a:r>
              <a:rPr lang="en-CA" sz="2000" b="1" dirty="0" err="1" smtClean="0">
                <a:solidFill>
                  <a:srgbClr val="002060"/>
                </a:solidFill>
                <a:latin typeface="Book Antiqua" panose="02040602050305030304" pitchFamily="18" charset="0"/>
              </a:rPr>
              <a:t>Pourquoi</a:t>
            </a:r>
            <a:r>
              <a:rPr lang="en-CA" sz="2000" b="1" dirty="0" smtClean="0">
                <a:solidFill>
                  <a:srgbClr val="002060"/>
                </a:solidFill>
                <a:latin typeface="Book Antiqua" panose="02040602050305030304" pitchFamily="18" charset="0"/>
              </a:rPr>
              <a:t> </a:t>
            </a:r>
            <a:r>
              <a:rPr lang="en-CA" sz="2000" b="1" dirty="0" err="1" smtClean="0">
                <a:solidFill>
                  <a:srgbClr val="002060"/>
                </a:solidFill>
                <a:latin typeface="Book Antiqua" panose="02040602050305030304" pitchFamily="18" charset="0"/>
              </a:rPr>
              <a:t>étudier</a:t>
            </a:r>
            <a:r>
              <a:rPr lang="en-CA" sz="2000" b="1" dirty="0" smtClean="0">
                <a:solidFill>
                  <a:srgbClr val="002060"/>
                </a:solidFill>
                <a:latin typeface="Book Antiqua" panose="02040602050305030304" pitchFamily="18" charset="0"/>
              </a:rPr>
              <a:t> le </a:t>
            </a:r>
            <a:r>
              <a:rPr lang="en-CA" sz="2000" b="1" dirty="0" err="1" smtClean="0">
                <a:solidFill>
                  <a:srgbClr val="002060"/>
                </a:solidFill>
                <a:latin typeface="Book Antiqua" panose="02040602050305030304" pitchFamily="18" charset="0"/>
              </a:rPr>
              <a:t>mitchif</a:t>
            </a:r>
            <a:r>
              <a:rPr lang="en-CA" sz="2000" b="1" dirty="0" smtClean="0">
                <a:solidFill>
                  <a:srgbClr val="002060"/>
                </a:solidFill>
                <a:latin typeface="Book Antiqua" panose="02040602050305030304" pitchFamily="18" charset="0"/>
              </a:rPr>
              <a:t>?</a:t>
            </a:r>
          </a:p>
          <a:p>
            <a:pPr algn="just">
              <a:buFont typeface="Wingdings" panose="05000000000000000000" pitchFamily="2" charset="2"/>
              <a:buChar char="Ø"/>
            </a:pPr>
            <a:r>
              <a:rPr lang="en-CA" sz="2000" dirty="0" smtClean="0">
                <a:solidFill>
                  <a:srgbClr val="002060"/>
                </a:solidFill>
                <a:latin typeface="Book Antiqua" panose="02040602050305030304" pitchFamily="18" charset="0"/>
              </a:rPr>
              <a:t>Vu le </a:t>
            </a:r>
            <a:r>
              <a:rPr lang="en-CA" sz="2000" dirty="0" err="1" smtClean="0">
                <a:solidFill>
                  <a:srgbClr val="002060"/>
                </a:solidFill>
                <a:latin typeface="Book Antiqua" panose="02040602050305030304" pitchFamily="18" charset="0"/>
              </a:rPr>
              <a:t>très</a:t>
            </a:r>
            <a:r>
              <a:rPr lang="en-CA" sz="2000" dirty="0" smtClean="0">
                <a:solidFill>
                  <a:srgbClr val="002060"/>
                </a:solidFill>
                <a:latin typeface="Book Antiqua" panose="02040602050305030304" pitchFamily="18" charset="0"/>
              </a:rPr>
              <a:t> petit </a:t>
            </a:r>
            <a:r>
              <a:rPr lang="en-CA" sz="2000" dirty="0" err="1" smtClean="0">
                <a:solidFill>
                  <a:srgbClr val="002060"/>
                </a:solidFill>
                <a:latin typeface="Book Antiqua" panose="02040602050305030304" pitchFamily="18" charset="0"/>
              </a:rPr>
              <a:t>nombre</a:t>
            </a:r>
            <a:r>
              <a:rPr lang="en-CA" sz="2000" dirty="0" smtClean="0">
                <a:solidFill>
                  <a:srgbClr val="002060"/>
                </a:solidFill>
                <a:latin typeface="Book Antiqua" panose="02040602050305030304" pitchFamily="18" charset="0"/>
              </a:rPr>
              <a:t> de </a:t>
            </a:r>
            <a:r>
              <a:rPr lang="en-CA" sz="2000" dirty="0" err="1" smtClean="0">
                <a:solidFill>
                  <a:srgbClr val="002060"/>
                </a:solidFill>
                <a:latin typeface="Book Antiqua" panose="02040602050305030304" pitchFamily="18" charset="0"/>
              </a:rPr>
              <a:t>locuteurs</a:t>
            </a:r>
            <a:r>
              <a:rPr lang="en-CA" sz="2000" dirty="0" smtClean="0">
                <a:solidFill>
                  <a:srgbClr val="002060"/>
                </a:solidFill>
                <a:latin typeface="Book Antiqua" panose="02040602050305030304" pitchFamily="18" charset="0"/>
              </a:rPr>
              <a:t>, le </a:t>
            </a:r>
            <a:r>
              <a:rPr lang="en-CA" sz="2000" dirty="0" err="1" smtClean="0">
                <a:solidFill>
                  <a:srgbClr val="002060"/>
                </a:solidFill>
                <a:latin typeface="Book Antiqua" panose="02040602050305030304" pitchFamily="18" charset="0"/>
              </a:rPr>
              <a:t>mitchif</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est</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une</a:t>
            </a:r>
            <a:r>
              <a:rPr lang="en-CA" sz="2000" dirty="0" smtClean="0">
                <a:solidFill>
                  <a:srgbClr val="002060"/>
                </a:solidFill>
                <a:latin typeface="Book Antiqua" panose="02040602050305030304" pitchFamily="18" charset="0"/>
              </a:rPr>
              <a:t> langue </a:t>
            </a:r>
            <a:r>
              <a:rPr lang="en-CA" sz="2000" dirty="0" err="1" smtClean="0">
                <a:solidFill>
                  <a:srgbClr val="002060"/>
                </a:solidFill>
                <a:latin typeface="Book Antiqua" panose="02040602050305030304" pitchFamily="18" charset="0"/>
              </a:rPr>
              <a:t>moribonde</a:t>
            </a:r>
            <a:r>
              <a:rPr lang="en-CA" sz="2000" dirty="0" smtClean="0">
                <a:solidFill>
                  <a:srgbClr val="002060"/>
                </a:solidFill>
                <a:latin typeface="Book Antiqua" panose="02040602050305030304" pitchFamily="18" charset="0"/>
              </a:rPr>
              <a:t>, qui </a:t>
            </a:r>
            <a:r>
              <a:rPr lang="en-CA" sz="2000" dirty="0" err="1" smtClean="0">
                <a:solidFill>
                  <a:srgbClr val="002060"/>
                </a:solidFill>
                <a:latin typeface="Book Antiqua" panose="02040602050305030304" pitchFamily="18" charset="0"/>
              </a:rPr>
              <a:t>risque</a:t>
            </a:r>
            <a:r>
              <a:rPr lang="en-CA" sz="2000" dirty="0" smtClean="0">
                <a:solidFill>
                  <a:srgbClr val="002060"/>
                </a:solidFill>
                <a:latin typeface="Book Antiqua" panose="02040602050305030304" pitchFamily="18" charset="0"/>
              </a:rPr>
              <a:t> de </a:t>
            </a:r>
            <a:r>
              <a:rPr lang="en-CA" sz="2000" dirty="0" err="1" smtClean="0">
                <a:solidFill>
                  <a:srgbClr val="002060"/>
                </a:solidFill>
                <a:latin typeface="Book Antiqua" panose="02040602050305030304" pitchFamily="18" charset="0"/>
              </a:rPr>
              <a:t>s’éteindre</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dans</a:t>
            </a:r>
            <a:r>
              <a:rPr lang="en-CA" sz="2000" dirty="0" smtClean="0">
                <a:solidFill>
                  <a:srgbClr val="002060"/>
                </a:solidFill>
                <a:latin typeface="Book Antiqua" panose="02040602050305030304" pitchFamily="18" charset="0"/>
              </a:rPr>
              <a:t> les </a:t>
            </a:r>
            <a:r>
              <a:rPr lang="en-CA" sz="2000" dirty="0" err="1" smtClean="0">
                <a:solidFill>
                  <a:srgbClr val="002060"/>
                </a:solidFill>
                <a:latin typeface="Book Antiqua" panose="02040602050305030304" pitchFamily="18" charset="0"/>
              </a:rPr>
              <a:t>prochaines</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années</a:t>
            </a:r>
            <a:r>
              <a:rPr lang="en-CA" sz="2000" dirty="0" smtClean="0">
                <a:solidFill>
                  <a:srgbClr val="002060"/>
                </a:solidFill>
                <a:latin typeface="Book Antiqua" panose="02040602050305030304" pitchFamily="18" charset="0"/>
              </a:rPr>
              <a:t>. Il </a:t>
            </a:r>
            <a:r>
              <a:rPr lang="en-CA" sz="2000" dirty="0" err="1" smtClean="0">
                <a:solidFill>
                  <a:srgbClr val="002060"/>
                </a:solidFill>
                <a:latin typeface="Book Antiqua" panose="02040602050305030304" pitchFamily="18" charset="0"/>
              </a:rPr>
              <a:t>faut</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donc</a:t>
            </a:r>
            <a:r>
              <a:rPr lang="en-CA" sz="2000" dirty="0" smtClean="0">
                <a:solidFill>
                  <a:srgbClr val="002060"/>
                </a:solidFill>
                <a:latin typeface="Book Antiqua" panose="02040602050305030304" pitchFamily="18" charset="0"/>
              </a:rPr>
              <a:t> documenter la langue </a:t>
            </a:r>
            <a:r>
              <a:rPr lang="en-CA" sz="2000" dirty="0" err="1" smtClean="0">
                <a:solidFill>
                  <a:srgbClr val="002060"/>
                </a:solidFill>
                <a:latin typeface="Book Antiqua" panose="02040602050305030304" pitchFamily="18" charset="0"/>
              </a:rPr>
              <a:t>avant</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qu’elle</a:t>
            </a:r>
            <a:r>
              <a:rPr lang="en-CA" sz="2000" dirty="0" smtClean="0">
                <a:solidFill>
                  <a:srgbClr val="002060"/>
                </a:solidFill>
                <a:latin typeface="Book Antiqua" panose="02040602050305030304" pitchFamily="18" charset="0"/>
              </a:rPr>
              <a:t> ne </a:t>
            </a:r>
            <a:r>
              <a:rPr lang="en-CA" sz="2000" dirty="0" err="1" smtClean="0">
                <a:solidFill>
                  <a:srgbClr val="002060"/>
                </a:solidFill>
                <a:latin typeface="Book Antiqua" panose="02040602050305030304" pitchFamily="18" charset="0"/>
              </a:rPr>
              <a:t>disparaisse</a:t>
            </a:r>
            <a:r>
              <a:rPr lang="en-CA" sz="2000" dirty="0" smtClean="0">
                <a:solidFill>
                  <a:srgbClr val="002060"/>
                </a:solidFill>
                <a:latin typeface="Book Antiqua" panose="02040602050305030304" pitchFamily="18" charset="0"/>
              </a:rPr>
              <a:t>;</a:t>
            </a:r>
          </a:p>
          <a:p>
            <a:pPr marL="0" indent="0" algn="just">
              <a:buNone/>
            </a:pPr>
            <a:endParaRPr lang="en-CA" sz="2000" dirty="0" smtClean="0">
              <a:solidFill>
                <a:srgbClr val="002060"/>
              </a:solidFill>
              <a:latin typeface="Book Antiqua" panose="02040602050305030304" pitchFamily="18" charset="0"/>
            </a:endParaRPr>
          </a:p>
          <a:p>
            <a:pPr algn="just">
              <a:buFont typeface="Wingdings" panose="05000000000000000000" pitchFamily="2" charset="2"/>
              <a:buChar char="Ø"/>
            </a:pPr>
            <a:r>
              <a:rPr lang="en-CA" sz="2000" dirty="0" err="1" smtClean="0">
                <a:solidFill>
                  <a:srgbClr val="002060"/>
                </a:solidFill>
                <a:latin typeface="Book Antiqua" panose="02040602050305030304" pitchFamily="18" charset="0"/>
              </a:rPr>
              <a:t>C’est</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une</a:t>
            </a:r>
            <a:r>
              <a:rPr lang="en-CA" sz="2000" dirty="0" smtClean="0">
                <a:solidFill>
                  <a:srgbClr val="002060"/>
                </a:solidFill>
                <a:latin typeface="Book Antiqua" panose="02040602050305030304" pitchFamily="18" charset="0"/>
              </a:rPr>
              <a:t> langue </a:t>
            </a:r>
            <a:r>
              <a:rPr lang="en-CA" sz="2000" dirty="0" err="1" smtClean="0">
                <a:solidFill>
                  <a:srgbClr val="002060"/>
                </a:solidFill>
                <a:latin typeface="Book Antiqua" panose="02040602050305030304" pitchFamily="18" charset="0"/>
              </a:rPr>
              <a:t>mixte</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bilingue</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Ces</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langues</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sont</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assez</a:t>
            </a:r>
            <a:r>
              <a:rPr lang="en-CA" sz="2000" dirty="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rares</a:t>
            </a:r>
            <a:r>
              <a:rPr lang="en-CA" sz="2000" dirty="0" smtClean="0">
                <a:solidFill>
                  <a:srgbClr val="002060"/>
                </a:solidFill>
                <a:latin typeface="Book Antiqua" panose="02040602050305030304" pitchFamily="18" charset="0"/>
              </a:rPr>
              <a:t>. Et </a:t>
            </a:r>
            <a:r>
              <a:rPr lang="en-CA" sz="2000" dirty="0" err="1" smtClean="0">
                <a:solidFill>
                  <a:srgbClr val="002060"/>
                </a:solidFill>
                <a:latin typeface="Book Antiqua" panose="02040602050305030304" pitchFamily="18" charset="0"/>
              </a:rPr>
              <a:t>parmi</a:t>
            </a:r>
            <a:r>
              <a:rPr lang="en-CA" sz="2000" dirty="0" smtClean="0">
                <a:solidFill>
                  <a:srgbClr val="002060"/>
                </a:solidFill>
                <a:latin typeface="Book Antiqua" panose="02040602050305030304" pitchFamily="18" charset="0"/>
              </a:rPr>
              <a:t> les LMB, </a:t>
            </a:r>
            <a:r>
              <a:rPr lang="en-CA" sz="2000" dirty="0" err="1" smtClean="0">
                <a:solidFill>
                  <a:srgbClr val="002060"/>
                </a:solidFill>
                <a:latin typeface="Book Antiqua" panose="02040602050305030304" pitchFamily="18" charset="0"/>
              </a:rPr>
              <a:t>très</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peu</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sont</a:t>
            </a:r>
            <a:r>
              <a:rPr lang="en-CA" sz="2000" dirty="0" smtClean="0">
                <a:solidFill>
                  <a:srgbClr val="002060"/>
                </a:solidFill>
                <a:latin typeface="Book Antiqua" panose="02040602050305030304" pitchFamily="18" charset="0"/>
              </a:rPr>
              <a:t> du genre NOM/VERBE.  Il </a:t>
            </a:r>
            <a:r>
              <a:rPr lang="en-CA" sz="2000" dirty="0" err="1" smtClean="0">
                <a:solidFill>
                  <a:srgbClr val="002060"/>
                </a:solidFill>
                <a:latin typeface="Book Antiqua" panose="02040602050305030304" pitchFamily="18" charset="0"/>
              </a:rPr>
              <a:t>est</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donc</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intéressant</a:t>
            </a:r>
            <a:r>
              <a:rPr lang="en-CA" sz="2000" dirty="0" smtClean="0">
                <a:solidFill>
                  <a:srgbClr val="002060"/>
                </a:solidFill>
                <a:latin typeface="Book Antiqua" panose="02040602050305030304" pitchFamily="18" charset="0"/>
              </a:rPr>
              <a:t> du point de </a:t>
            </a:r>
            <a:r>
              <a:rPr lang="en-CA" sz="2000" dirty="0" err="1" smtClean="0">
                <a:solidFill>
                  <a:srgbClr val="002060"/>
                </a:solidFill>
                <a:latin typeface="Book Antiqua" panose="02040602050305030304" pitchFamily="18" charset="0"/>
              </a:rPr>
              <a:t>vue</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linguistique</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d’approfondir</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nos</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connaissances</a:t>
            </a:r>
            <a:r>
              <a:rPr lang="en-CA" sz="2000" dirty="0" smtClean="0">
                <a:solidFill>
                  <a:srgbClr val="002060"/>
                </a:solidFill>
                <a:latin typeface="Book Antiqua" panose="02040602050305030304" pitchFamily="18" charset="0"/>
              </a:rPr>
              <a:t> sur </a:t>
            </a:r>
            <a:r>
              <a:rPr lang="en-CA" sz="2000" dirty="0" err="1" smtClean="0">
                <a:solidFill>
                  <a:srgbClr val="002060"/>
                </a:solidFill>
                <a:latin typeface="Book Antiqua" panose="02040602050305030304" pitchFamily="18" charset="0"/>
              </a:rPr>
              <a:t>ce</a:t>
            </a:r>
            <a:r>
              <a:rPr lang="en-CA" sz="2000" dirty="0" smtClean="0">
                <a:solidFill>
                  <a:srgbClr val="002060"/>
                </a:solidFill>
                <a:latin typeface="Book Antiqua" panose="02040602050305030304" pitchFamily="18" charset="0"/>
              </a:rPr>
              <a:t> type de </a:t>
            </a:r>
            <a:r>
              <a:rPr lang="en-CA" sz="2000" dirty="0" err="1" smtClean="0">
                <a:solidFill>
                  <a:srgbClr val="002060"/>
                </a:solidFill>
                <a:latin typeface="Book Antiqua" panose="02040602050305030304" pitchFamily="18" charset="0"/>
              </a:rPr>
              <a:t>langues</a:t>
            </a:r>
            <a:r>
              <a:rPr lang="en-CA" sz="2000" dirty="0" smtClean="0">
                <a:solidFill>
                  <a:srgbClr val="002060"/>
                </a:solidFill>
                <a:latin typeface="Book Antiqua" panose="02040602050305030304" pitchFamily="18" charset="0"/>
              </a:rPr>
              <a:t>;</a:t>
            </a:r>
          </a:p>
          <a:p>
            <a:pPr marL="0" indent="0" algn="just">
              <a:buNone/>
            </a:pPr>
            <a:endParaRPr lang="en-CA" sz="2000" dirty="0" smtClean="0">
              <a:solidFill>
                <a:srgbClr val="002060"/>
              </a:solidFill>
              <a:latin typeface="Book Antiqua" panose="02040602050305030304" pitchFamily="18" charset="0"/>
            </a:endParaRPr>
          </a:p>
          <a:p>
            <a:pPr algn="just">
              <a:buFont typeface="Wingdings" panose="05000000000000000000" pitchFamily="2" charset="2"/>
              <a:buChar char="Ø"/>
            </a:pPr>
            <a:r>
              <a:rPr lang="en-CA" sz="2000" dirty="0" smtClean="0">
                <a:solidFill>
                  <a:srgbClr val="002060"/>
                </a:solidFill>
                <a:latin typeface="Book Antiqua" panose="02040602050305030304" pitchFamily="18" charset="0"/>
              </a:rPr>
              <a:t>La </a:t>
            </a:r>
            <a:r>
              <a:rPr lang="en-CA" sz="2000" dirty="0" err="1" smtClean="0">
                <a:solidFill>
                  <a:srgbClr val="002060"/>
                </a:solidFill>
                <a:latin typeface="Book Antiqua" panose="02040602050305030304" pitchFamily="18" charset="0"/>
              </a:rPr>
              <a:t>composante</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française</a:t>
            </a:r>
            <a:r>
              <a:rPr lang="en-CA" sz="2000" dirty="0" smtClean="0">
                <a:solidFill>
                  <a:srgbClr val="002060"/>
                </a:solidFill>
                <a:latin typeface="Book Antiqua" panose="02040602050305030304" pitchFamily="18" charset="0"/>
              </a:rPr>
              <a:t> du </a:t>
            </a:r>
            <a:r>
              <a:rPr lang="en-CA" sz="2000" dirty="0" err="1" smtClean="0">
                <a:solidFill>
                  <a:srgbClr val="002060"/>
                </a:solidFill>
                <a:latin typeface="Book Antiqua" panose="02040602050305030304" pitchFamily="18" charset="0"/>
              </a:rPr>
              <a:t>mitchif</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reflète</a:t>
            </a:r>
            <a:r>
              <a:rPr lang="en-CA" sz="2000" dirty="0" smtClean="0">
                <a:solidFill>
                  <a:srgbClr val="002060"/>
                </a:solidFill>
                <a:latin typeface="Book Antiqua" panose="02040602050305030304" pitchFamily="18" charset="0"/>
              </a:rPr>
              <a:t> un </a:t>
            </a:r>
            <a:r>
              <a:rPr lang="en-CA" sz="2000" dirty="0" err="1" smtClean="0">
                <a:solidFill>
                  <a:srgbClr val="002060"/>
                </a:solidFill>
                <a:latin typeface="Book Antiqua" panose="02040602050305030304" pitchFamily="18" charset="0"/>
              </a:rPr>
              <a:t>état</a:t>
            </a:r>
            <a:r>
              <a:rPr lang="en-CA" sz="2000" dirty="0" smtClean="0">
                <a:solidFill>
                  <a:srgbClr val="002060"/>
                </a:solidFill>
                <a:latin typeface="Book Antiqua" panose="02040602050305030304" pitchFamily="18" charset="0"/>
              </a:rPr>
              <a:t> du </a:t>
            </a:r>
            <a:r>
              <a:rPr lang="en-CA" sz="2000" dirty="0" err="1" smtClean="0">
                <a:solidFill>
                  <a:srgbClr val="002060"/>
                </a:solidFill>
                <a:latin typeface="Book Antiqua" panose="02040602050305030304" pitchFamily="18" charset="0"/>
              </a:rPr>
              <a:t>français</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très</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ancien</a:t>
            </a:r>
            <a:r>
              <a:rPr lang="en-CA" sz="2000" dirty="0" smtClean="0">
                <a:solidFill>
                  <a:srgbClr val="002060"/>
                </a:solidFill>
                <a:latin typeface="Book Antiqua" panose="02040602050305030304" pitchFamily="18" charset="0"/>
              </a:rPr>
              <a:t>. Elle </a:t>
            </a:r>
            <a:r>
              <a:rPr lang="en-CA" sz="2000" dirty="0" err="1" smtClean="0">
                <a:solidFill>
                  <a:srgbClr val="002060"/>
                </a:solidFill>
                <a:latin typeface="Book Antiqua" panose="02040602050305030304" pitchFamily="18" charset="0"/>
              </a:rPr>
              <a:t>représente</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donc</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une</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fenêtre</a:t>
            </a:r>
            <a:r>
              <a:rPr lang="en-CA" sz="2000" dirty="0" smtClean="0">
                <a:solidFill>
                  <a:srgbClr val="002060"/>
                </a:solidFill>
                <a:latin typeface="Book Antiqua" panose="02040602050305030304" pitchFamily="18" charset="0"/>
              </a:rPr>
              <a:t>’ sur </a:t>
            </a:r>
            <a:r>
              <a:rPr lang="en-CA" sz="2000" dirty="0" err="1" smtClean="0">
                <a:solidFill>
                  <a:srgbClr val="002060"/>
                </a:solidFill>
                <a:latin typeface="Book Antiqua" panose="02040602050305030304" pitchFamily="18" charset="0"/>
              </a:rPr>
              <a:t>l’état</a:t>
            </a:r>
            <a:r>
              <a:rPr lang="en-CA" sz="2000" dirty="0" smtClean="0">
                <a:solidFill>
                  <a:srgbClr val="002060"/>
                </a:solidFill>
                <a:latin typeface="Book Antiqua" panose="02040602050305030304" pitchFamily="18" charset="0"/>
              </a:rPr>
              <a:t> du </a:t>
            </a:r>
            <a:r>
              <a:rPr lang="en-CA" sz="2000" dirty="0" err="1" smtClean="0">
                <a:solidFill>
                  <a:srgbClr val="002060"/>
                </a:solidFill>
                <a:latin typeface="Book Antiqua" panose="02040602050305030304" pitchFamily="18" charset="0"/>
              </a:rPr>
              <a:t>français</a:t>
            </a:r>
            <a:r>
              <a:rPr lang="en-CA" sz="2000" dirty="0" smtClean="0">
                <a:solidFill>
                  <a:srgbClr val="002060"/>
                </a:solidFill>
                <a:latin typeface="Book Antiqua" panose="02040602050305030304" pitchFamily="18" charset="0"/>
              </a:rPr>
              <a:t> du 18</a:t>
            </a:r>
            <a:r>
              <a:rPr lang="en-CA" sz="2000" baseline="30000" dirty="0" smtClean="0">
                <a:solidFill>
                  <a:srgbClr val="002060"/>
                </a:solidFill>
                <a:latin typeface="Book Antiqua" panose="02040602050305030304" pitchFamily="18" charset="0"/>
              </a:rPr>
              <a:t>e </a:t>
            </a:r>
            <a:r>
              <a:rPr lang="en-CA" sz="2000" dirty="0" smtClean="0">
                <a:solidFill>
                  <a:srgbClr val="002060"/>
                </a:solidFill>
                <a:latin typeface="Book Antiqua" panose="02040602050305030304" pitchFamily="18" charset="0"/>
              </a:rPr>
              <a:t>siècle au Canada et au Québec </a:t>
            </a:r>
            <a:r>
              <a:rPr lang="en-CA" sz="2000" dirty="0" err="1" smtClean="0">
                <a:solidFill>
                  <a:srgbClr val="002060"/>
                </a:solidFill>
                <a:latin typeface="Book Antiqua" panose="02040602050305030304" pitchFamily="18" charset="0"/>
              </a:rPr>
              <a:t>en</a:t>
            </a:r>
            <a:r>
              <a:rPr lang="en-CA" sz="2000" dirty="0" smtClean="0">
                <a:solidFill>
                  <a:srgbClr val="002060"/>
                </a:solidFill>
                <a:latin typeface="Book Antiqua" panose="02040602050305030304" pitchFamily="18" charset="0"/>
              </a:rPr>
              <a:t> </a:t>
            </a:r>
            <a:r>
              <a:rPr lang="en-CA" sz="2000" dirty="0" err="1" smtClean="0">
                <a:solidFill>
                  <a:srgbClr val="002060"/>
                </a:solidFill>
                <a:latin typeface="Book Antiqua" panose="02040602050305030304" pitchFamily="18" charset="0"/>
              </a:rPr>
              <a:t>particulier</a:t>
            </a:r>
            <a:r>
              <a:rPr lang="en-CA" sz="2000" dirty="0" smtClean="0">
                <a:solidFill>
                  <a:srgbClr val="002060"/>
                </a:solidFill>
                <a:latin typeface="Book Antiqua" panose="02040602050305030304" pitchFamily="18" charset="0"/>
              </a:rPr>
              <a:t>.</a:t>
            </a:r>
          </a:p>
          <a:p>
            <a:pPr>
              <a:buFont typeface="Wingdings" panose="05000000000000000000" pitchFamily="2" charset="2"/>
              <a:buChar char="Ø"/>
            </a:pPr>
            <a:endParaRPr lang="en-CA" sz="2000" dirty="0" smtClean="0">
              <a:solidFill>
                <a:srgbClr val="002060"/>
              </a:solidFill>
              <a:latin typeface="Book Antiqua" panose="02040602050305030304" pitchFamily="18" charset="0"/>
            </a:endParaRPr>
          </a:p>
          <a:p>
            <a:pPr marL="0" indent="0" algn="ctr">
              <a:buNone/>
            </a:pPr>
            <a:r>
              <a:rPr lang="en-CA" sz="2400" b="1" dirty="0" err="1" smtClean="0">
                <a:solidFill>
                  <a:srgbClr val="FF0000"/>
                </a:solidFill>
                <a:latin typeface="Book Antiqua" panose="02040602050305030304" pitchFamily="18" charset="0"/>
              </a:rPr>
              <a:t>Maarsi</a:t>
            </a:r>
            <a:r>
              <a:rPr lang="en-CA" sz="2400" b="1" dirty="0" smtClean="0">
                <a:solidFill>
                  <a:srgbClr val="FF0000"/>
                </a:solidFill>
                <a:latin typeface="Book Antiqua" panose="02040602050305030304" pitchFamily="18" charset="0"/>
              </a:rPr>
              <a:t>! </a:t>
            </a:r>
            <a:r>
              <a:rPr lang="en-CA" sz="2400" b="1" dirty="0" err="1" smtClean="0">
                <a:solidFill>
                  <a:srgbClr val="FF0000"/>
                </a:solidFill>
                <a:latin typeface="Book Antiqua" panose="02040602050305030304" pitchFamily="18" charset="0"/>
              </a:rPr>
              <a:t>Migwetch</a:t>
            </a:r>
            <a:r>
              <a:rPr lang="en-CA" sz="2400" b="1" dirty="0" smtClean="0">
                <a:solidFill>
                  <a:srgbClr val="FF0000"/>
                </a:solidFill>
                <a:latin typeface="Book Antiqua" panose="02040602050305030304" pitchFamily="18" charset="0"/>
              </a:rPr>
              <a:t>!</a:t>
            </a:r>
            <a:endParaRPr lang="en-CA" sz="2400" b="1" dirty="0">
              <a:solidFill>
                <a:srgbClr val="FF0000"/>
              </a:solidFill>
              <a:latin typeface="Book Antiqua" panose="02040602050305030304" pitchFamily="18" charset="0"/>
            </a:endParaRPr>
          </a:p>
        </p:txBody>
      </p:sp>
    </p:spTree>
    <p:extLst>
      <p:ext uri="{BB962C8B-B14F-4D97-AF65-F5344CB8AC3E}">
        <p14:creationId xmlns:p14="http://schemas.microsoft.com/office/powerpoint/2010/main" val="23717254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4312"/>
          </a:xfrm>
        </p:spPr>
        <p:txBody>
          <a:bodyPr/>
          <a:lstStyle/>
          <a:p>
            <a:r>
              <a:rPr lang="en-CA" b="1" dirty="0" err="1" smtClean="0">
                <a:solidFill>
                  <a:srgbClr val="002060"/>
                </a:solidFill>
                <a:effectLst>
                  <a:outerShdw blurRad="38100" dist="38100" dir="2700000" algn="tl">
                    <a:srgbClr val="000000">
                      <a:alpha val="43137"/>
                    </a:srgbClr>
                  </a:outerShdw>
                </a:effectLst>
                <a:latin typeface="Book Antiqua" panose="02040602050305030304" pitchFamily="18" charset="0"/>
              </a:rPr>
              <a:t>Références</a:t>
            </a:r>
            <a:r>
              <a:rPr lang="en-CA" b="1" dirty="0">
                <a:solidFill>
                  <a:srgbClr val="002060"/>
                </a:solidFill>
                <a:effectLst>
                  <a:outerShdw blurRad="38100" dist="38100" dir="2700000" algn="tl">
                    <a:srgbClr val="000000">
                      <a:alpha val="43137"/>
                    </a:srgbClr>
                  </a:outerShdw>
                </a:effectLst>
                <a:latin typeface="Book Antiqua" panose="02040602050305030304" pitchFamily="18" charset="0"/>
              </a:rPr>
              <a:t>/</a:t>
            </a:r>
            <a:r>
              <a:rPr lang="en-CA" b="1" dirty="0" smtClean="0">
                <a:solidFill>
                  <a:srgbClr val="002060"/>
                </a:solidFill>
                <a:effectLst>
                  <a:outerShdw blurRad="38100" dist="38100" dir="2700000" algn="tl">
                    <a:srgbClr val="000000">
                      <a:alpha val="43137"/>
                    </a:srgbClr>
                  </a:outerShdw>
                </a:effectLst>
                <a:latin typeface="Book Antiqua" panose="02040602050305030304" pitchFamily="18" charset="0"/>
              </a:rPr>
              <a:t>Pour </a:t>
            </a:r>
            <a:r>
              <a:rPr lang="en-CA" b="1" dirty="0" err="1" smtClean="0">
                <a:solidFill>
                  <a:srgbClr val="002060"/>
                </a:solidFill>
                <a:effectLst>
                  <a:outerShdw blurRad="38100" dist="38100" dir="2700000" algn="tl">
                    <a:srgbClr val="000000">
                      <a:alpha val="43137"/>
                    </a:srgbClr>
                  </a:outerShdw>
                </a:effectLst>
                <a:latin typeface="Book Antiqua" panose="02040602050305030304" pitchFamily="18" charset="0"/>
              </a:rPr>
              <a:t>en</a:t>
            </a:r>
            <a:r>
              <a:rPr lang="en-CA" b="1" dirty="0" smtClean="0">
                <a:solidFill>
                  <a:srgbClr val="002060"/>
                </a:solidFill>
                <a:effectLst>
                  <a:outerShdw blurRad="38100" dist="38100" dir="2700000" algn="tl">
                    <a:srgbClr val="000000">
                      <a:alpha val="43137"/>
                    </a:srgbClr>
                  </a:outerShdw>
                </a:effectLst>
                <a:latin typeface="Book Antiqua" panose="02040602050305030304" pitchFamily="18" charset="0"/>
              </a:rPr>
              <a:t> savoir plus long…</a:t>
            </a:r>
            <a:endParaRPr lang="en-CA" b="1" dirty="0">
              <a:solidFill>
                <a:srgbClr val="002060"/>
              </a:solidFill>
              <a:effectLst>
                <a:outerShdw blurRad="38100" dist="38100" dir="2700000" algn="tl">
                  <a:srgbClr val="000000">
                    <a:alpha val="43137"/>
                  </a:srgbClr>
                </a:outerShdw>
              </a:effectLst>
              <a:latin typeface="Book Antiqua" panose="02040602050305030304" pitchFamily="18" charset="0"/>
            </a:endParaRPr>
          </a:p>
        </p:txBody>
      </p:sp>
      <p:sp>
        <p:nvSpPr>
          <p:cNvPr id="3" name="Content Placeholder 2"/>
          <p:cNvSpPr>
            <a:spLocks noGrp="1"/>
          </p:cNvSpPr>
          <p:nvPr>
            <p:ph sz="quarter" idx="1"/>
          </p:nvPr>
        </p:nvSpPr>
        <p:spPr>
          <a:xfrm>
            <a:off x="457200" y="836712"/>
            <a:ext cx="8229600" cy="5320248"/>
          </a:xfrm>
        </p:spPr>
        <p:txBody>
          <a:bodyPr>
            <a:normAutofit/>
          </a:bodyPr>
          <a:lstStyle/>
          <a:p>
            <a:pPr marL="355600" indent="-355600" algn="just">
              <a:buNone/>
            </a:pPr>
            <a:r>
              <a:rPr lang="fr-CA" sz="2000" dirty="0" err="1">
                <a:solidFill>
                  <a:srgbClr val="002060"/>
                </a:solidFill>
                <a:latin typeface="Book Antiqua" panose="02040602050305030304" pitchFamily="18" charset="0"/>
              </a:rPr>
              <a:t>Bakker</a:t>
            </a:r>
            <a:r>
              <a:rPr lang="fr-CA" sz="2000" dirty="0">
                <a:solidFill>
                  <a:srgbClr val="002060"/>
                </a:solidFill>
                <a:latin typeface="Book Antiqua" panose="02040602050305030304" pitchFamily="18" charset="0"/>
              </a:rPr>
              <a:t>, P. 1997. </a:t>
            </a:r>
            <a:r>
              <a:rPr lang="fr-CA" sz="2000" i="1" dirty="0">
                <a:solidFill>
                  <a:srgbClr val="002060"/>
                </a:solidFill>
                <a:latin typeface="Book Antiqua" panose="02040602050305030304" pitchFamily="18" charset="0"/>
              </a:rPr>
              <a:t>A </a:t>
            </a:r>
            <a:r>
              <a:rPr lang="fr-CA" sz="2000" i="1" dirty="0" err="1">
                <a:solidFill>
                  <a:srgbClr val="002060"/>
                </a:solidFill>
                <a:latin typeface="Book Antiqua" panose="02040602050305030304" pitchFamily="18" charset="0"/>
              </a:rPr>
              <a:t>language</a:t>
            </a:r>
            <a:r>
              <a:rPr lang="fr-CA" sz="2000" i="1" dirty="0">
                <a:solidFill>
                  <a:srgbClr val="002060"/>
                </a:solidFill>
                <a:latin typeface="Book Antiqua" panose="02040602050305030304" pitchFamily="18" charset="0"/>
              </a:rPr>
              <a:t> of </a:t>
            </a:r>
            <a:r>
              <a:rPr lang="fr-CA" sz="2000" i="1" dirty="0" err="1">
                <a:solidFill>
                  <a:srgbClr val="002060"/>
                </a:solidFill>
                <a:latin typeface="Book Antiqua" panose="02040602050305030304" pitchFamily="18" charset="0"/>
              </a:rPr>
              <a:t>our</a:t>
            </a:r>
            <a:r>
              <a:rPr lang="fr-CA" sz="2000" i="1" dirty="0">
                <a:solidFill>
                  <a:srgbClr val="002060"/>
                </a:solidFill>
                <a:latin typeface="Book Antiqua" panose="02040602050305030304" pitchFamily="18" charset="0"/>
              </a:rPr>
              <a:t> </a:t>
            </a:r>
            <a:r>
              <a:rPr lang="fr-CA" sz="2000" i="1" dirty="0" err="1">
                <a:solidFill>
                  <a:srgbClr val="002060"/>
                </a:solidFill>
                <a:latin typeface="Book Antiqua" panose="02040602050305030304" pitchFamily="18" charset="0"/>
              </a:rPr>
              <a:t>own</a:t>
            </a:r>
            <a:r>
              <a:rPr lang="fr-CA" sz="2000" i="1" dirty="0">
                <a:solidFill>
                  <a:srgbClr val="002060"/>
                </a:solidFill>
                <a:latin typeface="Book Antiqua" panose="02040602050305030304" pitchFamily="18" charset="0"/>
              </a:rPr>
              <a:t>. The Genesis of </a:t>
            </a:r>
            <a:r>
              <a:rPr lang="fr-CA" sz="2000" i="1" dirty="0" err="1">
                <a:solidFill>
                  <a:srgbClr val="002060"/>
                </a:solidFill>
                <a:latin typeface="Book Antiqua" panose="02040602050305030304" pitchFamily="18" charset="0"/>
              </a:rPr>
              <a:t>Michif</a:t>
            </a:r>
            <a:r>
              <a:rPr lang="fr-CA" sz="2000" i="1" dirty="0">
                <a:solidFill>
                  <a:srgbClr val="002060"/>
                </a:solidFill>
                <a:latin typeface="Book Antiqua" panose="02040602050305030304" pitchFamily="18" charset="0"/>
              </a:rPr>
              <a:t>, the Mixed Cree-French </a:t>
            </a:r>
            <a:r>
              <a:rPr lang="fr-CA" sz="2000" i="1" dirty="0" err="1">
                <a:solidFill>
                  <a:srgbClr val="002060"/>
                </a:solidFill>
                <a:latin typeface="Book Antiqua" panose="02040602050305030304" pitchFamily="18" charset="0"/>
              </a:rPr>
              <a:t>Language</a:t>
            </a:r>
            <a:r>
              <a:rPr lang="fr-CA" sz="2000" i="1" dirty="0">
                <a:solidFill>
                  <a:srgbClr val="002060"/>
                </a:solidFill>
                <a:latin typeface="Book Antiqua" panose="02040602050305030304" pitchFamily="18" charset="0"/>
              </a:rPr>
              <a:t> of the Canadian Métis</a:t>
            </a:r>
            <a:r>
              <a:rPr lang="fr-CA" sz="2000" dirty="0">
                <a:solidFill>
                  <a:srgbClr val="002060"/>
                </a:solidFill>
                <a:latin typeface="Book Antiqua" panose="02040602050305030304" pitchFamily="18" charset="0"/>
              </a:rPr>
              <a:t>. New York: Oxford </a:t>
            </a:r>
            <a:r>
              <a:rPr lang="fr-CA" sz="2000" dirty="0" err="1">
                <a:solidFill>
                  <a:srgbClr val="002060"/>
                </a:solidFill>
                <a:latin typeface="Book Antiqua" panose="02040602050305030304" pitchFamily="18" charset="0"/>
              </a:rPr>
              <a:t>University</a:t>
            </a:r>
            <a:r>
              <a:rPr lang="fr-CA" sz="2000" dirty="0">
                <a:solidFill>
                  <a:srgbClr val="002060"/>
                </a:solidFill>
                <a:latin typeface="Book Antiqua" panose="02040602050305030304" pitchFamily="18" charset="0"/>
              </a:rPr>
              <a:t> </a:t>
            </a:r>
            <a:r>
              <a:rPr lang="fr-CA" sz="2000" dirty="0" err="1">
                <a:solidFill>
                  <a:srgbClr val="002060"/>
                </a:solidFill>
                <a:latin typeface="Book Antiqua" panose="02040602050305030304" pitchFamily="18" charset="0"/>
              </a:rPr>
              <a:t>Press</a:t>
            </a:r>
            <a:r>
              <a:rPr lang="fr-CA" sz="2000" dirty="0" smtClean="0">
                <a:solidFill>
                  <a:srgbClr val="002060"/>
                </a:solidFill>
                <a:latin typeface="Book Antiqua" panose="02040602050305030304" pitchFamily="18" charset="0"/>
              </a:rPr>
              <a:t>.</a:t>
            </a:r>
          </a:p>
          <a:p>
            <a:pPr marL="355600" indent="-355600" algn="just">
              <a:buNone/>
            </a:pPr>
            <a:r>
              <a:rPr lang="fr-CA" sz="2000" dirty="0" smtClean="0">
                <a:solidFill>
                  <a:srgbClr val="002060"/>
                </a:solidFill>
                <a:latin typeface="Book Antiqua" panose="02040602050305030304" pitchFamily="18" charset="0"/>
              </a:rPr>
              <a:t>Côté, M.-H. 2011. « French liaison », dans M. van </a:t>
            </a:r>
            <a:r>
              <a:rPr lang="fr-CA" sz="2000" dirty="0" err="1" smtClean="0">
                <a:solidFill>
                  <a:srgbClr val="002060"/>
                </a:solidFill>
                <a:latin typeface="Book Antiqua" panose="02040602050305030304" pitchFamily="18" charset="0"/>
              </a:rPr>
              <a:t>Oostendorp</a:t>
            </a:r>
            <a:r>
              <a:rPr lang="fr-CA" sz="2000" dirty="0" smtClean="0">
                <a:solidFill>
                  <a:srgbClr val="002060"/>
                </a:solidFill>
                <a:latin typeface="Book Antiqua" panose="02040602050305030304" pitchFamily="18" charset="0"/>
              </a:rPr>
              <a:t> et al. (</a:t>
            </a:r>
            <a:r>
              <a:rPr lang="fr-CA" sz="2000" dirty="0" err="1" smtClean="0">
                <a:solidFill>
                  <a:srgbClr val="002060"/>
                </a:solidFill>
                <a:latin typeface="Book Antiqua" panose="02040602050305030304" pitchFamily="18" charset="0"/>
              </a:rPr>
              <a:t>dir</a:t>
            </a:r>
            <a:r>
              <a:rPr lang="fr-CA" sz="2000" dirty="0" smtClean="0">
                <a:solidFill>
                  <a:srgbClr val="002060"/>
                </a:solidFill>
                <a:latin typeface="Book Antiqua" panose="02040602050305030304" pitchFamily="18" charset="0"/>
              </a:rPr>
              <a:t>.) </a:t>
            </a:r>
            <a:r>
              <a:rPr lang="fr-CA" sz="2000" dirty="0" err="1" smtClean="0">
                <a:solidFill>
                  <a:srgbClr val="002060"/>
                </a:solidFill>
                <a:latin typeface="Book Antiqua" panose="02040602050305030304" pitchFamily="18" charset="0"/>
              </a:rPr>
              <a:t>Companion</a:t>
            </a:r>
            <a:r>
              <a:rPr lang="fr-CA" sz="2000" dirty="0" smtClean="0">
                <a:solidFill>
                  <a:srgbClr val="002060"/>
                </a:solidFill>
                <a:latin typeface="Book Antiqua" panose="02040602050305030304" pitchFamily="18" charset="0"/>
              </a:rPr>
              <a:t> to </a:t>
            </a:r>
            <a:r>
              <a:rPr lang="fr-CA" sz="2000" dirty="0" err="1" smtClean="0">
                <a:solidFill>
                  <a:srgbClr val="002060"/>
                </a:solidFill>
                <a:latin typeface="Book Antiqua" panose="02040602050305030304" pitchFamily="18" charset="0"/>
              </a:rPr>
              <a:t>Phonology</a:t>
            </a:r>
            <a:r>
              <a:rPr lang="fr-CA" sz="2000" dirty="0" smtClean="0">
                <a:solidFill>
                  <a:srgbClr val="002060"/>
                </a:solidFill>
                <a:latin typeface="Book Antiqua" panose="02040602050305030304" pitchFamily="18" charset="0"/>
              </a:rPr>
              <a:t>. </a:t>
            </a:r>
            <a:r>
              <a:rPr lang="fr-CA" sz="2000" dirty="0" err="1" smtClean="0">
                <a:solidFill>
                  <a:srgbClr val="002060"/>
                </a:solidFill>
                <a:latin typeface="Book Antiqua" panose="02040602050305030304" pitchFamily="18" charset="0"/>
              </a:rPr>
              <a:t>Malden</a:t>
            </a:r>
            <a:r>
              <a:rPr lang="fr-CA" sz="2000" dirty="0" smtClean="0">
                <a:solidFill>
                  <a:srgbClr val="002060"/>
                </a:solidFill>
                <a:latin typeface="Book Antiqua" panose="02040602050305030304" pitchFamily="18" charset="0"/>
              </a:rPr>
              <a:t> (Mass.): </a:t>
            </a:r>
            <a:r>
              <a:rPr lang="fr-CA" sz="2000" dirty="0" err="1" smtClean="0">
                <a:solidFill>
                  <a:srgbClr val="002060"/>
                </a:solidFill>
                <a:latin typeface="Book Antiqua" panose="02040602050305030304" pitchFamily="18" charset="0"/>
              </a:rPr>
              <a:t>Wiley-Blackwell</a:t>
            </a:r>
            <a:r>
              <a:rPr lang="fr-CA" sz="2000" dirty="0" smtClean="0">
                <a:solidFill>
                  <a:srgbClr val="002060"/>
                </a:solidFill>
                <a:latin typeface="Book Antiqua" panose="02040602050305030304" pitchFamily="18" charset="0"/>
              </a:rPr>
              <a:t>, p. 2685-2710.</a:t>
            </a:r>
            <a:endParaRPr lang="fr-CA" sz="2000" dirty="0" smtClean="0">
              <a:solidFill>
                <a:srgbClr val="002060"/>
              </a:solidFill>
              <a:latin typeface="Book Antiqua" panose="02040602050305030304" pitchFamily="18" charset="0"/>
            </a:endParaRPr>
          </a:p>
          <a:p>
            <a:pPr marL="355600" indent="-355600" algn="just">
              <a:buNone/>
            </a:pPr>
            <a:r>
              <a:rPr lang="fr-CA" sz="2000" dirty="0" smtClean="0">
                <a:solidFill>
                  <a:srgbClr val="002060"/>
                </a:solidFill>
                <a:latin typeface="Book Antiqua" panose="02040602050305030304" pitchFamily="18" charset="0"/>
              </a:rPr>
              <a:t>Durand, J. et C. </a:t>
            </a:r>
            <a:r>
              <a:rPr lang="fr-CA" sz="2000" dirty="0" err="1" smtClean="0">
                <a:solidFill>
                  <a:srgbClr val="002060"/>
                </a:solidFill>
                <a:latin typeface="Book Antiqua" panose="02040602050305030304" pitchFamily="18" charset="0"/>
              </a:rPr>
              <a:t>Lyche</a:t>
            </a:r>
            <a:r>
              <a:rPr lang="fr-CA" sz="2000" dirty="0" smtClean="0">
                <a:solidFill>
                  <a:srgbClr val="002060"/>
                </a:solidFill>
                <a:latin typeface="Book Antiqua" panose="02040602050305030304" pitchFamily="18" charset="0"/>
              </a:rPr>
              <a:t>. 2008. « </a:t>
            </a:r>
            <a:r>
              <a:rPr lang="fr-CA" sz="2000" dirty="0" err="1" smtClean="0">
                <a:solidFill>
                  <a:srgbClr val="002060"/>
                </a:solidFill>
                <a:latin typeface="Book Antiqua" panose="02040602050305030304" pitchFamily="18" charset="0"/>
              </a:rPr>
              <a:t>Franch</a:t>
            </a:r>
            <a:r>
              <a:rPr lang="fr-CA" sz="2000" dirty="0" smtClean="0">
                <a:solidFill>
                  <a:srgbClr val="002060"/>
                </a:solidFill>
                <a:latin typeface="Book Antiqua" panose="02040602050305030304" pitchFamily="18" charset="0"/>
              </a:rPr>
              <a:t> liaison in the light of corpus data ». Journal of French </a:t>
            </a:r>
            <a:r>
              <a:rPr lang="fr-CA" sz="2000" dirty="0" err="1" smtClean="0">
                <a:solidFill>
                  <a:srgbClr val="002060"/>
                </a:solidFill>
                <a:latin typeface="Book Antiqua" panose="02040602050305030304" pitchFamily="18" charset="0"/>
              </a:rPr>
              <a:t>Language</a:t>
            </a:r>
            <a:r>
              <a:rPr lang="fr-CA" sz="2000" dirty="0" smtClean="0">
                <a:solidFill>
                  <a:srgbClr val="002060"/>
                </a:solidFill>
                <a:latin typeface="Book Antiqua" panose="02040602050305030304" pitchFamily="18" charset="0"/>
              </a:rPr>
              <a:t> </a:t>
            </a:r>
            <a:r>
              <a:rPr lang="fr-CA" sz="2000" dirty="0" err="1" smtClean="0">
                <a:solidFill>
                  <a:srgbClr val="002060"/>
                </a:solidFill>
                <a:latin typeface="Book Antiqua" panose="02040602050305030304" pitchFamily="18" charset="0"/>
              </a:rPr>
              <a:t>Studies</a:t>
            </a:r>
            <a:r>
              <a:rPr lang="fr-CA" sz="2000" dirty="0" smtClean="0">
                <a:solidFill>
                  <a:srgbClr val="002060"/>
                </a:solidFill>
                <a:latin typeface="Book Antiqua" panose="02040602050305030304" pitchFamily="18" charset="0"/>
              </a:rPr>
              <a:t> 18,1:33-66.</a:t>
            </a:r>
            <a:endParaRPr lang="en-US" sz="2000" dirty="0">
              <a:solidFill>
                <a:srgbClr val="002060"/>
              </a:solidFill>
              <a:latin typeface="Book Antiqua" panose="02040602050305030304" pitchFamily="18" charset="0"/>
            </a:endParaRPr>
          </a:p>
          <a:p>
            <a:pPr marL="355600" indent="-355600" algn="just">
              <a:buNone/>
            </a:pPr>
            <a:r>
              <a:rPr lang="fr-FR" sz="2000" dirty="0">
                <a:solidFill>
                  <a:srgbClr val="002060"/>
                </a:solidFill>
                <a:latin typeface="Book Antiqua" panose="02040602050305030304" pitchFamily="18" charset="0"/>
              </a:rPr>
              <a:t>Fleury, N. 2013. </a:t>
            </a:r>
            <a:r>
              <a:rPr lang="fr-FR" sz="2000" i="1" dirty="0" err="1">
                <a:solidFill>
                  <a:srgbClr val="002060"/>
                </a:solidFill>
                <a:latin typeface="Book Antiqua" panose="02040602050305030304" pitchFamily="18" charset="0"/>
              </a:rPr>
              <a:t>Michif</a:t>
            </a:r>
            <a:r>
              <a:rPr lang="fr-FR" sz="2000" i="1" dirty="0">
                <a:solidFill>
                  <a:srgbClr val="002060"/>
                </a:solidFill>
                <a:latin typeface="Book Antiqua" panose="02040602050305030304" pitchFamily="18" charset="0"/>
              </a:rPr>
              <a:t> </a:t>
            </a:r>
            <a:r>
              <a:rPr lang="fr-FR" sz="2000" i="1" dirty="0" err="1">
                <a:solidFill>
                  <a:srgbClr val="002060"/>
                </a:solidFill>
                <a:latin typeface="Book Antiqua" panose="02040602050305030304" pitchFamily="18" charset="0"/>
              </a:rPr>
              <a:t>Dictionary</a:t>
            </a:r>
            <a:r>
              <a:rPr lang="fr-FR" sz="2000" i="1" dirty="0">
                <a:solidFill>
                  <a:srgbClr val="002060"/>
                </a:solidFill>
                <a:latin typeface="Book Antiqua" panose="02040602050305030304" pitchFamily="18" charset="0"/>
              </a:rPr>
              <a:t> 2013</a:t>
            </a:r>
            <a:r>
              <a:rPr lang="fr-FR" sz="2000" dirty="0">
                <a:solidFill>
                  <a:srgbClr val="002060"/>
                </a:solidFill>
                <a:latin typeface="Book Antiqua" panose="02040602050305030304" pitchFamily="18" charset="0"/>
              </a:rPr>
              <a:t>., D. </a:t>
            </a:r>
            <a:r>
              <a:rPr lang="fr-FR" sz="2000" dirty="0" err="1">
                <a:solidFill>
                  <a:srgbClr val="002060"/>
                </a:solidFill>
                <a:latin typeface="Book Antiqua" panose="02040602050305030304" pitchFamily="18" charset="0"/>
              </a:rPr>
              <a:t>Prefontaine</a:t>
            </a:r>
            <a:r>
              <a:rPr lang="fr-FR" sz="2000" dirty="0">
                <a:solidFill>
                  <a:srgbClr val="002060"/>
                </a:solidFill>
                <a:latin typeface="Book Antiqua" panose="02040602050305030304" pitchFamily="18" charset="0"/>
              </a:rPr>
              <a:t> (</a:t>
            </a:r>
            <a:r>
              <a:rPr lang="fr-FR" sz="2000" dirty="0" err="1">
                <a:solidFill>
                  <a:srgbClr val="002060"/>
                </a:solidFill>
                <a:latin typeface="Book Antiqua" panose="02040602050305030304" pitchFamily="18" charset="0"/>
              </a:rPr>
              <a:t>dir</a:t>
            </a:r>
            <a:r>
              <a:rPr lang="fr-FR" sz="2000" dirty="0">
                <a:solidFill>
                  <a:srgbClr val="002060"/>
                </a:solidFill>
                <a:latin typeface="Book Antiqua" panose="02040602050305030304" pitchFamily="18" charset="0"/>
              </a:rPr>
              <a:t>.).  Saskatoon: Gabriel Dumont Institute</a:t>
            </a:r>
            <a:r>
              <a:rPr lang="fr-FR" sz="2000" dirty="0" smtClean="0">
                <a:solidFill>
                  <a:srgbClr val="002060"/>
                </a:solidFill>
                <a:latin typeface="Book Antiqua" panose="02040602050305030304" pitchFamily="18" charset="0"/>
              </a:rPr>
              <a:t>.</a:t>
            </a:r>
          </a:p>
          <a:p>
            <a:pPr marL="355600" indent="-355600" algn="just">
              <a:buNone/>
            </a:pPr>
            <a:r>
              <a:rPr lang="fr-FR" sz="2000" dirty="0" smtClean="0">
                <a:solidFill>
                  <a:srgbClr val="002060"/>
                </a:solidFill>
                <a:latin typeface="Book Antiqua" panose="02040602050305030304" pitchFamily="18" charset="0"/>
              </a:rPr>
              <a:t>Laks, B. et B. </a:t>
            </a:r>
            <a:r>
              <a:rPr lang="fr-FR" sz="2000" dirty="0" err="1" smtClean="0">
                <a:solidFill>
                  <a:srgbClr val="002060"/>
                </a:solidFill>
                <a:latin typeface="Book Antiqua" panose="02040602050305030304" pitchFamily="18" charset="0"/>
              </a:rPr>
              <a:t>Calderone</a:t>
            </a:r>
            <a:r>
              <a:rPr lang="fr-FR" sz="2000" dirty="0" smtClean="0">
                <a:solidFill>
                  <a:srgbClr val="002060"/>
                </a:solidFill>
                <a:latin typeface="Book Antiqua" panose="02040602050305030304" pitchFamily="18" charset="0"/>
              </a:rPr>
              <a:t>. 2014. « La liaison en français contemporain: approches lexicales et </a:t>
            </a:r>
            <a:r>
              <a:rPr lang="fr-FR" sz="2000" dirty="0" err="1" smtClean="0">
                <a:solidFill>
                  <a:srgbClr val="002060"/>
                </a:solidFill>
                <a:latin typeface="Book Antiqua" panose="02040602050305030304" pitchFamily="18" charset="0"/>
              </a:rPr>
              <a:t>exemplaristes</a:t>
            </a:r>
            <a:r>
              <a:rPr lang="fr-FR" sz="2000" dirty="0" smtClean="0">
                <a:solidFill>
                  <a:srgbClr val="002060"/>
                </a:solidFill>
                <a:latin typeface="Book Antiqua" panose="02040602050305030304" pitchFamily="18" charset="0"/>
              </a:rPr>
              <a:t> », dans C. Soum-</a:t>
            </a:r>
            <a:r>
              <a:rPr lang="fr-FR" sz="2000" dirty="0" err="1" smtClean="0">
                <a:solidFill>
                  <a:srgbClr val="002060"/>
                </a:solidFill>
                <a:latin typeface="Book Antiqua" panose="02040602050305030304" pitchFamily="18" charset="0"/>
              </a:rPr>
              <a:t>Favaro</a:t>
            </a:r>
            <a:r>
              <a:rPr lang="fr-FR" sz="2000" dirty="0">
                <a:solidFill>
                  <a:srgbClr val="002060"/>
                </a:solidFill>
                <a:latin typeface="Book Antiqua" panose="02040602050305030304" pitchFamily="18" charset="0"/>
              </a:rPr>
              <a:t> </a:t>
            </a:r>
            <a:r>
              <a:rPr lang="fr-FR" sz="2000" dirty="0" smtClean="0">
                <a:solidFill>
                  <a:srgbClr val="002060"/>
                </a:solidFill>
                <a:latin typeface="Book Antiqua" panose="02040602050305030304" pitchFamily="18" charset="0"/>
              </a:rPr>
              <a:t>et al. (</a:t>
            </a:r>
            <a:r>
              <a:rPr lang="fr-FR" sz="2000" dirty="0" err="1" smtClean="0">
                <a:solidFill>
                  <a:srgbClr val="002060"/>
                </a:solidFill>
                <a:latin typeface="Book Antiqua" panose="02040602050305030304" pitchFamily="18" charset="0"/>
              </a:rPr>
              <a:t>dir</a:t>
            </a:r>
            <a:r>
              <a:rPr lang="fr-FR" sz="2000" dirty="0" smtClean="0">
                <a:solidFill>
                  <a:srgbClr val="002060"/>
                </a:solidFill>
                <a:latin typeface="Book Antiqua" panose="02040602050305030304" pitchFamily="18" charset="0"/>
              </a:rPr>
              <a:t>.) </a:t>
            </a:r>
            <a:r>
              <a:rPr lang="fr-FR" sz="2000" i="1" dirty="0" smtClean="0">
                <a:solidFill>
                  <a:srgbClr val="002060"/>
                </a:solidFill>
                <a:latin typeface="Book Antiqua" panose="02040602050305030304" pitchFamily="18" charset="0"/>
              </a:rPr>
              <a:t>La liaison: approches contemporaines</a:t>
            </a:r>
            <a:r>
              <a:rPr lang="fr-FR" sz="2000" dirty="0" smtClean="0">
                <a:solidFill>
                  <a:srgbClr val="002060"/>
                </a:solidFill>
                <a:latin typeface="Book Antiqua" panose="02040602050305030304" pitchFamily="18" charset="0"/>
              </a:rPr>
              <a:t>. Berne: Peter Lang, p. 61-89.</a:t>
            </a:r>
            <a:endParaRPr lang="fr-FR" sz="2000" dirty="0">
              <a:solidFill>
                <a:srgbClr val="002060"/>
              </a:solidFill>
              <a:latin typeface="Book Antiqua" panose="02040602050305030304" pitchFamily="18" charset="0"/>
            </a:endParaRPr>
          </a:p>
          <a:p>
            <a:pPr marL="0" indent="0">
              <a:buNone/>
            </a:pPr>
            <a:endParaRPr lang="fr-CA" sz="1800" dirty="0">
              <a:solidFill>
                <a:schemeClr val="tx2"/>
              </a:solidFill>
              <a:latin typeface="Book Antiqua" panose="02040602050305030304" pitchFamily="18" charset="0"/>
            </a:endParaRPr>
          </a:p>
          <a:p>
            <a:pPr marL="0" indent="0">
              <a:buNone/>
            </a:pPr>
            <a:endParaRPr lang="en-CA" sz="1800" dirty="0">
              <a:latin typeface="Book Antiqua" panose="02040602050305030304" pitchFamily="18" charset="0"/>
            </a:endParaRPr>
          </a:p>
        </p:txBody>
      </p:sp>
    </p:spTree>
    <p:extLst>
      <p:ext uri="{BB962C8B-B14F-4D97-AF65-F5344CB8AC3E}">
        <p14:creationId xmlns:p14="http://schemas.microsoft.com/office/powerpoint/2010/main" val="6099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56320"/>
          </a:xfrm>
        </p:spPr>
        <p:txBody>
          <a:bodyPr/>
          <a:lstStyle/>
          <a:p>
            <a:r>
              <a:rPr lang="en-CA" b="1" dirty="0" smtClean="0">
                <a:solidFill>
                  <a:srgbClr val="002060"/>
                </a:solidFill>
                <a:effectLst>
                  <a:outerShdw blurRad="38100" dist="38100" dir="2700000" algn="tl">
                    <a:srgbClr val="000000">
                      <a:alpha val="43137"/>
                    </a:srgbClr>
                  </a:outerShdw>
                </a:effectLst>
                <a:latin typeface="Book Antiqua" panose="02040602050305030304" pitchFamily="18" charset="0"/>
              </a:rPr>
              <a:t>suite</a:t>
            </a:r>
            <a:endParaRPr lang="en-CA" b="1" dirty="0">
              <a:solidFill>
                <a:srgbClr val="002060"/>
              </a:solidFill>
              <a:effectLst>
                <a:outerShdw blurRad="38100" dist="38100" dir="2700000" algn="tl">
                  <a:srgbClr val="000000">
                    <a:alpha val="43137"/>
                  </a:srgbClr>
                </a:outerShdw>
              </a:effectLst>
              <a:latin typeface="Book Antiqua" panose="02040602050305030304" pitchFamily="18" charset="0"/>
            </a:endParaRPr>
          </a:p>
        </p:txBody>
      </p:sp>
      <p:sp>
        <p:nvSpPr>
          <p:cNvPr id="3" name="Content Placeholder 2"/>
          <p:cNvSpPr>
            <a:spLocks noGrp="1"/>
          </p:cNvSpPr>
          <p:nvPr>
            <p:ph sz="quarter" idx="1"/>
          </p:nvPr>
        </p:nvSpPr>
        <p:spPr>
          <a:xfrm>
            <a:off x="457200" y="1052736"/>
            <a:ext cx="8229600" cy="5104224"/>
          </a:xfrm>
        </p:spPr>
        <p:txBody>
          <a:bodyPr>
            <a:normAutofit fontScale="55000" lnSpcReduction="20000"/>
          </a:bodyPr>
          <a:lstStyle/>
          <a:p>
            <a:pPr marL="355600" indent="-355600" algn="just">
              <a:buNone/>
            </a:pPr>
            <a:endParaRPr lang="fr-CA" sz="2800" dirty="0" smtClean="0">
              <a:solidFill>
                <a:srgbClr val="002060"/>
              </a:solidFill>
              <a:latin typeface="Book Antiqua" panose="02040602050305030304" pitchFamily="18" charset="0"/>
            </a:endParaRPr>
          </a:p>
          <a:p>
            <a:pPr marL="355600" indent="-355600" algn="just">
              <a:buNone/>
            </a:pPr>
            <a:r>
              <a:rPr lang="fr-CA" sz="3200" dirty="0" smtClean="0">
                <a:solidFill>
                  <a:srgbClr val="002060"/>
                </a:solidFill>
                <a:latin typeface="Book Antiqua" panose="02040602050305030304" pitchFamily="18" charset="0"/>
              </a:rPr>
              <a:t>Papen</a:t>
            </a:r>
            <a:r>
              <a:rPr lang="fr-CA" sz="3200" dirty="0">
                <a:solidFill>
                  <a:srgbClr val="002060"/>
                </a:solidFill>
                <a:latin typeface="Book Antiqua" panose="02040602050305030304" pitchFamily="18" charset="0"/>
              </a:rPr>
              <a:t>, R. 2004-2005.</a:t>
            </a:r>
            <a:r>
              <a:rPr lang="en-US" sz="3200" dirty="0">
                <a:solidFill>
                  <a:srgbClr val="002060"/>
                </a:solidFill>
                <a:latin typeface="Book Antiqua" panose="02040602050305030304" pitchFamily="18" charset="0"/>
              </a:rPr>
              <a:t> </a:t>
            </a:r>
            <a:r>
              <a:rPr lang="fr-CA" sz="3200" dirty="0">
                <a:solidFill>
                  <a:srgbClr val="002060"/>
                </a:solidFill>
                <a:latin typeface="Book Antiqua" panose="02040602050305030304" pitchFamily="18" charset="0"/>
              </a:rPr>
              <a:t>« </a:t>
            </a:r>
            <a:r>
              <a:rPr lang="en-US" sz="3200" dirty="0">
                <a:solidFill>
                  <a:srgbClr val="002060"/>
                </a:solidFill>
                <a:latin typeface="Book Antiqua" panose="02040602050305030304" pitchFamily="18" charset="0"/>
              </a:rPr>
              <a:t>On developing a writing system for </a:t>
            </a:r>
            <a:r>
              <a:rPr lang="en-US" sz="3200" dirty="0" err="1">
                <a:solidFill>
                  <a:srgbClr val="002060"/>
                </a:solidFill>
                <a:latin typeface="Book Antiqua" panose="02040602050305030304" pitchFamily="18" charset="0"/>
              </a:rPr>
              <a:t>Michif</a:t>
            </a:r>
            <a:r>
              <a:rPr lang="en-US" sz="3200" dirty="0">
                <a:solidFill>
                  <a:srgbClr val="002060"/>
                </a:solidFill>
                <a:latin typeface="Book Antiqua" panose="02040602050305030304" pitchFamily="18" charset="0"/>
              </a:rPr>
              <a:t> </a:t>
            </a:r>
            <a:r>
              <a:rPr lang="fr-CA" sz="3200" dirty="0">
                <a:solidFill>
                  <a:srgbClr val="002060"/>
                </a:solidFill>
                <a:latin typeface="Book Antiqua" panose="02040602050305030304" pitchFamily="18" charset="0"/>
              </a:rPr>
              <a:t>», </a:t>
            </a:r>
            <a:r>
              <a:rPr lang="en-US" sz="3200" dirty="0">
                <a:solidFill>
                  <a:srgbClr val="002060"/>
                </a:solidFill>
                <a:latin typeface="Book Antiqua" panose="02040602050305030304" pitchFamily="18" charset="0"/>
              </a:rPr>
              <a:t> </a:t>
            </a:r>
            <a:r>
              <a:rPr lang="en-US" sz="3200" i="1" dirty="0" err="1">
                <a:solidFill>
                  <a:srgbClr val="002060"/>
                </a:solidFill>
                <a:latin typeface="Book Antiqua" panose="02040602050305030304" pitchFamily="18" charset="0"/>
              </a:rPr>
              <a:t>Linguistica</a:t>
            </a:r>
            <a:r>
              <a:rPr lang="en-US" sz="3200" i="1" dirty="0">
                <a:solidFill>
                  <a:srgbClr val="002060"/>
                </a:solidFill>
                <a:latin typeface="Book Antiqua" panose="02040602050305030304" pitchFamily="18" charset="0"/>
              </a:rPr>
              <a:t> </a:t>
            </a:r>
            <a:r>
              <a:rPr lang="en-US" sz="3200" i="1" dirty="0" err="1">
                <a:solidFill>
                  <a:srgbClr val="002060"/>
                </a:solidFill>
                <a:latin typeface="Book Antiqua" panose="02040602050305030304" pitchFamily="18" charset="0"/>
              </a:rPr>
              <a:t>Atlantica</a:t>
            </a:r>
            <a:r>
              <a:rPr lang="en-US" sz="3200" dirty="0">
                <a:solidFill>
                  <a:srgbClr val="002060"/>
                </a:solidFill>
                <a:latin typeface="Book Antiqua" panose="02040602050305030304" pitchFamily="18" charset="0"/>
              </a:rPr>
              <a:t>, vol. 26, p.75-97.</a:t>
            </a:r>
          </a:p>
          <a:p>
            <a:pPr marL="355600" indent="-355600" algn="just">
              <a:buNone/>
            </a:pPr>
            <a:r>
              <a:rPr lang="fr-CA" sz="3200" dirty="0">
                <a:solidFill>
                  <a:srgbClr val="002060"/>
                </a:solidFill>
                <a:latin typeface="Book Antiqua" panose="02040602050305030304" pitchFamily="18" charset="0"/>
              </a:rPr>
              <a:t>Papen, R. 2005. « Le </a:t>
            </a:r>
            <a:r>
              <a:rPr lang="fr-CA" sz="3200" dirty="0" err="1">
                <a:solidFill>
                  <a:srgbClr val="002060"/>
                </a:solidFill>
                <a:latin typeface="Book Antiqua" panose="02040602050305030304" pitchFamily="18" charset="0"/>
              </a:rPr>
              <a:t>michif</a:t>
            </a:r>
            <a:r>
              <a:rPr lang="fr-CA" sz="3200" dirty="0">
                <a:solidFill>
                  <a:srgbClr val="002060"/>
                </a:solidFill>
                <a:latin typeface="Book Antiqua" panose="02040602050305030304" pitchFamily="18" charset="0"/>
              </a:rPr>
              <a:t>: langue franco-crie des Plaines »,  dans </a:t>
            </a:r>
            <a:r>
              <a:rPr lang="fr-CA" sz="3200" i="1" dirty="0">
                <a:solidFill>
                  <a:srgbClr val="002060"/>
                </a:solidFill>
                <a:latin typeface="Book Antiqua" panose="02040602050305030304" pitchFamily="18" charset="0"/>
              </a:rPr>
              <a:t> </a:t>
            </a:r>
            <a:r>
              <a:rPr lang="fr-CA" sz="3200" dirty="0">
                <a:solidFill>
                  <a:srgbClr val="002060"/>
                </a:solidFill>
                <a:latin typeface="Book Antiqua" panose="02040602050305030304" pitchFamily="18" charset="0"/>
              </a:rPr>
              <a:t>A. </a:t>
            </a:r>
            <a:r>
              <a:rPr lang="fr-CA" sz="3200" dirty="0" err="1">
                <a:solidFill>
                  <a:srgbClr val="002060"/>
                </a:solidFill>
                <a:latin typeface="Book Antiqua" panose="02040602050305030304" pitchFamily="18" charset="0"/>
              </a:rPr>
              <a:t>Valdman</a:t>
            </a:r>
            <a:r>
              <a:rPr lang="fr-CA" sz="3200" dirty="0">
                <a:solidFill>
                  <a:srgbClr val="002060"/>
                </a:solidFill>
                <a:latin typeface="Book Antiqua" panose="02040602050305030304" pitchFamily="18" charset="0"/>
              </a:rPr>
              <a:t>, J. Auger et D. Piston-</a:t>
            </a:r>
            <a:r>
              <a:rPr lang="fr-CA" sz="3200" dirty="0" err="1">
                <a:solidFill>
                  <a:srgbClr val="002060"/>
                </a:solidFill>
                <a:latin typeface="Book Antiqua" panose="02040602050305030304" pitchFamily="18" charset="0"/>
              </a:rPr>
              <a:t>Hatlen</a:t>
            </a:r>
            <a:r>
              <a:rPr lang="fr-CA" sz="3200" dirty="0">
                <a:solidFill>
                  <a:srgbClr val="002060"/>
                </a:solidFill>
                <a:latin typeface="Book Antiqua" panose="02040602050305030304" pitchFamily="18" charset="0"/>
              </a:rPr>
              <a:t> (</a:t>
            </a:r>
            <a:r>
              <a:rPr lang="fr-CA" sz="3200" dirty="0" err="1">
                <a:solidFill>
                  <a:srgbClr val="002060"/>
                </a:solidFill>
                <a:latin typeface="Book Antiqua" panose="02040602050305030304" pitchFamily="18" charset="0"/>
              </a:rPr>
              <a:t>dir</a:t>
            </a:r>
            <a:r>
              <a:rPr lang="fr-CA" sz="3200" dirty="0">
                <a:solidFill>
                  <a:srgbClr val="002060"/>
                </a:solidFill>
                <a:latin typeface="Book Antiqua" panose="02040602050305030304" pitchFamily="18" charset="0"/>
              </a:rPr>
              <a:t>.),</a:t>
            </a:r>
            <a:r>
              <a:rPr lang="fr-CA" sz="3200" i="1" dirty="0">
                <a:solidFill>
                  <a:srgbClr val="002060"/>
                </a:solidFill>
                <a:latin typeface="Book Antiqua" panose="02040602050305030304" pitchFamily="18" charset="0"/>
              </a:rPr>
              <a:t> Le français en Amérique du Nord : état présent</a:t>
            </a:r>
            <a:r>
              <a:rPr lang="fr-CA" sz="3200" dirty="0">
                <a:solidFill>
                  <a:srgbClr val="002060"/>
                </a:solidFill>
                <a:latin typeface="Book Antiqua" panose="02040602050305030304" pitchFamily="18" charset="0"/>
              </a:rPr>
              <a:t>. Saint-Nicolas, QC: Presses de l’Université Laval, p.327-347.</a:t>
            </a:r>
          </a:p>
          <a:p>
            <a:pPr marL="355600" indent="-355600" algn="just">
              <a:buNone/>
            </a:pPr>
            <a:r>
              <a:rPr lang="fr-CA" sz="3200" dirty="0">
                <a:solidFill>
                  <a:srgbClr val="002060"/>
                </a:solidFill>
                <a:latin typeface="Book Antiqua" panose="02040602050305030304" pitchFamily="18" charset="0"/>
              </a:rPr>
              <a:t>Papen, R. 2013. « Sur la phonologie du </a:t>
            </a:r>
            <a:r>
              <a:rPr lang="fr-CA" sz="3200" dirty="0" err="1">
                <a:solidFill>
                  <a:srgbClr val="002060"/>
                </a:solidFill>
                <a:latin typeface="Book Antiqua" panose="02040602050305030304" pitchFamily="18" charset="0"/>
              </a:rPr>
              <a:t>mitchif</a:t>
            </a:r>
            <a:r>
              <a:rPr lang="fr-CA" sz="3200" dirty="0">
                <a:solidFill>
                  <a:srgbClr val="002060"/>
                </a:solidFill>
                <a:latin typeface="Book Antiqua" panose="02040602050305030304" pitchFamily="18" charset="0"/>
              </a:rPr>
              <a:t> », dans G. </a:t>
            </a:r>
            <a:r>
              <a:rPr lang="fr-CA" sz="3200" dirty="0" err="1">
                <a:solidFill>
                  <a:srgbClr val="002060"/>
                </a:solidFill>
                <a:latin typeface="Book Antiqua" panose="02040602050305030304" pitchFamily="18" charset="0"/>
              </a:rPr>
              <a:t>Ledegen</a:t>
            </a:r>
            <a:r>
              <a:rPr lang="fr-CA" sz="3200" dirty="0">
                <a:solidFill>
                  <a:srgbClr val="002060"/>
                </a:solidFill>
                <a:latin typeface="Book Antiqua" panose="02040602050305030304" pitchFamily="18" charset="0"/>
              </a:rPr>
              <a:t> (</a:t>
            </a:r>
            <a:r>
              <a:rPr lang="fr-CA" sz="3200" dirty="0" err="1">
                <a:solidFill>
                  <a:srgbClr val="002060"/>
                </a:solidFill>
                <a:latin typeface="Book Antiqua" panose="02040602050305030304" pitchFamily="18" charset="0"/>
              </a:rPr>
              <a:t>dir</a:t>
            </a:r>
            <a:r>
              <a:rPr lang="fr-CA" sz="3200" dirty="0">
                <a:solidFill>
                  <a:srgbClr val="002060"/>
                </a:solidFill>
                <a:latin typeface="Book Antiqua" panose="02040602050305030304" pitchFamily="18" charset="0"/>
              </a:rPr>
              <a:t>.), </a:t>
            </a:r>
            <a:r>
              <a:rPr lang="fr-CA" sz="3200" i="1" dirty="0">
                <a:solidFill>
                  <a:srgbClr val="002060"/>
                </a:solidFill>
                <a:latin typeface="Book Antiqua" panose="02040602050305030304" pitchFamily="18" charset="0"/>
              </a:rPr>
              <a:t>La variation du français dans les aires créolophones et francophones.</a:t>
            </a:r>
            <a:r>
              <a:rPr lang="fr-CA" sz="3200" dirty="0">
                <a:solidFill>
                  <a:srgbClr val="002060"/>
                </a:solidFill>
                <a:latin typeface="Book Antiqua" panose="02040602050305030304" pitchFamily="18" charset="0"/>
              </a:rPr>
              <a:t> </a:t>
            </a:r>
            <a:r>
              <a:rPr lang="fr-CA" sz="3200" i="1" dirty="0">
                <a:solidFill>
                  <a:srgbClr val="002060"/>
                </a:solidFill>
                <a:latin typeface="Book Antiqua" panose="02040602050305030304" pitchFamily="18" charset="0"/>
              </a:rPr>
              <a:t>France, Europe et Amérique</a:t>
            </a:r>
            <a:r>
              <a:rPr lang="fr-CA" sz="3200" dirty="0">
                <a:solidFill>
                  <a:srgbClr val="002060"/>
                </a:solidFill>
                <a:latin typeface="Book Antiqua" panose="02040602050305030304" pitchFamily="18" charset="0"/>
              </a:rPr>
              <a:t> (2 vol.), Paris: L’Harmattan, Tome 1, p. 169-201.</a:t>
            </a:r>
          </a:p>
          <a:p>
            <a:pPr marL="355600" indent="-355600" algn="just">
              <a:buNone/>
            </a:pPr>
            <a:r>
              <a:rPr lang="fr-CA" sz="3200" dirty="0">
                <a:solidFill>
                  <a:srgbClr val="002060"/>
                </a:solidFill>
                <a:latin typeface="Book Antiqua" panose="02040602050305030304" pitchFamily="18" charset="0"/>
              </a:rPr>
              <a:t>Papen, R. 2014. « La liaison en </a:t>
            </a:r>
            <a:r>
              <a:rPr lang="fr-CA" sz="3200" dirty="0" err="1">
                <a:solidFill>
                  <a:srgbClr val="002060"/>
                </a:solidFill>
                <a:latin typeface="Book Antiqua" panose="02040602050305030304" pitchFamily="18" charset="0"/>
              </a:rPr>
              <a:t>mitchif</a:t>
            </a:r>
            <a:r>
              <a:rPr lang="fr-CA" sz="3200" dirty="0">
                <a:solidFill>
                  <a:srgbClr val="002060"/>
                </a:solidFill>
                <a:latin typeface="Book Antiqua" panose="02040602050305030304" pitchFamily="18" charset="0"/>
              </a:rPr>
              <a:t>: un cas d’</a:t>
            </a:r>
            <a:r>
              <a:rPr lang="fr-CA" sz="3200" dirty="0" err="1">
                <a:solidFill>
                  <a:srgbClr val="002060"/>
                </a:solidFill>
                <a:latin typeface="Book Antiqua" panose="02040602050305030304" pitchFamily="18" charset="0"/>
              </a:rPr>
              <a:t>acquisitionl</a:t>
            </a:r>
            <a:r>
              <a:rPr lang="fr-CA" sz="3200" dirty="0">
                <a:solidFill>
                  <a:srgbClr val="002060"/>
                </a:solidFill>
                <a:latin typeface="Book Antiqua" panose="02040602050305030304" pitchFamily="18" charset="0"/>
              </a:rPr>
              <a:t> incomplète fossilisée? », dans </a:t>
            </a:r>
            <a:r>
              <a:rPr lang="fr-FR" sz="3200" dirty="0">
                <a:solidFill>
                  <a:srgbClr val="002060"/>
                </a:solidFill>
                <a:latin typeface="Book Antiqua" panose="02040602050305030304" pitchFamily="18" charset="0"/>
              </a:rPr>
              <a:t>C. Soum-</a:t>
            </a:r>
            <a:r>
              <a:rPr lang="fr-FR" sz="3200" dirty="0" err="1">
                <a:solidFill>
                  <a:srgbClr val="002060"/>
                </a:solidFill>
                <a:latin typeface="Book Antiqua" panose="02040602050305030304" pitchFamily="18" charset="0"/>
              </a:rPr>
              <a:t>Favaro</a:t>
            </a:r>
            <a:r>
              <a:rPr lang="fr-FR" sz="3200" dirty="0">
                <a:solidFill>
                  <a:srgbClr val="002060"/>
                </a:solidFill>
                <a:latin typeface="Book Antiqua" panose="02040602050305030304" pitchFamily="18" charset="0"/>
              </a:rPr>
              <a:t> et al. (</a:t>
            </a:r>
            <a:r>
              <a:rPr lang="fr-FR" sz="3200" dirty="0" err="1">
                <a:solidFill>
                  <a:srgbClr val="002060"/>
                </a:solidFill>
                <a:latin typeface="Book Antiqua" panose="02040602050305030304" pitchFamily="18" charset="0"/>
              </a:rPr>
              <a:t>dir</a:t>
            </a:r>
            <a:r>
              <a:rPr lang="fr-FR" sz="3200" dirty="0">
                <a:solidFill>
                  <a:srgbClr val="002060"/>
                </a:solidFill>
                <a:latin typeface="Book Antiqua" panose="02040602050305030304" pitchFamily="18" charset="0"/>
              </a:rPr>
              <a:t>.) </a:t>
            </a:r>
            <a:r>
              <a:rPr lang="fr-FR" sz="3200" i="1" dirty="0">
                <a:solidFill>
                  <a:srgbClr val="002060"/>
                </a:solidFill>
                <a:latin typeface="Book Antiqua" panose="02040602050305030304" pitchFamily="18" charset="0"/>
              </a:rPr>
              <a:t>La liaison: approches contemporaines</a:t>
            </a:r>
            <a:r>
              <a:rPr lang="fr-FR" sz="3200" dirty="0">
                <a:solidFill>
                  <a:srgbClr val="002060"/>
                </a:solidFill>
                <a:latin typeface="Book Antiqua" panose="02040602050305030304" pitchFamily="18" charset="0"/>
              </a:rPr>
              <a:t>. Berne: Peter Lang, p. 213-237.</a:t>
            </a:r>
            <a:endParaRPr lang="fr-CA" sz="3200" dirty="0">
              <a:solidFill>
                <a:srgbClr val="002060"/>
              </a:solidFill>
              <a:latin typeface="Book Antiqua" panose="02040602050305030304" pitchFamily="18" charset="0"/>
            </a:endParaRPr>
          </a:p>
          <a:p>
            <a:pPr marL="355600" indent="-355600" algn="just">
              <a:buNone/>
            </a:pPr>
            <a:r>
              <a:rPr lang="fr-CA" sz="3200" dirty="0">
                <a:solidFill>
                  <a:srgbClr val="002060"/>
                </a:solidFill>
                <a:latin typeface="Book Antiqua" panose="02040602050305030304" pitchFamily="18" charset="0"/>
              </a:rPr>
              <a:t>Rhodes, R. 2009. « The </a:t>
            </a:r>
            <a:r>
              <a:rPr lang="fr-CA" sz="3200" dirty="0" err="1">
                <a:solidFill>
                  <a:srgbClr val="002060"/>
                </a:solidFill>
                <a:latin typeface="Book Antiqua" panose="02040602050305030304" pitchFamily="18" charset="0"/>
              </a:rPr>
              <a:t>phonological</a:t>
            </a:r>
            <a:r>
              <a:rPr lang="fr-CA" sz="3200" dirty="0">
                <a:solidFill>
                  <a:srgbClr val="002060"/>
                </a:solidFill>
                <a:latin typeface="Book Antiqua" panose="02040602050305030304" pitchFamily="18" charset="0"/>
              </a:rPr>
              <a:t> </a:t>
            </a:r>
            <a:r>
              <a:rPr lang="fr-CA" sz="3200" dirty="0" err="1">
                <a:solidFill>
                  <a:srgbClr val="002060"/>
                </a:solidFill>
                <a:latin typeface="Book Antiqua" panose="02040602050305030304" pitchFamily="18" charset="0"/>
              </a:rPr>
              <a:t>history</a:t>
            </a:r>
            <a:r>
              <a:rPr lang="fr-CA" sz="3200" dirty="0">
                <a:solidFill>
                  <a:srgbClr val="002060"/>
                </a:solidFill>
                <a:latin typeface="Book Antiqua" panose="02040602050305030304" pitchFamily="18" charset="0"/>
              </a:rPr>
              <a:t> of </a:t>
            </a:r>
            <a:r>
              <a:rPr lang="fr-CA" sz="3200" dirty="0" err="1">
                <a:solidFill>
                  <a:srgbClr val="002060"/>
                </a:solidFill>
                <a:latin typeface="Book Antiqua" panose="02040602050305030304" pitchFamily="18" charset="0"/>
              </a:rPr>
              <a:t>Métchif</a:t>
            </a:r>
            <a:r>
              <a:rPr lang="fr-CA" sz="3200" dirty="0">
                <a:solidFill>
                  <a:srgbClr val="002060"/>
                </a:solidFill>
                <a:latin typeface="Book Antiqua" panose="02040602050305030304" pitchFamily="18" charset="0"/>
              </a:rPr>
              <a:t> », dans L. </a:t>
            </a:r>
            <a:r>
              <a:rPr lang="fr-CA" sz="3200" dirty="0" err="1">
                <a:solidFill>
                  <a:srgbClr val="002060"/>
                </a:solidFill>
                <a:latin typeface="Book Antiqua" panose="02040602050305030304" pitchFamily="18" charset="0"/>
              </a:rPr>
              <a:t>Baronian</a:t>
            </a:r>
            <a:r>
              <a:rPr lang="fr-CA" sz="3200" dirty="0">
                <a:solidFill>
                  <a:srgbClr val="002060"/>
                </a:solidFill>
                <a:latin typeface="Book Antiqua" panose="02040602050305030304" pitchFamily="18" charset="0"/>
              </a:rPr>
              <a:t> et F. Martineau (</a:t>
            </a:r>
            <a:r>
              <a:rPr lang="fr-CA" sz="3200" dirty="0" err="1">
                <a:solidFill>
                  <a:srgbClr val="002060"/>
                </a:solidFill>
                <a:latin typeface="Book Antiqua" panose="02040602050305030304" pitchFamily="18" charset="0"/>
              </a:rPr>
              <a:t>dir</a:t>
            </a:r>
            <a:r>
              <a:rPr lang="fr-CA" sz="3200" dirty="0">
                <a:solidFill>
                  <a:srgbClr val="002060"/>
                </a:solidFill>
                <a:latin typeface="Book Antiqua" panose="02040602050305030304" pitchFamily="18" charset="0"/>
              </a:rPr>
              <a:t>.), Le français: d’un continent à l’autre. Mélanges offerts à Yves-Charles Morin. Québec: Presses de l’Université Laval, p. 423-442.</a:t>
            </a:r>
          </a:p>
          <a:p>
            <a:pPr marL="355600" indent="-355600">
              <a:buNone/>
            </a:pPr>
            <a:r>
              <a:rPr lang="fr-CA" sz="3200" dirty="0" err="1">
                <a:solidFill>
                  <a:srgbClr val="002060"/>
                </a:solidFill>
                <a:latin typeface="Book Antiqua" panose="02040602050305030304" pitchFamily="18" charset="0"/>
              </a:rPr>
              <a:t>Rosen</a:t>
            </a:r>
            <a:r>
              <a:rPr lang="fr-CA" sz="3200" dirty="0">
                <a:solidFill>
                  <a:srgbClr val="002060"/>
                </a:solidFill>
                <a:latin typeface="Book Antiqua" panose="02040602050305030304" pitchFamily="18" charset="0"/>
              </a:rPr>
              <a:t>, N. 2007. </a:t>
            </a:r>
            <a:r>
              <a:rPr lang="fr-CA" sz="3200" i="1" dirty="0" err="1">
                <a:solidFill>
                  <a:srgbClr val="002060"/>
                </a:solidFill>
                <a:latin typeface="Book Antiqua" panose="02040602050305030304" pitchFamily="18" charset="0"/>
              </a:rPr>
              <a:t>Domains</a:t>
            </a:r>
            <a:r>
              <a:rPr lang="fr-CA" sz="3200" i="1" dirty="0">
                <a:solidFill>
                  <a:srgbClr val="002060"/>
                </a:solidFill>
                <a:latin typeface="Book Antiqua" panose="02040602050305030304" pitchFamily="18" charset="0"/>
              </a:rPr>
              <a:t> in </a:t>
            </a:r>
            <a:r>
              <a:rPr lang="fr-CA" sz="3200" i="1" dirty="0" err="1">
                <a:solidFill>
                  <a:srgbClr val="002060"/>
                </a:solidFill>
                <a:latin typeface="Book Antiqua" panose="02040602050305030304" pitchFamily="18" charset="0"/>
              </a:rPr>
              <a:t>Michif</a:t>
            </a:r>
            <a:r>
              <a:rPr lang="fr-CA" sz="3200" i="1" dirty="0">
                <a:solidFill>
                  <a:srgbClr val="002060"/>
                </a:solidFill>
                <a:latin typeface="Book Antiqua" panose="02040602050305030304" pitchFamily="18" charset="0"/>
              </a:rPr>
              <a:t> </a:t>
            </a:r>
            <a:r>
              <a:rPr lang="fr-CA" sz="3200" i="1" dirty="0" err="1">
                <a:solidFill>
                  <a:srgbClr val="002060"/>
                </a:solidFill>
                <a:latin typeface="Book Antiqua" panose="02040602050305030304" pitchFamily="18" charset="0"/>
              </a:rPr>
              <a:t>Phonology</a:t>
            </a:r>
            <a:r>
              <a:rPr lang="fr-CA" sz="3200" dirty="0">
                <a:solidFill>
                  <a:srgbClr val="002060"/>
                </a:solidFill>
                <a:latin typeface="Book Antiqua" panose="02040602050305030304" pitchFamily="18" charset="0"/>
              </a:rPr>
              <a:t>. Thèse de doctorat. Toronto: </a:t>
            </a:r>
            <a:r>
              <a:rPr lang="fr-CA" sz="3200" dirty="0" err="1">
                <a:solidFill>
                  <a:srgbClr val="002060"/>
                </a:solidFill>
                <a:latin typeface="Book Antiqua" panose="02040602050305030304" pitchFamily="18" charset="0"/>
              </a:rPr>
              <a:t>University</a:t>
            </a:r>
            <a:r>
              <a:rPr lang="fr-CA" sz="3200" dirty="0">
                <a:solidFill>
                  <a:srgbClr val="002060"/>
                </a:solidFill>
                <a:latin typeface="Book Antiqua" panose="02040602050305030304" pitchFamily="18" charset="0"/>
              </a:rPr>
              <a:t> of Toronto, disponible sur Internet: </a:t>
            </a:r>
            <a:r>
              <a:rPr lang="fr-CA" sz="3200" dirty="0">
                <a:solidFill>
                  <a:srgbClr val="002060"/>
                </a:solidFill>
                <a:latin typeface="Book Antiqua" panose="02040602050305030304" pitchFamily="18" charset="0"/>
                <a:hlinkClick r:id="rId2"/>
              </a:rPr>
              <a:t>http://twpl.library.utoronto.ca/index.php/twpl/article/view/file/6495/3473</a:t>
            </a:r>
            <a:r>
              <a:rPr lang="fr-CA" sz="3200" dirty="0">
                <a:solidFill>
                  <a:srgbClr val="002060"/>
                </a:solidFill>
                <a:latin typeface="Book Antiqua" panose="02040602050305030304" pitchFamily="18" charset="0"/>
              </a:rPr>
              <a:t>.</a:t>
            </a:r>
          </a:p>
          <a:p>
            <a:endParaRPr lang="en-CA" dirty="0"/>
          </a:p>
        </p:txBody>
      </p:sp>
    </p:spTree>
    <p:extLst>
      <p:ext uri="{BB962C8B-B14F-4D97-AF65-F5344CB8AC3E}">
        <p14:creationId xmlns:p14="http://schemas.microsoft.com/office/powerpoint/2010/main" val="703069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z="4400" b="1" dirty="0">
                <a:solidFill>
                  <a:srgbClr val="002060"/>
                </a:solidFill>
                <a:effectLst>
                  <a:outerShdw blurRad="38100" dist="38100" dir="2700000" algn="tl">
                    <a:srgbClr val="000000">
                      <a:alpha val="43137"/>
                    </a:srgbClr>
                  </a:outerShdw>
                </a:effectLst>
                <a:latin typeface="Book Antiqua" panose="02040602050305030304" pitchFamily="18" charset="0"/>
              </a:rPr>
              <a:t>Plan de la présentation</a:t>
            </a:r>
            <a:endParaRPr lang="en-CA" dirty="0">
              <a:solidFill>
                <a:srgbClr val="002060"/>
              </a:solidFill>
            </a:endParaRPr>
          </a:p>
        </p:txBody>
      </p:sp>
      <p:sp>
        <p:nvSpPr>
          <p:cNvPr id="3" name="Content Placeholder 2"/>
          <p:cNvSpPr>
            <a:spLocks noGrp="1"/>
          </p:cNvSpPr>
          <p:nvPr>
            <p:ph sz="quarter" idx="1"/>
          </p:nvPr>
        </p:nvSpPr>
        <p:spPr>
          <a:xfrm>
            <a:off x="467544" y="1196752"/>
            <a:ext cx="8229600" cy="5400600"/>
          </a:xfrm>
        </p:spPr>
        <p:txBody>
          <a:bodyPr>
            <a:normAutofit/>
          </a:bodyPr>
          <a:lstStyle/>
          <a:p>
            <a:pPr algn="just">
              <a:buFont typeface="Wingdings" pitchFamily="2" charset="2"/>
              <a:buChar char="Ø"/>
            </a:pPr>
            <a:r>
              <a:rPr lang="fr-CA" sz="2800" dirty="0">
                <a:solidFill>
                  <a:srgbClr val="002060"/>
                </a:solidFill>
                <a:latin typeface="Book Antiqua" panose="02040602050305030304" pitchFamily="18" charset="0"/>
              </a:rPr>
              <a:t>C’est quoi, le </a:t>
            </a:r>
            <a:r>
              <a:rPr lang="fr-CA" sz="2800" dirty="0" err="1">
                <a:solidFill>
                  <a:srgbClr val="002060"/>
                </a:solidFill>
                <a:latin typeface="Book Antiqua" panose="02040602050305030304" pitchFamily="18" charset="0"/>
              </a:rPr>
              <a:t>mitchif</a:t>
            </a:r>
            <a:r>
              <a:rPr lang="fr-CA" sz="2800" dirty="0">
                <a:solidFill>
                  <a:srgbClr val="002060"/>
                </a:solidFill>
                <a:latin typeface="Book Antiqua" panose="02040602050305030304" pitchFamily="18" charset="0"/>
              </a:rPr>
              <a:t>?</a:t>
            </a:r>
          </a:p>
          <a:p>
            <a:pPr algn="just">
              <a:buFont typeface="Wingdings" pitchFamily="2" charset="2"/>
              <a:buChar char="Ø"/>
            </a:pPr>
            <a:r>
              <a:rPr lang="fr-CA" sz="2800" dirty="0">
                <a:solidFill>
                  <a:srgbClr val="002060"/>
                </a:solidFill>
                <a:latin typeface="Book Antiqua" panose="02040602050305030304" pitchFamily="18" charset="0"/>
              </a:rPr>
              <a:t>Quelques </a:t>
            </a:r>
            <a:r>
              <a:rPr lang="fr-CA" sz="2800" dirty="0" smtClean="0">
                <a:solidFill>
                  <a:srgbClr val="002060"/>
                </a:solidFill>
                <a:latin typeface="Book Antiqua" panose="02040602050305030304" pitchFamily="18" charset="0"/>
              </a:rPr>
              <a:t>mots sur </a:t>
            </a:r>
            <a:r>
              <a:rPr lang="fr-CA" sz="2800" dirty="0">
                <a:solidFill>
                  <a:srgbClr val="002060"/>
                </a:solidFill>
                <a:latin typeface="Book Antiqua" panose="02040602050305030304" pitchFamily="18" charset="0"/>
              </a:rPr>
              <a:t>les </a:t>
            </a:r>
            <a:r>
              <a:rPr lang="fr-CA" sz="2800" dirty="0" smtClean="0">
                <a:solidFill>
                  <a:srgbClr val="002060"/>
                </a:solidFill>
                <a:latin typeface="Book Antiqua" panose="02040602050305030304" pitchFamily="18" charset="0"/>
              </a:rPr>
              <a:t>Métis;</a:t>
            </a:r>
          </a:p>
          <a:p>
            <a:pPr algn="just">
              <a:buFont typeface="Wingdings" pitchFamily="2" charset="2"/>
              <a:buChar char="Ø"/>
            </a:pPr>
            <a:r>
              <a:rPr lang="fr-CA" sz="2800" dirty="0" smtClean="0">
                <a:solidFill>
                  <a:srgbClr val="002060"/>
                </a:solidFill>
                <a:latin typeface="Book Antiqua" panose="02040602050305030304" pitchFamily="18" charset="0"/>
              </a:rPr>
              <a:t>L’ambiguïté du terme ‘</a:t>
            </a:r>
            <a:r>
              <a:rPr lang="fr-CA" sz="2800" dirty="0" err="1" smtClean="0">
                <a:solidFill>
                  <a:srgbClr val="002060"/>
                </a:solidFill>
                <a:latin typeface="Book Antiqua" panose="02040602050305030304" pitchFamily="18" charset="0"/>
              </a:rPr>
              <a:t>mitchif</a:t>
            </a:r>
            <a:r>
              <a:rPr lang="fr-CA" sz="2800" dirty="0" smtClean="0">
                <a:solidFill>
                  <a:srgbClr val="002060"/>
                </a:solidFill>
                <a:latin typeface="Book Antiqua" panose="02040602050305030304" pitchFamily="18" charset="0"/>
              </a:rPr>
              <a:t>’ et sa situation actuelle;</a:t>
            </a:r>
          </a:p>
          <a:p>
            <a:pPr algn="just">
              <a:buFont typeface="Wingdings" pitchFamily="2" charset="2"/>
              <a:buChar char="Ø"/>
            </a:pPr>
            <a:r>
              <a:rPr lang="fr-CA" sz="2800" dirty="0" smtClean="0">
                <a:solidFill>
                  <a:srgbClr val="002060"/>
                </a:solidFill>
                <a:latin typeface="Book Antiqua" panose="02040602050305030304" pitchFamily="18" charset="0"/>
              </a:rPr>
              <a:t>Un conte en </a:t>
            </a:r>
            <a:r>
              <a:rPr lang="fr-CA" sz="2800" dirty="0" err="1" smtClean="0">
                <a:solidFill>
                  <a:srgbClr val="002060"/>
                </a:solidFill>
                <a:latin typeface="Book Antiqua" panose="02040602050305030304" pitchFamily="18" charset="0"/>
              </a:rPr>
              <a:t>mitchif</a:t>
            </a:r>
            <a:r>
              <a:rPr lang="fr-CA" sz="2800" dirty="0" smtClean="0">
                <a:solidFill>
                  <a:srgbClr val="002060"/>
                </a:solidFill>
                <a:latin typeface="Book Antiqua" panose="02040602050305030304" pitchFamily="18" charset="0"/>
              </a:rPr>
              <a:t>;</a:t>
            </a:r>
          </a:p>
          <a:p>
            <a:pPr algn="just">
              <a:buFont typeface="Wingdings" pitchFamily="2" charset="2"/>
              <a:buChar char="Ø"/>
            </a:pPr>
            <a:r>
              <a:rPr lang="fr-CA" sz="2800" dirty="0" smtClean="0">
                <a:solidFill>
                  <a:srgbClr val="002060"/>
                </a:solidFill>
                <a:latin typeface="Book Antiqua" panose="02040602050305030304" pitchFamily="18" charset="0"/>
              </a:rPr>
              <a:t>La </a:t>
            </a:r>
            <a:r>
              <a:rPr lang="fr-CA" sz="2800" dirty="0">
                <a:solidFill>
                  <a:srgbClr val="002060"/>
                </a:solidFill>
                <a:latin typeface="Book Antiqua" panose="02040602050305030304" pitchFamily="18" charset="0"/>
              </a:rPr>
              <a:t>création du </a:t>
            </a:r>
            <a:r>
              <a:rPr lang="fr-CA" sz="2800" dirty="0" err="1" smtClean="0">
                <a:solidFill>
                  <a:srgbClr val="002060"/>
                </a:solidFill>
                <a:latin typeface="Book Antiqua" panose="02040602050305030304" pitchFamily="18" charset="0"/>
              </a:rPr>
              <a:t>mitchif</a:t>
            </a:r>
            <a:r>
              <a:rPr lang="fr-CA" sz="2800" dirty="0" smtClean="0">
                <a:solidFill>
                  <a:srgbClr val="002060"/>
                </a:solidFill>
                <a:latin typeface="Book Antiqua" panose="02040602050305030304" pitchFamily="18" charset="0"/>
              </a:rPr>
              <a:t>;</a:t>
            </a:r>
          </a:p>
          <a:p>
            <a:pPr algn="just">
              <a:buFont typeface="Wingdings" pitchFamily="2" charset="2"/>
              <a:buChar char="Ø"/>
            </a:pPr>
            <a:r>
              <a:rPr lang="fr-CA" sz="2800" dirty="0" smtClean="0">
                <a:solidFill>
                  <a:srgbClr val="002060"/>
                </a:solidFill>
                <a:latin typeface="Book Antiqua" panose="02040602050305030304" pitchFamily="18" charset="0"/>
              </a:rPr>
              <a:t>La structure du </a:t>
            </a:r>
            <a:r>
              <a:rPr lang="fr-CA" sz="2800" dirty="0" err="1" smtClean="0">
                <a:solidFill>
                  <a:srgbClr val="002060"/>
                </a:solidFill>
                <a:latin typeface="Book Antiqua" panose="02040602050305030304" pitchFamily="18" charset="0"/>
              </a:rPr>
              <a:t>mitchif</a:t>
            </a:r>
            <a:r>
              <a:rPr lang="fr-CA" sz="2800" dirty="0" smtClean="0">
                <a:solidFill>
                  <a:srgbClr val="002060"/>
                </a:solidFill>
                <a:latin typeface="Book Antiqua" panose="02040602050305030304" pitchFamily="18" charset="0"/>
              </a:rPr>
              <a:t>;</a:t>
            </a:r>
          </a:p>
          <a:p>
            <a:pPr algn="just">
              <a:buFont typeface="Wingdings" pitchFamily="2" charset="2"/>
              <a:buChar char="Ø"/>
            </a:pPr>
            <a:r>
              <a:rPr lang="fr-CA" sz="2800" dirty="0" smtClean="0">
                <a:solidFill>
                  <a:srgbClr val="002060"/>
                </a:solidFill>
                <a:latin typeface="Book Antiqua" panose="02040602050305030304" pitchFamily="18" charset="0"/>
              </a:rPr>
              <a:t>La stratification phonologique en </a:t>
            </a:r>
            <a:r>
              <a:rPr lang="fr-CA" sz="2800" dirty="0" err="1" smtClean="0">
                <a:solidFill>
                  <a:srgbClr val="002060"/>
                </a:solidFill>
                <a:latin typeface="Book Antiqua" panose="02040602050305030304" pitchFamily="18" charset="0"/>
              </a:rPr>
              <a:t>mitchif</a:t>
            </a:r>
            <a:r>
              <a:rPr lang="fr-CA" sz="2800" dirty="0" smtClean="0">
                <a:solidFill>
                  <a:srgbClr val="002060"/>
                </a:solidFill>
                <a:latin typeface="Book Antiqua" panose="02040602050305030304" pitchFamily="18" charset="0"/>
              </a:rPr>
              <a:t>;</a:t>
            </a:r>
          </a:p>
          <a:p>
            <a:pPr algn="just">
              <a:buFont typeface="Wingdings" pitchFamily="2" charset="2"/>
              <a:buChar char="Ø"/>
            </a:pPr>
            <a:r>
              <a:rPr lang="fr-CA" sz="2800" dirty="0" smtClean="0">
                <a:solidFill>
                  <a:srgbClr val="002060"/>
                </a:solidFill>
                <a:latin typeface="Book Antiqua" panose="02040602050305030304" pitchFamily="18" charset="0"/>
              </a:rPr>
              <a:t>Pourquoi le </a:t>
            </a:r>
            <a:r>
              <a:rPr lang="fr-CA" sz="2800" dirty="0" err="1" smtClean="0">
                <a:solidFill>
                  <a:srgbClr val="002060"/>
                </a:solidFill>
                <a:latin typeface="Book Antiqua" panose="02040602050305030304" pitchFamily="18" charset="0"/>
              </a:rPr>
              <a:t>mitchif</a:t>
            </a:r>
            <a:r>
              <a:rPr lang="fr-CA" sz="2800" dirty="0" smtClean="0">
                <a:solidFill>
                  <a:srgbClr val="002060"/>
                </a:solidFill>
                <a:latin typeface="Book Antiqua" panose="02040602050305030304" pitchFamily="18" charset="0"/>
              </a:rPr>
              <a:t> est important…</a:t>
            </a:r>
          </a:p>
        </p:txBody>
      </p:sp>
    </p:spTree>
    <p:extLst>
      <p:ext uri="{BB962C8B-B14F-4D97-AF65-F5344CB8AC3E}">
        <p14:creationId xmlns:p14="http://schemas.microsoft.com/office/powerpoint/2010/main" val="4061408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b="1" dirty="0">
                <a:effectLst>
                  <a:outerShdw blurRad="38100" dist="38100" dir="2700000" algn="tl">
                    <a:srgbClr val="000000">
                      <a:alpha val="43137"/>
                    </a:srgbClr>
                  </a:outerShdw>
                </a:effectLst>
                <a:latin typeface="Book Antiqua" panose="02040602050305030304" pitchFamily="18" charset="0"/>
              </a:rPr>
              <a:t>C’est</a:t>
            </a:r>
            <a:r>
              <a:rPr lang="fr-CA" b="1" dirty="0">
                <a:solidFill>
                  <a:srgbClr val="002060"/>
                </a:solidFill>
                <a:effectLst>
                  <a:outerShdw blurRad="38100" dist="38100" dir="2700000" algn="tl">
                    <a:srgbClr val="000000">
                      <a:alpha val="43137"/>
                    </a:srgbClr>
                  </a:outerShdw>
                </a:effectLst>
                <a:latin typeface="Book Antiqua" panose="02040602050305030304" pitchFamily="18" charset="0"/>
              </a:rPr>
              <a:t> quoi, le </a:t>
            </a:r>
            <a:r>
              <a:rPr lang="fr-CA" b="1" dirty="0" err="1">
                <a:solidFill>
                  <a:srgbClr val="002060"/>
                </a:solidFill>
                <a:effectLst>
                  <a:outerShdw blurRad="38100" dist="38100" dir="2700000" algn="tl">
                    <a:srgbClr val="000000">
                      <a:alpha val="43137"/>
                    </a:srgbClr>
                  </a:outerShdw>
                </a:effectLst>
                <a:latin typeface="Book Antiqua" panose="02040602050305030304" pitchFamily="18" charset="0"/>
              </a:rPr>
              <a:t>mitchif</a:t>
            </a:r>
            <a:r>
              <a:rPr lang="fr-CA" b="1" dirty="0">
                <a:solidFill>
                  <a:srgbClr val="002060"/>
                </a:solidFill>
                <a:effectLst>
                  <a:outerShdw blurRad="38100" dist="38100" dir="2700000" algn="tl">
                    <a:srgbClr val="000000">
                      <a:alpha val="43137"/>
                    </a:srgbClr>
                  </a:outerShdw>
                </a:effectLst>
                <a:latin typeface="Book Antiqua" panose="02040602050305030304" pitchFamily="18" charset="0"/>
              </a:rPr>
              <a:t>?</a:t>
            </a:r>
            <a:endParaRPr lang="en-CA" dirty="0"/>
          </a:p>
        </p:txBody>
      </p:sp>
      <p:sp>
        <p:nvSpPr>
          <p:cNvPr id="3" name="Content Placeholder 2"/>
          <p:cNvSpPr>
            <a:spLocks noGrp="1"/>
          </p:cNvSpPr>
          <p:nvPr>
            <p:ph sz="quarter" idx="1"/>
          </p:nvPr>
        </p:nvSpPr>
        <p:spPr>
          <a:xfrm>
            <a:off x="457200" y="1219200"/>
            <a:ext cx="8229600" cy="5378152"/>
          </a:xfrm>
        </p:spPr>
        <p:txBody>
          <a:bodyPr>
            <a:normAutofit/>
          </a:bodyPr>
          <a:lstStyle/>
          <a:p>
            <a:pPr marL="0" indent="0" algn="just">
              <a:buNone/>
            </a:pPr>
            <a:r>
              <a:rPr lang="fr-CA" sz="2000" dirty="0" smtClean="0">
                <a:solidFill>
                  <a:srgbClr val="002060"/>
                </a:solidFill>
                <a:latin typeface="Book Antiqua" panose="02040602050305030304" pitchFamily="18" charset="0"/>
              </a:rPr>
              <a:t>Le </a:t>
            </a:r>
            <a:r>
              <a:rPr lang="fr-CA" sz="2000" dirty="0" err="1">
                <a:solidFill>
                  <a:srgbClr val="002060"/>
                </a:solidFill>
                <a:latin typeface="Book Antiqua" panose="02040602050305030304" pitchFamily="18" charset="0"/>
              </a:rPr>
              <a:t>mitchif</a:t>
            </a:r>
            <a:r>
              <a:rPr lang="fr-CA" sz="2000" dirty="0">
                <a:solidFill>
                  <a:srgbClr val="002060"/>
                </a:solidFill>
                <a:latin typeface="Book Antiqua" panose="02040602050305030304" pitchFamily="18" charset="0"/>
              </a:rPr>
              <a:t> est une </a:t>
            </a:r>
            <a:r>
              <a:rPr lang="fr-CA" sz="2000" b="1" i="1" dirty="0">
                <a:solidFill>
                  <a:srgbClr val="002060"/>
                </a:solidFill>
                <a:effectLst>
                  <a:outerShdw blurRad="38100" dist="38100" dir="2700000" algn="tl">
                    <a:srgbClr val="000000">
                      <a:alpha val="43137"/>
                    </a:srgbClr>
                  </a:outerShdw>
                </a:effectLst>
                <a:latin typeface="Book Antiqua" panose="02040602050305030304" pitchFamily="18" charset="0"/>
              </a:rPr>
              <a:t>langue mixte </a:t>
            </a:r>
            <a:r>
              <a:rPr lang="fr-CA" sz="2000" b="1" i="1" dirty="0" smtClean="0">
                <a:solidFill>
                  <a:srgbClr val="002060"/>
                </a:solidFill>
                <a:effectLst>
                  <a:outerShdw blurRad="38100" dist="38100" dir="2700000" algn="tl">
                    <a:srgbClr val="000000">
                      <a:alpha val="43137"/>
                    </a:srgbClr>
                  </a:outerShdw>
                </a:effectLst>
                <a:latin typeface="Book Antiqua" panose="02040602050305030304" pitchFamily="18" charset="0"/>
              </a:rPr>
              <a:t>bilingue (LMB)</a:t>
            </a:r>
            <a:r>
              <a:rPr lang="fr-CA" sz="2000" b="1" dirty="0" smtClean="0">
                <a:solidFill>
                  <a:srgbClr val="002060"/>
                </a:solidFill>
                <a:effectLst>
                  <a:outerShdw blurRad="38100" dist="38100" dir="2700000" algn="tl">
                    <a:srgbClr val="000000">
                      <a:alpha val="43137"/>
                    </a:srgbClr>
                  </a:outerShdw>
                </a:effectLst>
                <a:latin typeface="Book Antiqua" panose="02040602050305030304" pitchFamily="18" charset="0"/>
              </a:rPr>
              <a:t> </a:t>
            </a:r>
            <a:r>
              <a:rPr lang="fr-CA" sz="2000" dirty="0" smtClean="0">
                <a:solidFill>
                  <a:srgbClr val="002060"/>
                </a:solidFill>
                <a:latin typeface="Book Antiqua" panose="02040602050305030304" pitchFamily="18" charset="0"/>
              </a:rPr>
              <a:t>parlée </a:t>
            </a:r>
            <a:r>
              <a:rPr lang="fr-CA" sz="2000" dirty="0">
                <a:solidFill>
                  <a:srgbClr val="002060"/>
                </a:solidFill>
                <a:latin typeface="Book Antiqua" panose="02040602050305030304" pitchFamily="18" charset="0"/>
              </a:rPr>
              <a:t>par certains </a:t>
            </a:r>
            <a:r>
              <a:rPr lang="fr-CA" sz="2000" b="1" i="1" dirty="0">
                <a:solidFill>
                  <a:srgbClr val="002060"/>
                </a:solidFill>
                <a:effectLst>
                  <a:outerShdw blurRad="38100" dist="38100" dir="2700000" algn="tl">
                    <a:srgbClr val="000000">
                      <a:alpha val="43137"/>
                    </a:srgbClr>
                  </a:outerShdw>
                </a:effectLst>
                <a:latin typeface="Book Antiqua" panose="02040602050305030304" pitchFamily="18" charset="0"/>
              </a:rPr>
              <a:t>Métis</a:t>
            </a:r>
            <a:r>
              <a:rPr lang="fr-CA" sz="2000" dirty="0">
                <a:solidFill>
                  <a:srgbClr val="002060"/>
                </a:solidFill>
                <a:latin typeface="Book Antiqua" panose="02040602050305030304" pitchFamily="18" charset="0"/>
              </a:rPr>
              <a:t> de la Prairie canadienne (et du Dakota du Nord), constituée à parts plus ou moins égales de </a:t>
            </a:r>
            <a:r>
              <a:rPr lang="fr-CA" sz="2000" b="1" i="1" dirty="0">
                <a:solidFill>
                  <a:srgbClr val="002060"/>
                </a:solidFill>
                <a:effectLst>
                  <a:outerShdw blurRad="38100" dist="38100" dir="2700000" algn="tl">
                    <a:srgbClr val="000000">
                      <a:alpha val="43137"/>
                    </a:srgbClr>
                  </a:outerShdw>
                </a:effectLst>
                <a:latin typeface="Book Antiqua" panose="02040602050305030304" pitchFamily="18" charset="0"/>
              </a:rPr>
              <a:t>français (métis) </a:t>
            </a:r>
            <a:r>
              <a:rPr lang="fr-CA" sz="2000" dirty="0">
                <a:solidFill>
                  <a:srgbClr val="002060"/>
                </a:solidFill>
                <a:latin typeface="Book Antiqua" panose="02040602050305030304" pitchFamily="18" charset="0"/>
              </a:rPr>
              <a:t>et de </a:t>
            </a:r>
            <a:r>
              <a:rPr lang="fr-CA" sz="2000" b="1" i="1" dirty="0">
                <a:solidFill>
                  <a:srgbClr val="002060"/>
                </a:solidFill>
                <a:effectLst>
                  <a:outerShdw blurRad="38100" dist="38100" dir="2700000" algn="tl">
                    <a:srgbClr val="000000">
                      <a:alpha val="43137"/>
                    </a:srgbClr>
                  </a:outerShdw>
                </a:effectLst>
                <a:latin typeface="Book Antiqua" panose="02040602050305030304" pitchFamily="18" charset="0"/>
              </a:rPr>
              <a:t>cri (des Plaines</a:t>
            </a:r>
            <a:r>
              <a:rPr lang="fr-CA" sz="2000" b="1" i="1" dirty="0" smtClean="0">
                <a:solidFill>
                  <a:srgbClr val="002060"/>
                </a:solidFill>
                <a:effectLst>
                  <a:outerShdw blurRad="38100" dist="38100" dir="2700000" algn="tl">
                    <a:srgbClr val="000000">
                      <a:alpha val="43137"/>
                    </a:srgbClr>
                  </a:outerShdw>
                </a:effectLst>
                <a:latin typeface="Book Antiqua" panose="02040602050305030304" pitchFamily="18" charset="0"/>
              </a:rPr>
              <a:t>), </a:t>
            </a:r>
            <a:r>
              <a:rPr lang="fr-CA" sz="2000" dirty="0" smtClean="0">
                <a:solidFill>
                  <a:srgbClr val="002060"/>
                </a:solidFill>
                <a:latin typeface="Book Antiqua" panose="02040602050305030304" pitchFamily="18" charset="0"/>
              </a:rPr>
              <a:t>langue de la famille algonquienne.</a:t>
            </a:r>
            <a:endParaRPr lang="fr-CA" sz="2000" b="1" i="1" dirty="0" smtClean="0">
              <a:solidFill>
                <a:srgbClr val="002060"/>
              </a:solidFill>
              <a:effectLst>
                <a:outerShdw blurRad="38100" dist="38100" dir="2700000" algn="tl">
                  <a:srgbClr val="000000">
                    <a:alpha val="43137"/>
                  </a:srgbClr>
                </a:outerShdw>
              </a:effectLst>
              <a:latin typeface="Book Antiqua" panose="02040602050305030304" pitchFamily="18" charset="0"/>
            </a:endParaRPr>
          </a:p>
          <a:p>
            <a:pPr marL="0" indent="0" algn="just">
              <a:buNone/>
            </a:pPr>
            <a:endParaRPr lang="fr-CA" sz="2000" b="1" i="1" dirty="0">
              <a:solidFill>
                <a:srgbClr val="002060"/>
              </a:solidFill>
              <a:effectLst>
                <a:outerShdw blurRad="38100" dist="38100" dir="2700000" algn="tl">
                  <a:srgbClr val="000000">
                    <a:alpha val="43137"/>
                  </a:srgbClr>
                </a:outerShdw>
              </a:effectLst>
              <a:latin typeface="Book Antiqua" panose="02040602050305030304" pitchFamily="18" charset="0"/>
            </a:endParaRPr>
          </a:p>
          <a:p>
            <a:pPr marL="0" indent="0" algn="just">
              <a:buNone/>
            </a:pPr>
            <a:r>
              <a:rPr lang="fr-CA" sz="2000" dirty="0" smtClean="0">
                <a:solidFill>
                  <a:srgbClr val="002060"/>
                </a:solidFill>
                <a:effectLst>
                  <a:outerShdw blurRad="38100" dist="38100" dir="2700000" algn="tl">
                    <a:srgbClr val="000000">
                      <a:alpha val="43137"/>
                    </a:srgbClr>
                  </a:outerShdw>
                </a:effectLst>
                <a:latin typeface="Book Antiqua" panose="02040602050305030304" pitchFamily="18" charset="0"/>
              </a:rPr>
              <a:t>Le terme </a:t>
            </a:r>
            <a:r>
              <a:rPr lang="fr-CA" sz="2000" b="1" i="1" dirty="0" err="1" smtClean="0">
                <a:solidFill>
                  <a:srgbClr val="002060"/>
                </a:solidFill>
                <a:effectLst>
                  <a:outerShdw blurRad="38100" dist="38100" dir="2700000" algn="tl">
                    <a:srgbClr val="000000">
                      <a:alpha val="43137"/>
                    </a:srgbClr>
                  </a:outerShdw>
                </a:effectLst>
                <a:latin typeface="Book Antiqua" panose="02040602050305030304" pitchFamily="18" charset="0"/>
              </a:rPr>
              <a:t>mitchif</a:t>
            </a:r>
            <a:r>
              <a:rPr lang="fr-CA" sz="2000" dirty="0" smtClean="0">
                <a:solidFill>
                  <a:srgbClr val="002060"/>
                </a:solidFill>
                <a:effectLst>
                  <a:outerShdw blurRad="38100" dist="38100" dir="2700000" algn="tl">
                    <a:srgbClr val="000000">
                      <a:alpha val="43137"/>
                    </a:srgbClr>
                  </a:outerShdw>
                </a:effectLst>
                <a:latin typeface="Book Antiqua" panose="02040602050305030304" pitchFamily="18" charset="0"/>
              </a:rPr>
              <a:t> vient du mot </a:t>
            </a:r>
            <a:r>
              <a:rPr lang="fr-CA" sz="2000" b="1" i="1" dirty="0" err="1" smtClean="0">
                <a:solidFill>
                  <a:srgbClr val="002060"/>
                </a:solidFill>
                <a:effectLst>
                  <a:outerShdw blurRad="38100" dist="38100" dir="2700000" algn="tl">
                    <a:srgbClr val="000000">
                      <a:alpha val="43137"/>
                    </a:srgbClr>
                  </a:outerShdw>
                </a:effectLst>
                <a:latin typeface="Book Antiqua" panose="02040602050305030304" pitchFamily="18" charset="0"/>
              </a:rPr>
              <a:t>métif</a:t>
            </a:r>
            <a:r>
              <a:rPr lang="fr-CA" sz="2000" i="1" dirty="0" smtClean="0">
                <a:solidFill>
                  <a:srgbClr val="002060"/>
                </a:solidFill>
                <a:effectLst>
                  <a:outerShdw blurRad="38100" dist="38100" dir="2700000" algn="tl">
                    <a:srgbClr val="000000">
                      <a:alpha val="43137"/>
                    </a:srgbClr>
                  </a:outerShdw>
                </a:effectLst>
                <a:latin typeface="Book Antiqua" panose="02040602050305030304" pitchFamily="18" charset="0"/>
              </a:rPr>
              <a:t> « </a:t>
            </a:r>
            <a:r>
              <a:rPr lang="fr-CA" sz="2000" dirty="0" smtClean="0">
                <a:solidFill>
                  <a:srgbClr val="002060"/>
                </a:solidFill>
                <a:latin typeface="Book Antiqua" panose="02040602050305030304" pitchFamily="18" charset="0"/>
              </a:rPr>
              <a:t>de race mixte », utilisé jusqu’au 19</a:t>
            </a:r>
            <a:r>
              <a:rPr lang="fr-CA" sz="2000" baseline="30000" dirty="0" smtClean="0">
                <a:solidFill>
                  <a:srgbClr val="002060"/>
                </a:solidFill>
                <a:latin typeface="Book Antiqua" panose="02040602050305030304" pitchFamily="18" charset="0"/>
              </a:rPr>
              <a:t>e</a:t>
            </a:r>
            <a:r>
              <a:rPr lang="fr-CA" sz="2000" dirty="0" smtClean="0">
                <a:solidFill>
                  <a:srgbClr val="002060"/>
                </a:solidFill>
                <a:latin typeface="Book Antiqua" panose="02040602050305030304" pitchFamily="18" charset="0"/>
              </a:rPr>
              <a:t> siècle pour désigner les personnes nées d’union entre un homme blanc francophone et une femme des Premières Nations. Aujourd’hui, ce terme est remplacé par le terme </a:t>
            </a:r>
            <a:r>
              <a:rPr lang="fr-CA" sz="2000" b="1" i="1" dirty="0" smtClean="0">
                <a:solidFill>
                  <a:srgbClr val="002060"/>
                </a:solidFill>
                <a:effectLst>
                  <a:outerShdw blurRad="38100" dist="38100" dir="2700000" algn="tl">
                    <a:srgbClr val="000000">
                      <a:alpha val="43137"/>
                    </a:srgbClr>
                  </a:outerShdw>
                </a:effectLst>
                <a:latin typeface="Book Antiqua" panose="02040602050305030304" pitchFamily="18" charset="0"/>
              </a:rPr>
              <a:t>métis</a:t>
            </a:r>
            <a:r>
              <a:rPr lang="fr-CA" sz="2000" i="1" dirty="0" smtClean="0">
                <a:solidFill>
                  <a:srgbClr val="002060"/>
                </a:solidFill>
                <a:latin typeface="Book Antiqua" panose="02040602050305030304" pitchFamily="18" charset="0"/>
              </a:rPr>
              <a:t>.</a:t>
            </a:r>
          </a:p>
          <a:p>
            <a:pPr marL="0" indent="0" algn="just">
              <a:buNone/>
            </a:pPr>
            <a:endParaRPr lang="fr-CA" sz="2000" i="1" dirty="0">
              <a:solidFill>
                <a:srgbClr val="002060"/>
              </a:solidFill>
              <a:latin typeface="Book Antiqua" panose="02040602050305030304" pitchFamily="18" charset="0"/>
            </a:endParaRPr>
          </a:p>
          <a:p>
            <a:pPr marL="0" indent="0" algn="just">
              <a:buNone/>
            </a:pPr>
            <a:r>
              <a:rPr lang="fr-CA" sz="2000" dirty="0" smtClean="0">
                <a:solidFill>
                  <a:srgbClr val="002060"/>
                </a:solidFill>
                <a:latin typeface="Book Antiqua" panose="02040602050305030304" pitchFamily="18" charset="0"/>
              </a:rPr>
              <a:t>Dans la variété de français développée par les Métis (le français métis ou </a:t>
            </a:r>
            <a:r>
              <a:rPr lang="fr-CA" sz="2000" dirty="0" err="1" smtClean="0">
                <a:solidFill>
                  <a:srgbClr val="002060"/>
                </a:solidFill>
                <a:latin typeface="Book Antiqua" panose="02040602050305030304" pitchFamily="18" charset="0"/>
              </a:rPr>
              <a:t>mitchif</a:t>
            </a:r>
            <a:r>
              <a:rPr lang="fr-CA" sz="2000" dirty="0" smtClean="0">
                <a:solidFill>
                  <a:srgbClr val="002060"/>
                </a:solidFill>
                <a:latin typeface="Book Antiqua" panose="02040602050305030304" pitchFamily="18" charset="0"/>
              </a:rPr>
              <a:t>), la voyelle </a:t>
            </a:r>
            <a:r>
              <a:rPr lang="fr-CA" sz="2000" b="1" i="1" dirty="0" smtClean="0">
                <a:solidFill>
                  <a:srgbClr val="FF0000"/>
                </a:solidFill>
                <a:effectLst>
                  <a:outerShdw blurRad="38100" dist="38100" dir="2700000" algn="tl">
                    <a:srgbClr val="000000">
                      <a:alpha val="43137"/>
                    </a:srgbClr>
                  </a:outerShdw>
                </a:effectLst>
                <a:latin typeface="Book Antiqua" panose="02040602050305030304" pitchFamily="18" charset="0"/>
              </a:rPr>
              <a:t>é</a:t>
            </a:r>
            <a:r>
              <a:rPr lang="fr-CA" sz="2000" dirty="0" smtClean="0">
                <a:solidFill>
                  <a:srgbClr val="002060"/>
                </a:solidFill>
                <a:latin typeface="Book Antiqua" panose="02040602050305030304" pitchFamily="18" charset="0"/>
              </a:rPr>
              <a:t> se prononce en /i/ et </a:t>
            </a:r>
            <a:r>
              <a:rPr lang="fr-CA" sz="2000" b="1" i="1" dirty="0" smtClean="0">
                <a:solidFill>
                  <a:srgbClr val="FF0000"/>
                </a:solidFill>
                <a:effectLst>
                  <a:outerShdw blurRad="38100" dist="38100" dir="2700000" algn="tl">
                    <a:srgbClr val="000000">
                      <a:alpha val="43137"/>
                    </a:srgbClr>
                  </a:outerShdw>
                </a:effectLst>
                <a:latin typeface="Book Antiqua" panose="02040602050305030304" pitchFamily="18" charset="0"/>
              </a:rPr>
              <a:t>t</a:t>
            </a:r>
            <a:r>
              <a:rPr lang="fr-CA" sz="2000" dirty="0" smtClean="0">
                <a:solidFill>
                  <a:srgbClr val="FF0000"/>
                </a:solidFill>
                <a:latin typeface="Book Antiqua" panose="02040602050305030304" pitchFamily="18" charset="0"/>
              </a:rPr>
              <a:t> </a:t>
            </a:r>
            <a:r>
              <a:rPr lang="fr-CA" sz="2000" dirty="0" smtClean="0">
                <a:solidFill>
                  <a:srgbClr val="002060"/>
                </a:solidFill>
                <a:latin typeface="Book Antiqua" panose="02040602050305030304" pitchFamily="18" charset="0"/>
              </a:rPr>
              <a:t>se prononce en /</a:t>
            </a:r>
            <a:r>
              <a:rPr lang="fr-CA" sz="2000" dirty="0" smtClean="0">
                <a:solidFill>
                  <a:srgbClr val="002060"/>
                </a:solidFill>
                <a:latin typeface="Doulos SIL"/>
                <a:ea typeface="Doulos SIL"/>
                <a:cs typeface="Doulos SIL"/>
              </a:rPr>
              <a:t>ʧ/ </a:t>
            </a:r>
            <a:r>
              <a:rPr lang="fr-CA" sz="2000" dirty="0" smtClean="0">
                <a:solidFill>
                  <a:srgbClr val="002060"/>
                </a:solidFill>
                <a:latin typeface="Book Antiqua" panose="02040602050305030304" pitchFamily="18" charset="0"/>
                <a:ea typeface="Doulos SIL"/>
                <a:cs typeface="Doulos SIL"/>
              </a:rPr>
              <a:t>devant une voyelle fermée antérieure.</a:t>
            </a:r>
            <a:r>
              <a:rPr lang="fr-CA" sz="2000" dirty="0" smtClean="0">
                <a:solidFill>
                  <a:srgbClr val="002060"/>
                </a:solidFill>
                <a:latin typeface="Doulos SIL"/>
                <a:ea typeface="Doulos SIL"/>
                <a:cs typeface="Doulos SIL"/>
              </a:rPr>
              <a:t> </a:t>
            </a:r>
            <a:r>
              <a:rPr lang="fr-CA" sz="2000" dirty="0" smtClean="0">
                <a:solidFill>
                  <a:srgbClr val="002060"/>
                </a:solidFill>
                <a:latin typeface="Book Antiqua" panose="02040602050305030304" pitchFamily="18" charset="0"/>
                <a:ea typeface="Doulos SIL"/>
                <a:cs typeface="Doulos SIL"/>
              </a:rPr>
              <a:t>Donc, </a:t>
            </a:r>
            <a:r>
              <a:rPr lang="fr-CA" sz="2000" b="1" i="1" dirty="0" err="1" smtClean="0">
                <a:solidFill>
                  <a:srgbClr val="FF0000"/>
                </a:solidFill>
                <a:effectLst>
                  <a:outerShdw blurRad="38100" dist="38100" dir="2700000" algn="tl">
                    <a:srgbClr val="000000">
                      <a:alpha val="43137"/>
                    </a:srgbClr>
                  </a:outerShdw>
                </a:effectLst>
                <a:latin typeface="Book Antiqua" panose="02040602050305030304" pitchFamily="18" charset="0"/>
                <a:ea typeface="Doulos SIL"/>
                <a:cs typeface="Doulos SIL"/>
              </a:rPr>
              <a:t>métif</a:t>
            </a:r>
            <a:r>
              <a:rPr lang="fr-CA" sz="2000" b="1" i="1" dirty="0" smtClean="0">
                <a:solidFill>
                  <a:srgbClr val="FF0000"/>
                </a:solidFill>
                <a:effectLst>
                  <a:outerShdw blurRad="38100" dist="38100" dir="2700000" algn="tl">
                    <a:srgbClr val="000000">
                      <a:alpha val="43137"/>
                    </a:srgbClr>
                  </a:outerShdw>
                </a:effectLst>
                <a:latin typeface="Book Antiqua" panose="02040602050305030304" pitchFamily="18" charset="0"/>
                <a:ea typeface="Doulos SIL"/>
                <a:cs typeface="Doulos SIL"/>
              </a:rPr>
              <a:t> </a:t>
            </a:r>
            <a:r>
              <a:rPr lang="fr-CA" sz="2000" dirty="0" smtClean="0">
                <a:solidFill>
                  <a:srgbClr val="002060"/>
                </a:solidFill>
                <a:latin typeface="Book Antiqua" panose="02040602050305030304" pitchFamily="18" charset="0"/>
                <a:ea typeface="Doulos SIL"/>
                <a:cs typeface="Doulos SIL"/>
              </a:rPr>
              <a:t>devient </a:t>
            </a:r>
            <a:r>
              <a:rPr lang="fr-CA" sz="2000" b="1" i="1" dirty="0" err="1" smtClean="0">
                <a:solidFill>
                  <a:srgbClr val="FF0000"/>
                </a:solidFill>
                <a:effectLst>
                  <a:outerShdw blurRad="38100" dist="38100" dir="2700000" algn="tl">
                    <a:srgbClr val="000000">
                      <a:alpha val="43137"/>
                    </a:srgbClr>
                  </a:outerShdw>
                </a:effectLst>
                <a:latin typeface="Book Antiqua" panose="02040602050305030304" pitchFamily="18" charset="0"/>
                <a:ea typeface="Doulos SIL"/>
                <a:cs typeface="Doulos SIL"/>
              </a:rPr>
              <a:t>mitchif</a:t>
            </a:r>
            <a:r>
              <a:rPr lang="fr-CA" sz="2000" dirty="0" smtClean="0">
                <a:solidFill>
                  <a:schemeClr val="tx2"/>
                </a:solidFill>
                <a:latin typeface="Book Antiqua" panose="02040602050305030304" pitchFamily="18" charset="0"/>
                <a:ea typeface="Doulos SIL"/>
                <a:cs typeface="Doulos SIL"/>
              </a:rPr>
              <a:t>. « </a:t>
            </a:r>
            <a:r>
              <a:rPr lang="fr-CA" sz="2000" dirty="0" smtClean="0">
                <a:solidFill>
                  <a:srgbClr val="002060"/>
                </a:solidFill>
                <a:latin typeface="Book Antiqua" panose="02040602050305030304" pitchFamily="18" charset="0"/>
                <a:ea typeface="Doulos SIL"/>
                <a:cs typeface="Doulos SIL"/>
              </a:rPr>
              <a:t>Parler </a:t>
            </a:r>
            <a:r>
              <a:rPr lang="fr-CA" sz="2000" dirty="0" err="1" smtClean="0">
                <a:solidFill>
                  <a:srgbClr val="002060"/>
                </a:solidFill>
                <a:latin typeface="Book Antiqua" panose="02040602050305030304" pitchFamily="18" charset="0"/>
                <a:ea typeface="Doulos SIL"/>
                <a:cs typeface="Doulos SIL"/>
              </a:rPr>
              <a:t>mitchif</a:t>
            </a:r>
            <a:r>
              <a:rPr lang="fr-CA" sz="2000" dirty="0" smtClean="0">
                <a:solidFill>
                  <a:srgbClr val="002060"/>
                </a:solidFill>
                <a:latin typeface="Book Antiqua" panose="02040602050305030304" pitchFamily="18" charset="0"/>
                <a:ea typeface="Doulos SIL"/>
                <a:cs typeface="Doulos SIL"/>
              </a:rPr>
              <a:t> » veut simplement dire « parler la langue des Métis ».</a:t>
            </a:r>
            <a:endParaRPr lang="en-CA" sz="2000" b="1" i="1" dirty="0">
              <a:solidFill>
                <a:srgbClr val="002060"/>
              </a:solidFill>
              <a:effectLst>
                <a:outerShdw blurRad="38100" dist="38100" dir="2700000" algn="tl">
                  <a:srgbClr val="000000">
                    <a:alpha val="43137"/>
                  </a:srgbClr>
                </a:outerShdw>
              </a:effectLst>
              <a:latin typeface="Book Antiqua" panose="02040602050305030304" pitchFamily="18" charset="0"/>
            </a:endParaRPr>
          </a:p>
        </p:txBody>
      </p:sp>
    </p:spTree>
    <p:extLst>
      <p:ext uri="{BB962C8B-B14F-4D97-AF65-F5344CB8AC3E}">
        <p14:creationId xmlns:p14="http://schemas.microsoft.com/office/powerpoint/2010/main" val="2334282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12304"/>
          </a:xfrm>
        </p:spPr>
        <p:txBody>
          <a:bodyPr/>
          <a:lstStyle/>
          <a:p>
            <a:r>
              <a:rPr lang="en-CA" b="1" dirty="0" smtClean="0">
                <a:solidFill>
                  <a:srgbClr val="002060"/>
                </a:solidFill>
                <a:effectLst>
                  <a:outerShdw blurRad="38100" dist="38100" dir="2700000" algn="tl">
                    <a:srgbClr val="000000">
                      <a:alpha val="43137"/>
                    </a:srgbClr>
                  </a:outerShdw>
                </a:effectLst>
                <a:latin typeface="Book Antiqua" pitchFamily="18" charset="0"/>
              </a:rPr>
              <a:t>Les LMB, les </a:t>
            </a:r>
            <a:r>
              <a:rPr lang="en-CA" b="1" dirty="0" err="1" smtClean="0">
                <a:solidFill>
                  <a:srgbClr val="002060"/>
                </a:solidFill>
                <a:effectLst>
                  <a:outerShdw blurRad="38100" dist="38100" dir="2700000" algn="tl">
                    <a:srgbClr val="000000">
                      <a:alpha val="43137"/>
                    </a:srgbClr>
                  </a:outerShdw>
                </a:effectLst>
                <a:latin typeface="Book Antiqua" pitchFamily="18" charset="0"/>
              </a:rPr>
              <a:t>créoles</a:t>
            </a:r>
            <a:r>
              <a:rPr lang="en-CA" b="1" dirty="0" smtClean="0">
                <a:solidFill>
                  <a:srgbClr val="002060"/>
                </a:solidFill>
                <a:effectLst>
                  <a:outerShdw blurRad="38100" dist="38100" dir="2700000" algn="tl">
                    <a:srgbClr val="000000">
                      <a:alpha val="43137"/>
                    </a:srgbClr>
                  </a:outerShdw>
                </a:effectLst>
                <a:latin typeface="Book Antiqua" pitchFamily="18" charset="0"/>
              </a:rPr>
              <a:t> et les pidgins</a:t>
            </a:r>
            <a:endParaRPr lang="en-CA" b="1" dirty="0">
              <a:solidFill>
                <a:srgbClr val="002060"/>
              </a:solidFill>
              <a:effectLst>
                <a:outerShdw blurRad="38100" dist="38100" dir="2700000" algn="tl">
                  <a:srgbClr val="000000">
                    <a:alpha val="43137"/>
                  </a:srgbClr>
                </a:outerShdw>
              </a:effectLst>
              <a:latin typeface="Book Antiqua" pitchFamily="18" charset="0"/>
            </a:endParaRPr>
          </a:p>
        </p:txBody>
      </p:sp>
      <p:sp>
        <p:nvSpPr>
          <p:cNvPr id="3" name="Content Placeholder 2"/>
          <p:cNvSpPr>
            <a:spLocks noGrp="1"/>
          </p:cNvSpPr>
          <p:nvPr>
            <p:ph sz="quarter" idx="1"/>
          </p:nvPr>
        </p:nvSpPr>
        <p:spPr>
          <a:xfrm>
            <a:off x="457200" y="764704"/>
            <a:ext cx="8229600" cy="5832648"/>
          </a:xfrm>
        </p:spPr>
        <p:txBody>
          <a:bodyPr>
            <a:noAutofit/>
          </a:bodyPr>
          <a:lstStyle/>
          <a:p>
            <a:pPr algn="just">
              <a:buFont typeface="Wingdings" pitchFamily="2" charset="2"/>
              <a:buChar char="Ø"/>
            </a:pPr>
            <a:r>
              <a:rPr lang="en-CA" sz="2000" dirty="0" smtClean="0">
                <a:solidFill>
                  <a:srgbClr val="002060"/>
                </a:solidFill>
                <a:latin typeface="Book Antiqua" pitchFamily="18" charset="0"/>
              </a:rPr>
              <a:t>Les </a:t>
            </a:r>
            <a:r>
              <a:rPr lang="en-CA" sz="2000" b="1" dirty="0" err="1" smtClean="0">
                <a:solidFill>
                  <a:srgbClr val="002060"/>
                </a:solidFill>
                <a:latin typeface="Book Antiqua" pitchFamily="18" charset="0"/>
              </a:rPr>
              <a:t>langues</a:t>
            </a:r>
            <a:r>
              <a:rPr lang="en-CA" sz="2000" b="1" dirty="0" smtClean="0">
                <a:solidFill>
                  <a:srgbClr val="002060"/>
                </a:solidFill>
                <a:latin typeface="Book Antiqua" pitchFamily="18" charset="0"/>
              </a:rPr>
              <a:t> </a:t>
            </a:r>
            <a:r>
              <a:rPr lang="en-CA" sz="2000" b="1" dirty="0" err="1" smtClean="0">
                <a:solidFill>
                  <a:srgbClr val="002060"/>
                </a:solidFill>
                <a:latin typeface="Book Antiqua" pitchFamily="18" charset="0"/>
              </a:rPr>
              <a:t>mixtes</a:t>
            </a:r>
            <a:r>
              <a:rPr lang="en-CA" sz="2000" b="1" dirty="0" smtClean="0">
                <a:solidFill>
                  <a:srgbClr val="002060"/>
                </a:solidFill>
                <a:latin typeface="Book Antiqua" pitchFamily="18" charset="0"/>
              </a:rPr>
              <a:t> </a:t>
            </a:r>
            <a:r>
              <a:rPr lang="en-CA" sz="2000" b="1" dirty="0" err="1" smtClean="0">
                <a:solidFill>
                  <a:srgbClr val="002060"/>
                </a:solidFill>
                <a:latin typeface="Book Antiqua" pitchFamily="18" charset="0"/>
              </a:rPr>
              <a:t>bilingues</a:t>
            </a:r>
            <a:r>
              <a:rPr lang="en-CA" sz="2000" dirty="0" smtClean="0">
                <a:solidFill>
                  <a:srgbClr val="002060"/>
                </a:solidFill>
                <a:latin typeface="Book Antiqua" pitchFamily="18" charset="0"/>
              </a:rPr>
              <a:t>: </a:t>
            </a:r>
            <a:r>
              <a:rPr lang="en-CA" sz="2000" dirty="0" err="1" smtClean="0">
                <a:solidFill>
                  <a:srgbClr val="002060"/>
                </a:solidFill>
                <a:latin typeface="Book Antiqua" pitchFamily="18" charset="0"/>
              </a:rPr>
              <a:t>constituées</a:t>
            </a:r>
            <a:r>
              <a:rPr lang="en-CA" sz="2000" dirty="0" smtClean="0">
                <a:solidFill>
                  <a:srgbClr val="002060"/>
                </a:solidFill>
                <a:latin typeface="Book Antiqua" pitchFamily="18" charset="0"/>
              </a:rPr>
              <a:t> de </a:t>
            </a:r>
            <a:r>
              <a:rPr lang="en-CA" sz="2000" b="1" dirty="0" smtClean="0">
                <a:solidFill>
                  <a:srgbClr val="002060"/>
                </a:solidFill>
                <a:latin typeface="Book Antiqua" pitchFamily="18" charset="0"/>
              </a:rPr>
              <a:t>DEUX </a:t>
            </a:r>
            <a:r>
              <a:rPr lang="en-CA" sz="2000" dirty="0" err="1" smtClean="0">
                <a:solidFill>
                  <a:srgbClr val="002060"/>
                </a:solidFill>
                <a:latin typeface="Book Antiqua" pitchFamily="18" charset="0"/>
              </a:rPr>
              <a:t>langues</a:t>
            </a:r>
            <a:r>
              <a:rPr lang="en-CA" sz="2000" dirty="0" smtClean="0">
                <a:solidFill>
                  <a:srgbClr val="002060"/>
                </a:solidFill>
                <a:latin typeface="Book Antiqua" pitchFamily="18" charset="0"/>
              </a:rPr>
              <a:t> </a:t>
            </a:r>
            <a:r>
              <a:rPr lang="en-CA" sz="2000" dirty="0" err="1" smtClean="0">
                <a:solidFill>
                  <a:srgbClr val="002060"/>
                </a:solidFill>
                <a:latin typeface="Book Antiqua" pitchFamily="18" charset="0"/>
              </a:rPr>
              <a:t>créées</a:t>
            </a:r>
            <a:r>
              <a:rPr lang="en-CA" sz="2000" dirty="0" smtClean="0">
                <a:solidFill>
                  <a:srgbClr val="002060"/>
                </a:solidFill>
                <a:latin typeface="Book Antiqua" pitchFamily="18" charset="0"/>
              </a:rPr>
              <a:t> par des </a:t>
            </a:r>
            <a:r>
              <a:rPr lang="en-CA" sz="2000" b="1" dirty="0" err="1" smtClean="0">
                <a:solidFill>
                  <a:srgbClr val="002060"/>
                </a:solidFill>
                <a:latin typeface="Book Antiqua" pitchFamily="18" charset="0"/>
              </a:rPr>
              <a:t>bilingues</a:t>
            </a:r>
            <a:r>
              <a:rPr lang="en-CA" sz="2000" b="1" dirty="0" smtClean="0">
                <a:solidFill>
                  <a:srgbClr val="002060"/>
                </a:solidFill>
                <a:latin typeface="Book Antiqua" pitchFamily="18" charset="0"/>
              </a:rPr>
              <a:t> </a:t>
            </a:r>
            <a:r>
              <a:rPr lang="en-CA" sz="2000" dirty="0" err="1" smtClean="0">
                <a:solidFill>
                  <a:srgbClr val="002060"/>
                </a:solidFill>
                <a:latin typeface="Book Antiqua" pitchFamily="18" charset="0"/>
              </a:rPr>
              <a:t>dans</a:t>
            </a:r>
            <a:r>
              <a:rPr lang="en-CA" sz="2000" dirty="0" smtClean="0">
                <a:solidFill>
                  <a:srgbClr val="002060"/>
                </a:solidFill>
                <a:latin typeface="Book Antiqua" pitchFamily="18" charset="0"/>
              </a:rPr>
              <a:t> </a:t>
            </a:r>
            <a:r>
              <a:rPr lang="en-CA" sz="2000" dirty="0" err="1" smtClean="0">
                <a:solidFill>
                  <a:srgbClr val="002060"/>
                </a:solidFill>
                <a:latin typeface="Book Antiqua" pitchFamily="18" charset="0"/>
              </a:rPr>
              <a:t>ces</a:t>
            </a:r>
            <a:r>
              <a:rPr lang="en-CA" sz="2000" dirty="0" smtClean="0">
                <a:solidFill>
                  <a:srgbClr val="002060"/>
                </a:solidFill>
                <a:latin typeface="Book Antiqua" pitchFamily="18" charset="0"/>
              </a:rPr>
              <a:t> </a:t>
            </a:r>
            <a:r>
              <a:rPr lang="en-CA" sz="2000" dirty="0" err="1" smtClean="0">
                <a:solidFill>
                  <a:srgbClr val="002060"/>
                </a:solidFill>
                <a:latin typeface="Book Antiqua" pitchFamily="18" charset="0"/>
              </a:rPr>
              <a:t>deux</a:t>
            </a:r>
            <a:r>
              <a:rPr lang="en-CA" sz="2000" dirty="0" smtClean="0">
                <a:solidFill>
                  <a:srgbClr val="002060"/>
                </a:solidFill>
                <a:latin typeface="Book Antiqua" pitchFamily="18" charset="0"/>
              </a:rPr>
              <a:t> </a:t>
            </a:r>
            <a:r>
              <a:rPr lang="en-CA" sz="2000" dirty="0" err="1" smtClean="0">
                <a:solidFill>
                  <a:srgbClr val="002060"/>
                </a:solidFill>
                <a:latin typeface="Book Antiqua" pitchFamily="18" charset="0"/>
              </a:rPr>
              <a:t>langues</a:t>
            </a:r>
            <a:r>
              <a:rPr lang="en-CA" sz="2000" dirty="0" smtClean="0">
                <a:solidFill>
                  <a:srgbClr val="002060"/>
                </a:solidFill>
                <a:latin typeface="Book Antiqua" pitchFamily="18" charset="0"/>
              </a:rPr>
              <a:t>. </a:t>
            </a:r>
            <a:r>
              <a:rPr lang="en-CA" sz="2000" dirty="0" err="1" smtClean="0">
                <a:solidFill>
                  <a:srgbClr val="002060"/>
                </a:solidFill>
                <a:latin typeface="Book Antiqua" pitchFamily="18" charset="0"/>
              </a:rPr>
              <a:t>Elles</a:t>
            </a:r>
            <a:r>
              <a:rPr lang="en-CA" sz="2000" dirty="0" smtClean="0">
                <a:solidFill>
                  <a:srgbClr val="002060"/>
                </a:solidFill>
                <a:latin typeface="Book Antiqua" pitchFamily="18" charset="0"/>
              </a:rPr>
              <a:t> </a:t>
            </a:r>
            <a:r>
              <a:rPr lang="en-CA" sz="2000" dirty="0" err="1" smtClean="0">
                <a:solidFill>
                  <a:srgbClr val="002060"/>
                </a:solidFill>
                <a:latin typeface="Book Antiqua" pitchFamily="18" charset="0"/>
              </a:rPr>
              <a:t>sont</a:t>
            </a:r>
            <a:r>
              <a:rPr lang="en-CA" sz="2000" dirty="0" smtClean="0">
                <a:solidFill>
                  <a:srgbClr val="002060"/>
                </a:solidFill>
                <a:latin typeface="Book Antiqua" pitchFamily="18" charset="0"/>
              </a:rPr>
              <a:t> </a:t>
            </a:r>
            <a:r>
              <a:rPr lang="en-CA" sz="2000" dirty="0" err="1" smtClean="0">
                <a:solidFill>
                  <a:srgbClr val="002060"/>
                </a:solidFill>
                <a:latin typeface="Book Antiqua" pitchFamily="18" charset="0"/>
              </a:rPr>
              <a:t>relativement</a:t>
            </a:r>
            <a:r>
              <a:rPr lang="en-CA" sz="2000" dirty="0" smtClean="0">
                <a:solidFill>
                  <a:srgbClr val="002060"/>
                </a:solidFill>
                <a:latin typeface="Book Antiqua" pitchFamily="18" charset="0"/>
              </a:rPr>
              <a:t> </a:t>
            </a:r>
            <a:r>
              <a:rPr lang="en-CA" sz="2000" dirty="0" err="1" smtClean="0">
                <a:solidFill>
                  <a:srgbClr val="002060"/>
                </a:solidFill>
                <a:latin typeface="Book Antiqua" pitchFamily="18" charset="0"/>
              </a:rPr>
              <a:t>rares</a:t>
            </a:r>
            <a:r>
              <a:rPr lang="en-CA" sz="2000" dirty="0">
                <a:solidFill>
                  <a:srgbClr val="002060"/>
                </a:solidFill>
                <a:latin typeface="Book Antiqua" pitchFamily="18" charset="0"/>
              </a:rPr>
              <a:t> </a:t>
            </a:r>
            <a:r>
              <a:rPr lang="en-CA" sz="2000" dirty="0" smtClean="0">
                <a:solidFill>
                  <a:srgbClr val="002060"/>
                </a:solidFill>
                <a:latin typeface="Book Antiqua" pitchFamily="18" charset="0"/>
              </a:rPr>
              <a:t>(</a:t>
            </a:r>
            <a:r>
              <a:rPr lang="en-CA" sz="2000" dirty="0" err="1" smtClean="0">
                <a:solidFill>
                  <a:srgbClr val="002060"/>
                </a:solidFill>
                <a:latin typeface="Book Antiqua" pitchFamily="18" charset="0"/>
              </a:rPr>
              <a:t>une</a:t>
            </a:r>
            <a:r>
              <a:rPr lang="en-CA" sz="2000" dirty="0" smtClean="0">
                <a:solidFill>
                  <a:srgbClr val="002060"/>
                </a:solidFill>
                <a:latin typeface="Book Antiqua" pitchFamily="18" charset="0"/>
              </a:rPr>
              <a:t> </a:t>
            </a:r>
            <a:r>
              <a:rPr lang="en-CA" sz="2000" dirty="0" err="1" smtClean="0">
                <a:solidFill>
                  <a:srgbClr val="002060"/>
                </a:solidFill>
                <a:latin typeface="Book Antiqua" pitchFamily="18" charset="0"/>
              </a:rPr>
              <a:t>cinquantaine</a:t>
            </a:r>
            <a:r>
              <a:rPr lang="en-CA" sz="2000" dirty="0" smtClean="0">
                <a:solidFill>
                  <a:srgbClr val="002060"/>
                </a:solidFill>
                <a:latin typeface="Book Antiqua" pitchFamily="18" charset="0"/>
              </a:rPr>
              <a:t> </a:t>
            </a:r>
            <a:r>
              <a:rPr lang="en-CA" sz="2000" dirty="0" err="1" smtClean="0">
                <a:solidFill>
                  <a:srgbClr val="002060"/>
                </a:solidFill>
                <a:latin typeface="Book Antiqua" pitchFamily="18" charset="0"/>
              </a:rPr>
              <a:t>dans</a:t>
            </a:r>
            <a:r>
              <a:rPr lang="en-CA" sz="2000" dirty="0" smtClean="0">
                <a:solidFill>
                  <a:srgbClr val="002060"/>
                </a:solidFill>
                <a:latin typeface="Book Antiqua" pitchFamily="18" charset="0"/>
              </a:rPr>
              <a:t> le monde): le </a:t>
            </a:r>
            <a:r>
              <a:rPr lang="en-CA" sz="2000" dirty="0" err="1" smtClean="0">
                <a:solidFill>
                  <a:srgbClr val="002060"/>
                </a:solidFill>
                <a:latin typeface="Book Antiqua" pitchFamily="18" charset="0"/>
              </a:rPr>
              <a:t>mitchif</a:t>
            </a:r>
            <a:r>
              <a:rPr lang="en-CA" sz="2000" dirty="0" smtClean="0">
                <a:solidFill>
                  <a:srgbClr val="002060"/>
                </a:solidFill>
                <a:latin typeface="Book Antiqua" pitchFamily="18" charset="0"/>
              </a:rPr>
              <a:t> (Canada), la media </a:t>
            </a:r>
            <a:r>
              <a:rPr lang="en-CA" sz="2000" dirty="0" err="1" smtClean="0">
                <a:solidFill>
                  <a:srgbClr val="002060"/>
                </a:solidFill>
                <a:latin typeface="Book Antiqua" pitchFamily="18" charset="0"/>
              </a:rPr>
              <a:t>lengua</a:t>
            </a:r>
            <a:r>
              <a:rPr lang="en-CA" sz="2000" dirty="0">
                <a:solidFill>
                  <a:srgbClr val="002060"/>
                </a:solidFill>
                <a:latin typeface="Book Antiqua" pitchFamily="18" charset="0"/>
              </a:rPr>
              <a:t> </a:t>
            </a:r>
            <a:r>
              <a:rPr lang="en-CA" sz="2000" dirty="0" smtClean="0">
                <a:solidFill>
                  <a:srgbClr val="002060"/>
                </a:solidFill>
                <a:latin typeface="Book Antiqua" pitchFamily="18" charset="0"/>
              </a:rPr>
              <a:t>(</a:t>
            </a:r>
            <a:r>
              <a:rPr lang="en-CA" sz="2000" dirty="0" err="1" smtClean="0">
                <a:solidFill>
                  <a:srgbClr val="002060"/>
                </a:solidFill>
                <a:latin typeface="Book Antiqua" pitchFamily="18" charset="0"/>
              </a:rPr>
              <a:t>Équateur</a:t>
            </a:r>
            <a:r>
              <a:rPr lang="en-CA" sz="2000" dirty="0" smtClean="0">
                <a:solidFill>
                  <a:srgbClr val="002060"/>
                </a:solidFill>
                <a:latin typeface="Book Antiqua" pitchFamily="18" charset="0"/>
              </a:rPr>
              <a:t>), le </a:t>
            </a:r>
            <a:r>
              <a:rPr lang="en-CA" sz="2000" dirty="0" err="1" smtClean="0">
                <a:solidFill>
                  <a:srgbClr val="002060"/>
                </a:solidFill>
                <a:latin typeface="Book Antiqua" pitchFamily="18" charset="0"/>
              </a:rPr>
              <a:t>mbugu</a:t>
            </a:r>
            <a:r>
              <a:rPr lang="en-CA" sz="2000" dirty="0" smtClean="0">
                <a:solidFill>
                  <a:srgbClr val="002060"/>
                </a:solidFill>
                <a:latin typeface="Book Antiqua" pitchFamily="18" charset="0"/>
              </a:rPr>
              <a:t> (</a:t>
            </a:r>
            <a:r>
              <a:rPr lang="en-CA" sz="2000" dirty="0" err="1" smtClean="0">
                <a:solidFill>
                  <a:srgbClr val="002060"/>
                </a:solidFill>
                <a:latin typeface="Book Antiqua" pitchFamily="18" charset="0"/>
              </a:rPr>
              <a:t>Tanzanie</a:t>
            </a:r>
            <a:r>
              <a:rPr lang="en-CA" sz="2000" dirty="0" smtClean="0">
                <a:solidFill>
                  <a:srgbClr val="002060"/>
                </a:solidFill>
                <a:latin typeface="Book Antiqua" pitchFamily="18" charset="0"/>
              </a:rPr>
              <a:t>), etc.</a:t>
            </a:r>
            <a:endParaRPr lang="en-CA" sz="2000" dirty="0">
              <a:solidFill>
                <a:srgbClr val="002060"/>
              </a:solidFill>
              <a:latin typeface="Book Antiqua" pitchFamily="18" charset="0"/>
            </a:endParaRPr>
          </a:p>
          <a:p>
            <a:pPr algn="just">
              <a:buFont typeface="Wingdings" pitchFamily="2" charset="2"/>
              <a:buChar char="Ø"/>
            </a:pPr>
            <a:r>
              <a:rPr lang="en-CA" sz="2000" dirty="0" smtClean="0">
                <a:solidFill>
                  <a:srgbClr val="002060"/>
                </a:solidFill>
                <a:latin typeface="Book Antiqua" pitchFamily="18" charset="0"/>
              </a:rPr>
              <a:t>Les </a:t>
            </a:r>
            <a:r>
              <a:rPr lang="en-CA" sz="2000" b="1" dirty="0" err="1" smtClean="0">
                <a:solidFill>
                  <a:srgbClr val="002060"/>
                </a:solidFill>
                <a:latin typeface="Book Antiqua" pitchFamily="18" charset="0"/>
              </a:rPr>
              <a:t>créoles</a:t>
            </a:r>
            <a:r>
              <a:rPr lang="en-CA" sz="2000" dirty="0" smtClean="0">
                <a:solidFill>
                  <a:srgbClr val="002060"/>
                </a:solidFill>
                <a:latin typeface="Book Antiqua" pitchFamily="18" charset="0"/>
              </a:rPr>
              <a:t>: </a:t>
            </a:r>
            <a:r>
              <a:rPr lang="en-CA" sz="2000" dirty="0" err="1" smtClean="0">
                <a:solidFill>
                  <a:srgbClr val="002060"/>
                </a:solidFill>
                <a:latin typeface="Book Antiqua" pitchFamily="18" charset="0"/>
              </a:rPr>
              <a:t>langues</a:t>
            </a:r>
            <a:r>
              <a:rPr lang="en-CA" sz="2000" dirty="0" smtClean="0">
                <a:solidFill>
                  <a:srgbClr val="002060"/>
                </a:solidFill>
                <a:latin typeface="Book Antiqua" pitchFamily="18" charset="0"/>
              </a:rPr>
              <a:t> </a:t>
            </a:r>
            <a:r>
              <a:rPr lang="en-CA" sz="2000" dirty="0" err="1" smtClean="0">
                <a:solidFill>
                  <a:srgbClr val="002060"/>
                </a:solidFill>
                <a:latin typeface="Book Antiqua" pitchFamily="18" charset="0"/>
              </a:rPr>
              <a:t>créées</a:t>
            </a:r>
            <a:r>
              <a:rPr lang="en-CA" sz="2000" dirty="0" smtClean="0">
                <a:solidFill>
                  <a:srgbClr val="002060"/>
                </a:solidFill>
                <a:latin typeface="Book Antiqua" pitchFamily="18" charset="0"/>
              </a:rPr>
              <a:t> par des </a:t>
            </a:r>
            <a:r>
              <a:rPr lang="en-CA" sz="2000" dirty="0" err="1" smtClean="0">
                <a:solidFill>
                  <a:srgbClr val="002060"/>
                </a:solidFill>
                <a:latin typeface="Book Antiqua" pitchFamily="18" charset="0"/>
              </a:rPr>
              <a:t>locuteurs</a:t>
            </a:r>
            <a:r>
              <a:rPr lang="en-CA" sz="2000" dirty="0" smtClean="0">
                <a:solidFill>
                  <a:srgbClr val="002060"/>
                </a:solidFill>
                <a:latin typeface="Book Antiqua" pitchFamily="18" charset="0"/>
              </a:rPr>
              <a:t> de divers </a:t>
            </a:r>
            <a:r>
              <a:rPr lang="en-CA" sz="2000" dirty="0" err="1" smtClean="0">
                <a:solidFill>
                  <a:srgbClr val="002060"/>
                </a:solidFill>
                <a:latin typeface="Book Antiqua" pitchFamily="18" charset="0"/>
              </a:rPr>
              <a:t>groupes</a:t>
            </a:r>
            <a:r>
              <a:rPr lang="en-CA" sz="2000" dirty="0" smtClean="0">
                <a:solidFill>
                  <a:srgbClr val="002060"/>
                </a:solidFill>
                <a:latin typeface="Book Antiqua" pitchFamily="18" charset="0"/>
              </a:rPr>
              <a:t> </a:t>
            </a:r>
            <a:r>
              <a:rPr lang="en-CA" sz="2000" dirty="0" err="1" smtClean="0">
                <a:solidFill>
                  <a:srgbClr val="002060"/>
                </a:solidFill>
                <a:latin typeface="Book Antiqua" pitchFamily="18" charset="0"/>
              </a:rPr>
              <a:t>linguistiques</a:t>
            </a:r>
            <a:r>
              <a:rPr lang="en-CA" sz="2000" dirty="0" smtClean="0">
                <a:solidFill>
                  <a:srgbClr val="002060"/>
                </a:solidFill>
                <a:latin typeface="Book Antiqua" pitchFamily="18" charset="0"/>
              </a:rPr>
              <a:t> </a:t>
            </a:r>
            <a:r>
              <a:rPr lang="en-CA" sz="2000" dirty="0" err="1" smtClean="0">
                <a:solidFill>
                  <a:srgbClr val="002060"/>
                </a:solidFill>
                <a:latin typeface="Book Antiqua" pitchFamily="18" charset="0"/>
              </a:rPr>
              <a:t>essayant</a:t>
            </a:r>
            <a:r>
              <a:rPr lang="en-CA" sz="2000" dirty="0" smtClean="0">
                <a:solidFill>
                  <a:srgbClr val="002060"/>
                </a:solidFill>
                <a:latin typeface="Book Antiqua" pitchFamily="18" charset="0"/>
              </a:rPr>
              <a:t> </a:t>
            </a:r>
            <a:r>
              <a:rPr lang="en-CA" sz="2000" dirty="0" err="1" smtClean="0">
                <a:solidFill>
                  <a:srgbClr val="002060"/>
                </a:solidFill>
                <a:latin typeface="Book Antiqua" pitchFamily="18" charset="0"/>
              </a:rPr>
              <a:t>d’apprendre</a:t>
            </a:r>
            <a:r>
              <a:rPr lang="en-CA" sz="2000" dirty="0" smtClean="0">
                <a:solidFill>
                  <a:srgbClr val="002060"/>
                </a:solidFill>
                <a:latin typeface="Book Antiqua" pitchFamily="18" charset="0"/>
              </a:rPr>
              <a:t> la langue </a:t>
            </a:r>
            <a:r>
              <a:rPr lang="en-CA" sz="2000" dirty="0" err="1" smtClean="0">
                <a:solidFill>
                  <a:srgbClr val="002060"/>
                </a:solidFill>
                <a:latin typeface="Book Antiqua" pitchFamily="18" charset="0"/>
              </a:rPr>
              <a:t>dominante</a:t>
            </a:r>
            <a:r>
              <a:rPr lang="en-CA" sz="2000" dirty="0" smtClean="0">
                <a:solidFill>
                  <a:srgbClr val="002060"/>
                </a:solidFill>
                <a:latin typeface="Book Antiqua" pitchFamily="18" charset="0"/>
              </a:rPr>
              <a:t>. </a:t>
            </a:r>
            <a:r>
              <a:rPr lang="en-CA" sz="2000" dirty="0" err="1" smtClean="0">
                <a:solidFill>
                  <a:srgbClr val="002060"/>
                </a:solidFill>
                <a:latin typeface="Book Antiqua" pitchFamily="18" charset="0"/>
              </a:rPr>
              <a:t>Dans</a:t>
            </a:r>
            <a:r>
              <a:rPr lang="en-CA" sz="2000" dirty="0" smtClean="0">
                <a:solidFill>
                  <a:srgbClr val="002060"/>
                </a:solidFill>
                <a:latin typeface="Book Antiqua" pitchFamily="18" charset="0"/>
              </a:rPr>
              <a:t> la </a:t>
            </a:r>
            <a:r>
              <a:rPr lang="en-CA" sz="2000" dirty="0" err="1" smtClean="0">
                <a:solidFill>
                  <a:srgbClr val="002060"/>
                </a:solidFill>
                <a:latin typeface="Book Antiqua" pitchFamily="18" charset="0"/>
              </a:rPr>
              <a:t>plupart</a:t>
            </a:r>
            <a:r>
              <a:rPr lang="en-CA" sz="2000" dirty="0" smtClean="0">
                <a:solidFill>
                  <a:srgbClr val="002060"/>
                </a:solidFill>
                <a:latin typeface="Book Antiqua" pitchFamily="18" charset="0"/>
              </a:rPr>
              <a:t> des </a:t>
            </a:r>
            <a:r>
              <a:rPr lang="en-CA" sz="2000" dirty="0" err="1" smtClean="0">
                <a:solidFill>
                  <a:srgbClr val="002060"/>
                </a:solidFill>
                <a:latin typeface="Book Antiqua" pitchFamily="18" charset="0"/>
              </a:rPr>
              <a:t>créoles</a:t>
            </a:r>
            <a:r>
              <a:rPr lang="en-CA" sz="2000" dirty="0" smtClean="0">
                <a:solidFill>
                  <a:srgbClr val="002060"/>
                </a:solidFill>
                <a:latin typeface="Book Antiqua" pitchFamily="18" charset="0"/>
              </a:rPr>
              <a:t>, le </a:t>
            </a:r>
            <a:r>
              <a:rPr lang="en-CA" sz="2000" dirty="0" err="1" smtClean="0">
                <a:solidFill>
                  <a:srgbClr val="002060"/>
                </a:solidFill>
                <a:latin typeface="Book Antiqua" pitchFamily="18" charset="0"/>
              </a:rPr>
              <a:t>lexique</a:t>
            </a:r>
            <a:r>
              <a:rPr lang="en-CA" sz="2000" dirty="0" smtClean="0">
                <a:solidFill>
                  <a:srgbClr val="002060"/>
                </a:solidFill>
                <a:latin typeface="Book Antiqua" pitchFamily="18" charset="0"/>
              </a:rPr>
              <a:t> </a:t>
            </a:r>
            <a:r>
              <a:rPr lang="en-CA" sz="2000" dirty="0" err="1" smtClean="0">
                <a:solidFill>
                  <a:srgbClr val="002060"/>
                </a:solidFill>
                <a:latin typeface="Book Antiqua" pitchFamily="18" charset="0"/>
              </a:rPr>
              <a:t>vient</a:t>
            </a:r>
            <a:r>
              <a:rPr lang="en-CA" sz="2000" dirty="0" smtClean="0">
                <a:solidFill>
                  <a:srgbClr val="002060"/>
                </a:solidFill>
                <a:latin typeface="Book Antiqua" pitchFamily="18" charset="0"/>
              </a:rPr>
              <a:t> </a:t>
            </a:r>
            <a:r>
              <a:rPr lang="en-CA" sz="2000" dirty="0" err="1" smtClean="0">
                <a:solidFill>
                  <a:srgbClr val="002060"/>
                </a:solidFill>
                <a:latin typeface="Book Antiqua" pitchFamily="18" charset="0"/>
              </a:rPr>
              <a:t>d’une</a:t>
            </a:r>
            <a:r>
              <a:rPr lang="en-CA" sz="2000" dirty="0" smtClean="0">
                <a:solidFill>
                  <a:srgbClr val="002060"/>
                </a:solidFill>
                <a:latin typeface="Book Antiqua" pitchFamily="18" charset="0"/>
              </a:rPr>
              <a:t> langue </a:t>
            </a:r>
            <a:r>
              <a:rPr lang="en-CA" sz="2000" dirty="0" err="1" smtClean="0">
                <a:solidFill>
                  <a:srgbClr val="002060"/>
                </a:solidFill>
                <a:latin typeface="Book Antiqua" pitchFamily="18" charset="0"/>
              </a:rPr>
              <a:t>européenne</a:t>
            </a:r>
            <a:r>
              <a:rPr lang="en-CA" sz="2000" dirty="0" smtClean="0">
                <a:solidFill>
                  <a:srgbClr val="002060"/>
                </a:solidFill>
                <a:latin typeface="Book Antiqua" pitchFamily="18" charset="0"/>
              </a:rPr>
              <a:t>, la </a:t>
            </a:r>
            <a:r>
              <a:rPr lang="en-CA" sz="2000" dirty="0" err="1" smtClean="0">
                <a:solidFill>
                  <a:srgbClr val="002060"/>
                </a:solidFill>
                <a:latin typeface="Book Antiqua" pitchFamily="18" charset="0"/>
              </a:rPr>
              <a:t>grammaire</a:t>
            </a:r>
            <a:r>
              <a:rPr lang="en-CA" sz="2000" dirty="0" smtClean="0">
                <a:solidFill>
                  <a:srgbClr val="002060"/>
                </a:solidFill>
                <a:latin typeface="Book Antiqua" pitchFamily="18" charset="0"/>
              </a:rPr>
              <a:t> </a:t>
            </a:r>
            <a:r>
              <a:rPr lang="en-CA" sz="2000" dirty="0" err="1" smtClean="0">
                <a:solidFill>
                  <a:srgbClr val="002060"/>
                </a:solidFill>
                <a:latin typeface="Book Antiqua" pitchFamily="18" charset="0"/>
              </a:rPr>
              <a:t>vient</a:t>
            </a:r>
            <a:r>
              <a:rPr lang="en-CA" sz="2000" dirty="0" smtClean="0">
                <a:solidFill>
                  <a:srgbClr val="002060"/>
                </a:solidFill>
                <a:latin typeface="Book Antiqua" pitchFamily="18" charset="0"/>
              </a:rPr>
              <a:t> </a:t>
            </a:r>
            <a:r>
              <a:rPr lang="en-CA" sz="2000" dirty="0" err="1" smtClean="0">
                <a:solidFill>
                  <a:srgbClr val="002060"/>
                </a:solidFill>
                <a:latin typeface="Book Antiqua" pitchFamily="18" charset="0"/>
              </a:rPr>
              <a:t>d’éléments</a:t>
            </a:r>
            <a:r>
              <a:rPr lang="en-CA" sz="2000" dirty="0" smtClean="0">
                <a:solidFill>
                  <a:srgbClr val="002060"/>
                </a:solidFill>
                <a:latin typeface="Book Antiqua" pitchFamily="18" charset="0"/>
              </a:rPr>
              <a:t> de </a:t>
            </a:r>
            <a:r>
              <a:rPr lang="en-CA" sz="2000" dirty="0" err="1" smtClean="0">
                <a:solidFill>
                  <a:srgbClr val="002060"/>
                </a:solidFill>
                <a:latin typeface="Book Antiqua" pitchFamily="18" charset="0"/>
              </a:rPr>
              <a:t>plusieurs</a:t>
            </a:r>
            <a:r>
              <a:rPr lang="en-CA" sz="2000" dirty="0" smtClean="0">
                <a:solidFill>
                  <a:srgbClr val="002060"/>
                </a:solidFill>
                <a:latin typeface="Book Antiqua" pitchFamily="18" charset="0"/>
              </a:rPr>
              <a:t> </a:t>
            </a:r>
            <a:r>
              <a:rPr lang="en-CA" sz="2000" dirty="0" err="1" smtClean="0">
                <a:solidFill>
                  <a:srgbClr val="002060"/>
                </a:solidFill>
                <a:latin typeface="Book Antiqua" pitchFamily="18" charset="0"/>
              </a:rPr>
              <a:t>langues</a:t>
            </a:r>
            <a:r>
              <a:rPr lang="en-CA" sz="2000" dirty="0" smtClean="0">
                <a:solidFill>
                  <a:srgbClr val="002060"/>
                </a:solidFill>
                <a:latin typeface="Book Antiqua" pitchFamily="18" charset="0"/>
              </a:rPr>
              <a:t> (</a:t>
            </a:r>
            <a:r>
              <a:rPr lang="en-CA" sz="2000" dirty="0" err="1" smtClean="0">
                <a:solidFill>
                  <a:srgbClr val="002060"/>
                </a:solidFill>
                <a:latin typeface="Book Antiqua" pitchFamily="18" charset="0"/>
              </a:rPr>
              <a:t>souvent</a:t>
            </a:r>
            <a:r>
              <a:rPr lang="en-CA" sz="2000" dirty="0" smtClean="0">
                <a:solidFill>
                  <a:srgbClr val="002060"/>
                </a:solidFill>
                <a:latin typeface="Book Antiqua" pitchFamily="18" charset="0"/>
              </a:rPr>
              <a:t> </a:t>
            </a:r>
            <a:r>
              <a:rPr lang="en-CA" sz="2000" dirty="0" err="1" smtClean="0">
                <a:solidFill>
                  <a:srgbClr val="002060"/>
                </a:solidFill>
                <a:latin typeface="Book Antiqua" pitchFamily="18" charset="0"/>
              </a:rPr>
              <a:t>africaines</a:t>
            </a:r>
            <a:r>
              <a:rPr lang="en-CA" sz="2000" dirty="0" smtClean="0">
                <a:solidFill>
                  <a:srgbClr val="002060"/>
                </a:solidFill>
                <a:latin typeface="Book Antiqua" pitchFamily="18" charset="0"/>
              </a:rPr>
              <a:t>, </a:t>
            </a:r>
            <a:r>
              <a:rPr lang="en-CA" sz="2000" dirty="0" err="1" smtClean="0">
                <a:solidFill>
                  <a:srgbClr val="002060"/>
                </a:solidFill>
                <a:latin typeface="Book Antiqua" pitchFamily="18" charset="0"/>
              </a:rPr>
              <a:t>surtout</a:t>
            </a:r>
            <a:r>
              <a:rPr lang="en-CA" sz="2000" dirty="0" smtClean="0">
                <a:solidFill>
                  <a:srgbClr val="002060"/>
                </a:solidFill>
                <a:latin typeface="Book Antiqua" pitchFamily="18" charset="0"/>
              </a:rPr>
              <a:t> </a:t>
            </a:r>
            <a:r>
              <a:rPr lang="en-CA" sz="2000" dirty="0" err="1" smtClean="0">
                <a:solidFill>
                  <a:srgbClr val="002060"/>
                </a:solidFill>
                <a:latin typeface="Book Antiqua" pitchFamily="18" charset="0"/>
              </a:rPr>
              <a:t>dans</a:t>
            </a:r>
            <a:r>
              <a:rPr lang="en-CA" sz="2000" dirty="0" smtClean="0">
                <a:solidFill>
                  <a:srgbClr val="002060"/>
                </a:solidFill>
                <a:latin typeface="Book Antiqua" pitchFamily="18" charset="0"/>
              </a:rPr>
              <a:t> le </a:t>
            </a:r>
            <a:r>
              <a:rPr lang="en-CA" sz="2000" dirty="0" err="1" smtClean="0">
                <a:solidFill>
                  <a:srgbClr val="002060"/>
                </a:solidFill>
                <a:latin typeface="Book Antiqua" pitchFamily="18" charset="0"/>
              </a:rPr>
              <a:t>contexte</a:t>
            </a:r>
            <a:r>
              <a:rPr lang="en-CA" sz="2000" dirty="0" smtClean="0">
                <a:solidFill>
                  <a:srgbClr val="002060"/>
                </a:solidFill>
                <a:latin typeface="Book Antiqua" pitchFamily="18" charset="0"/>
              </a:rPr>
              <a:t> de </a:t>
            </a:r>
            <a:r>
              <a:rPr lang="en-CA" sz="2000" dirty="0" err="1" smtClean="0">
                <a:solidFill>
                  <a:srgbClr val="002060"/>
                </a:solidFill>
                <a:latin typeface="Book Antiqua" pitchFamily="18" charset="0"/>
              </a:rPr>
              <a:t>l’esclavage</a:t>
            </a:r>
            <a:r>
              <a:rPr lang="en-CA" sz="2000" dirty="0" smtClean="0">
                <a:solidFill>
                  <a:srgbClr val="002060"/>
                </a:solidFill>
                <a:latin typeface="Book Antiqua" pitchFamily="18" charset="0"/>
              </a:rPr>
              <a:t>). Il </a:t>
            </a:r>
            <a:r>
              <a:rPr lang="en-CA" sz="2000" dirty="0" err="1" smtClean="0">
                <a:solidFill>
                  <a:srgbClr val="002060"/>
                </a:solidFill>
                <a:latin typeface="Book Antiqua" pitchFamily="18" charset="0"/>
              </a:rPr>
              <a:t>existe</a:t>
            </a:r>
            <a:r>
              <a:rPr lang="en-CA" sz="2000" dirty="0" smtClean="0">
                <a:solidFill>
                  <a:srgbClr val="002060"/>
                </a:solidFill>
                <a:latin typeface="Book Antiqua" pitchFamily="18" charset="0"/>
              </a:rPr>
              <a:t> un </a:t>
            </a:r>
            <a:r>
              <a:rPr lang="en-CA" sz="2000" dirty="0" err="1" smtClean="0">
                <a:solidFill>
                  <a:srgbClr val="002060"/>
                </a:solidFill>
                <a:latin typeface="Book Antiqua" pitchFamily="18" charset="0"/>
              </a:rPr>
              <a:t>assez</a:t>
            </a:r>
            <a:r>
              <a:rPr lang="en-CA" sz="2000" dirty="0" smtClean="0">
                <a:solidFill>
                  <a:srgbClr val="002060"/>
                </a:solidFill>
                <a:latin typeface="Book Antiqua" pitchFamily="18" charset="0"/>
              </a:rPr>
              <a:t> grand </a:t>
            </a:r>
            <a:r>
              <a:rPr lang="en-CA" sz="2000" dirty="0" err="1" smtClean="0">
                <a:solidFill>
                  <a:srgbClr val="002060"/>
                </a:solidFill>
                <a:latin typeface="Book Antiqua" pitchFamily="18" charset="0"/>
              </a:rPr>
              <a:t>nombre</a:t>
            </a:r>
            <a:r>
              <a:rPr lang="en-CA" sz="2000" dirty="0" smtClean="0">
                <a:solidFill>
                  <a:srgbClr val="002060"/>
                </a:solidFill>
                <a:latin typeface="Book Antiqua" pitchFamily="18" charset="0"/>
              </a:rPr>
              <a:t> de </a:t>
            </a:r>
            <a:r>
              <a:rPr lang="en-CA" sz="2000" dirty="0" err="1" smtClean="0">
                <a:solidFill>
                  <a:srgbClr val="002060"/>
                </a:solidFill>
                <a:latin typeface="Book Antiqua" pitchFamily="18" charset="0"/>
              </a:rPr>
              <a:t>langues</a:t>
            </a:r>
            <a:r>
              <a:rPr lang="en-CA" sz="2000" dirty="0" smtClean="0">
                <a:solidFill>
                  <a:srgbClr val="002060"/>
                </a:solidFill>
                <a:latin typeface="Book Antiqua" pitchFamily="18" charset="0"/>
              </a:rPr>
              <a:t> </a:t>
            </a:r>
            <a:r>
              <a:rPr lang="en-CA" sz="2000" dirty="0" err="1" smtClean="0">
                <a:solidFill>
                  <a:srgbClr val="002060"/>
                </a:solidFill>
                <a:latin typeface="Book Antiqua" pitchFamily="18" charset="0"/>
              </a:rPr>
              <a:t>créoles</a:t>
            </a:r>
            <a:r>
              <a:rPr lang="en-CA" sz="2000" dirty="0">
                <a:solidFill>
                  <a:srgbClr val="002060"/>
                </a:solidFill>
                <a:latin typeface="Book Antiqua" pitchFamily="18" charset="0"/>
              </a:rPr>
              <a:t> </a:t>
            </a:r>
            <a:r>
              <a:rPr lang="en-CA" sz="2000" dirty="0" smtClean="0">
                <a:solidFill>
                  <a:srgbClr val="002060"/>
                </a:solidFill>
                <a:latin typeface="Book Antiqua" pitchFamily="18" charset="0"/>
              </a:rPr>
              <a:t>(plus </a:t>
            </a:r>
            <a:r>
              <a:rPr lang="en-CA" sz="2000" dirty="0" err="1" smtClean="0">
                <a:solidFill>
                  <a:srgbClr val="002060"/>
                </a:solidFill>
                <a:latin typeface="Book Antiqua" pitchFamily="18" charset="0"/>
              </a:rPr>
              <a:t>d’une</a:t>
            </a:r>
            <a:r>
              <a:rPr lang="en-CA" sz="2000" dirty="0" smtClean="0">
                <a:solidFill>
                  <a:srgbClr val="002060"/>
                </a:solidFill>
                <a:latin typeface="Book Antiqua" pitchFamily="18" charset="0"/>
              </a:rPr>
              <a:t> </a:t>
            </a:r>
            <a:r>
              <a:rPr lang="en-CA" sz="2000" dirty="0" err="1" smtClean="0">
                <a:solidFill>
                  <a:srgbClr val="002060"/>
                </a:solidFill>
                <a:latin typeface="Book Antiqua" pitchFamily="18" charset="0"/>
              </a:rPr>
              <a:t>centaine</a:t>
            </a:r>
            <a:r>
              <a:rPr lang="en-CA" sz="2000" dirty="0" smtClean="0">
                <a:solidFill>
                  <a:srgbClr val="002060"/>
                </a:solidFill>
                <a:latin typeface="Book Antiqua" pitchFamily="18" charset="0"/>
              </a:rPr>
              <a:t>): </a:t>
            </a:r>
            <a:r>
              <a:rPr lang="en-CA" sz="2000" dirty="0" err="1" smtClean="0">
                <a:solidFill>
                  <a:srgbClr val="002060"/>
                </a:solidFill>
                <a:latin typeface="Book Antiqua" pitchFamily="18" charset="0"/>
              </a:rPr>
              <a:t>l’haïtien</a:t>
            </a:r>
            <a:r>
              <a:rPr lang="en-CA" sz="2000" dirty="0" smtClean="0">
                <a:solidFill>
                  <a:srgbClr val="002060"/>
                </a:solidFill>
                <a:latin typeface="Book Antiqua" pitchFamily="18" charset="0"/>
              </a:rPr>
              <a:t>, le </a:t>
            </a:r>
            <a:r>
              <a:rPr lang="en-CA" sz="2000" dirty="0" err="1" smtClean="0">
                <a:solidFill>
                  <a:srgbClr val="002060"/>
                </a:solidFill>
                <a:latin typeface="Book Antiqua" pitchFamily="18" charset="0"/>
              </a:rPr>
              <a:t>martiniquais</a:t>
            </a:r>
            <a:r>
              <a:rPr lang="en-CA" sz="2000" dirty="0" smtClean="0">
                <a:solidFill>
                  <a:srgbClr val="002060"/>
                </a:solidFill>
                <a:latin typeface="Book Antiqua" pitchFamily="18" charset="0"/>
              </a:rPr>
              <a:t>, le </a:t>
            </a:r>
            <a:r>
              <a:rPr lang="en-CA" sz="2000" dirty="0" err="1" smtClean="0">
                <a:solidFill>
                  <a:srgbClr val="002060"/>
                </a:solidFill>
                <a:latin typeface="Book Antiqua" pitchFamily="18" charset="0"/>
              </a:rPr>
              <a:t>jamaïcain</a:t>
            </a:r>
            <a:r>
              <a:rPr lang="en-CA" sz="2000" dirty="0" smtClean="0">
                <a:solidFill>
                  <a:srgbClr val="002060"/>
                </a:solidFill>
                <a:latin typeface="Book Antiqua" pitchFamily="18" charset="0"/>
              </a:rPr>
              <a:t>, le </a:t>
            </a:r>
            <a:r>
              <a:rPr lang="en-CA" sz="2000" dirty="0" err="1" smtClean="0">
                <a:solidFill>
                  <a:srgbClr val="002060"/>
                </a:solidFill>
                <a:latin typeface="Book Antiqua" pitchFamily="18" charset="0"/>
              </a:rPr>
              <a:t>tok</a:t>
            </a:r>
            <a:r>
              <a:rPr lang="en-CA" sz="2000" dirty="0" smtClean="0">
                <a:solidFill>
                  <a:srgbClr val="002060"/>
                </a:solidFill>
                <a:latin typeface="Book Antiqua" pitchFamily="18" charset="0"/>
              </a:rPr>
              <a:t> </a:t>
            </a:r>
            <a:r>
              <a:rPr lang="en-CA" sz="2000" dirty="0" err="1" smtClean="0">
                <a:solidFill>
                  <a:srgbClr val="002060"/>
                </a:solidFill>
                <a:latin typeface="Book Antiqua" pitchFamily="18" charset="0"/>
              </a:rPr>
              <a:t>pisin</a:t>
            </a:r>
            <a:r>
              <a:rPr lang="en-CA" sz="2000" dirty="0" smtClean="0">
                <a:solidFill>
                  <a:srgbClr val="002060"/>
                </a:solidFill>
                <a:latin typeface="Book Antiqua" pitchFamily="18" charset="0"/>
              </a:rPr>
              <a:t> (Nouvelle </a:t>
            </a:r>
            <a:r>
              <a:rPr lang="en-CA" sz="2000" dirty="0" err="1" smtClean="0">
                <a:solidFill>
                  <a:srgbClr val="002060"/>
                </a:solidFill>
                <a:latin typeface="Book Antiqua" pitchFamily="18" charset="0"/>
              </a:rPr>
              <a:t>Guinée</a:t>
            </a:r>
            <a:r>
              <a:rPr lang="en-CA" sz="2000" dirty="0" smtClean="0">
                <a:solidFill>
                  <a:srgbClr val="002060"/>
                </a:solidFill>
                <a:latin typeface="Book Antiqua" pitchFamily="18" charset="0"/>
              </a:rPr>
              <a:t>), le </a:t>
            </a:r>
            <a:r>
              <a:rPr lang="en-CA" sz="2000" dirty="0" err="1" smtClean="0">
                <a:solidFill>
                  <a:srgbClr val="002060"/>
                </a:solidFill>
                <a:latin typeface="Book Antiqua" pitchFamily="18" charset="0"/>
              </a:rPr>
              <a:t>sranan</a:t>
            </a:r>
            <a:r>
              <a:rPr lang="en-CA" sz="2000" dirty="0" smtClean="0">
                <a:solidFill>
                  <a:srgbClr val="002060"/>
                </a:solidFill>
                <a:latin typeface="Book Antiqua" pitchFamily="18" charset="0"/>
              </a:rPr>
              <a:t> (Surinam), etc.</a:t>
            </a:r>
            <a:endParaRPr lang="en-CA" sz="2000" dirty="0">
              <a:solidFill>
                <a:srgbClr val="002060"/>
              </a:solidFill>
              <a:latin typeface="Book Antiqua" pitchFamily="18" charset="0"/>
            </a:endParaRPr>
          </a:p>
          <a:p>
            <a:pPr algn="just">
              <a:buFont typeface="Wingdings" pitchFamily="2" charset="2"/>
              <a:buChar char="Ø"/>
            </a:pPr>
            <a:r>
              <a:rPr lang="en-CA" sz="2000" dirty="0" smtClean="0">
                <a:solidFill>
                  <a:srgbClr val="002060"/>
                </a:solidFill>
                <a:latin typeface="Book Antiqua" pitchFamily="18" charset="0"/>
              </a:rPr>
              <a:t>Les </a:t>
            </a:r>
            <a:r>
              <a:rPr lang="en-CA" sz="2000" b="1" dirty="0" smtClean="0">
                <a:solidFill>
                  <a:srgbClr val="002060"/>
                </a:solidFill>
                <a:latin typeface="Book Antiqua" pitchFamily="18" charset="0"/>
              </a:rPr>
              <a:t>pidgins</a:t>
            </a:r>
            <a:r>
              <a:rPr lang="en-CA" sz="2000" dirty="0" smtClean="0">
                <a:solidFill>
                  <a:srgbClr val="002060"/>
                </a:solidFill>
                <a:latin typeface="Book Antiqua" pitchFamily="18" charset="0"/>
              </a:rPr>
              <a:t>: Ce </a:t>
            </a:r>
            <a:r>
              <a:rPr lang="en-CA" sz="2000" dirty="0" err="1" smtClean="0">
                <a:solidFill>
                  <a:srgbClr val="002060"/>
                </a:solidFill>
                <a:latin typeface="Book Antiqua" pitchFamily="18" charset="0"/>
              </a:rPr>
              <a:t>sont</a:t>
            </a:r>
            <a:r>
              <a:rPr lang="en-CA" sz="2000" dirty="0" smtClean="0">
                <a:solidFill>
                  <a:srgbClr val="002060"/>
                </a:solidFill>
                <a:latin typeface="Book Antiqua" pitchFamily="18" charset="0"/>
              </a:rPr>
              <a:t> des </a:t>
            </a:r>
            <a:r>
              <a:rPr lang="en-CA" sz="2000" dirty="0" err="1" smtClean="0">
                <a:solidFill>
                  <a:srgbClr val="002060"/>
                </a:solidFill>
                <a:latin typeface="Book Antiqua" pitchFamily="18" charset="0"/>
              </a:rPr>
              <a:t>systèmes</a:t>
            </a:r>
            <a:r>
              <a:rPr lang="en-CA" sz="2000" dirty="0" smtClean="0">
                <a:solidFill>
                  <a:srgbClr val="002060"/>
                </a:solidFill>
                <a:latin typeface="Book Antiqua" pitchFamily="18" charset="0"/>
              </a:rPr>
              <a:t> de communication </a:t>
            </a:r>
            <a:r>
              <a:rPr lang="en-CA" sz="2000" dirty="0" err="1" smtClean="0">
                <a:solidFill>
                  <a:srgbClr val="002060"/>
                </a:solidFill>
                <a:latin typeface="Book Antiqua" pitchFamily="18" charset="0"/>
              </a:rPr>
              <a:t>verbale</a:t>
            </a:r>
            <a:r>
              <a:rPr lang="en-CA" sz="2000" dirty="0" smtClean="0">
                <a:solidFill>
                  <a:srgbClr val="002060"/>
                </a:solidFill>
                <a:latin typeface="Book Antiqua" pitchFamily="18" charset="0"/>
              </a:rPr>
              <a:t>, </a:t>
            </a:r>
            <a:r>
              <a:rPr lang="en-CA" sz="2000" dirty="0" err="1" smtClean="0">
                <a:solidFill>
                  <a:srgbClr val="002060"/>
                </a:solidFill>
                <a:latin typeface="Book Antiqua" pitchFamily="18" charset="0"/>
              </a:rPr>
              <a:t>souvent</a:t>
            </a:r>
            <a:r>
              <a:rPr lang="en-CA" sz="2000" dirty="0" smtClean="0">
                <a:solidFill>
                  <a:srgbClr val="002060"/>
                </a:solidFill>
                <a:latin typeface="Book Antiqua" pitchFamily="18" charset="0"/>
              </a:rPr>
              <a:t> </a:t>
            </a:r>
            <a:r>
              <a:rPr lang="en-CA" sz="2000" dirty="0" err="1" smtClean="0">
                <a:solidFill>
                  <a:srgbClr val="002060"/>
                </a:solidFill>
                <a:latin typeface="Book Antiqua" pitchFamily="18" charset="0"/>
              </a:rPr>
              <a:t>créés</a:t>
            </a:r>
            <a:r>
              <a:rPr lang="en-CA" sz="2000" dirty="0" smtClean="0">
                <a:solidFill>
                  <a:srgbClr val="002060"/>
                </a:solidFill>
                <a:latin typeface="Book Antiqua" pitchFamily="18" charset="0"/>
              </a:rPr>
              <a:t> </a:t>
            </a:r>
            <a:r>
              <a:rPr lang="en-CA" sz="2000" dirty="0" err="1" smtClean="0">
                <a:solidFill>
                  <a:srgbClr val="002060"/>
                </a:solidFill>
                <a:latin typeface="Book Antiqua" pitchFamily="18" charset="0"/>
              </a:rPr>
              <a:t>dans</a:t>
            </a:r>
            <a:r>
              <a:rPr lang="en-CA" sz="2000" dirty="0" smtClean="0">
                <a:solidFill>
                  <a:srgbClr val="002060"/>
                </a:solidFill>
                <a:latin typeface="Book Antiqua" pitchFamily="18" charset="0"/>
              </a:rPr>
              <a:t> des </a:t>
            </a:r>
            <a:r>
              <a:rPr lang="en-CA" sz="2000" dirty="0" err="1" smtClean="0">
                <a:solidFill>
                  <a:srgbClr val="002060"/>
                </a:solidFill>
                <a:latin typeface="Book Antiqua" pitchFamily="18" charset="0"/>
              </a:rPr>
              <a:t>contextes</a:t>
            </a:r>
            <a:r>
              <a:rPr lang="en-CA" sz="2000" dirty="0">
                <a:solidFill>
                  <a:srgbClr val="002060"/>
                </a:solidFill>
                <a:latin typeface="Book Antiqua" pitchFamily="18" charset="0"/>
              </a:rPr>
              <a:t> </a:t>
            </a:r>
            <a:r>
              <a:rPr lang="en-CA" sz="2000" dirty="0" err="1" smtClean="0">
                <a:solidFill>
                  <a:srgbClr val="002060"/>
                </a:solidFill>
                <a:latin typeface="Book Antiqua" pitchFamily="18" charset="0"/>
              </a:rPr>
              <a:t>commerciaux</a:t>
            </a:r>
            <a:r>
              <a:rPr lang="en-CA" sz="2000" dirty="0" smtClean="0">
                <a:solidFill>
                  <a:srgbClr val="002060"/>
                </a:solidFill>
                <a:latin typeface="Book Antiqua" pitchFamily="18" charset="0"/>
              </a:rPr>
              <a:t>, par des </a:t>
            </a:r>
            <a:r>
              <a:rPr lang="en-CA" sz="2000" dirty="0" err="1" smtClean="0">
                <a:solidFill>
                  <a:srgbClr val="002060"/>
                </a:solidFill>
                <a:latin typeface="Book Antiqua" pitchFamily="18" charset="0"/>
              </a:rPr>
              <a:t>locuteurs</a:t>
            </a:r>
            <a:r>
              <a:rPr lang="en-CA" sz="2000" dirty="0" smtClean="0">
                <a:solidFill>
                  <a:srgbClr val="002060"/>
                </a:solidFill>
                <a:latin typeface="Book Antiqua" pitchFamily="18" charset="0"/>
              </a:rPr>
              <a:t> qui ne </a:t>
            </a:r>
            <a:r>
              <a:rPr lang="en-CA" sz="2000" dirty="0" err="1" smtClean="0">
                <a:solidFill>
                  <a:srgbClr val="002060"/>
                </a:solidFill>
                <a:latin typeface="Book Antiqua" pitchFamily="18" charset="0"/>
              </a:rPr>
              <a:t>possèdent</a:t>
            </a:r>
            <a:r>
              <a:rPr lang="en-CA" sz="2000" dirty="0" smtClean="0">
                <a:solidFill>
                  <a:srgbClr val="002060"/>
                </a:solidFill>
                <a:latin typeface="Book Antiqua" pitchFamily="18" charset="0"/>
              </a:rPr>
              <a:t> </a:t>
            </a:r>
            <a:r>
              <a:rPr lang="en-CA" sz="2000" dirty="0" err="1" smtClean="0">
                <a:solidFill>
                  <a:srgbClr val="002060"/>
                </a:solidFill>
                <a:latin typeface="Book Antiqua" pitchFamily="18" charset="0"/>
              </a:rPr>
              <a:t>aucune</a:t>
            </a:r>
            <a:r>
              <a:rPr lang="en-CA" sz="2000" dirty="0" smtClean="0">
                <a:solidFill>
                  <a:srgbClr val="002060"/>
                </a:solidFill>
                <a:latin typeface="Book Antiqua" pitchFamily="18" charset="0"/>
              </a:rPr>
              <a:t> langue commune. Les pidgins </a:t>
            </a:r>
            <a:r>
              <a:rPr lang="en-CA" sz="2000" dirty="0" err="1" smtClean="0">
                <a:solidFill>
                  <a:srgbClr val="002060"/>
                </a:solidFill>
                <a:latin typeface="Book Antiqua" pitchFamily="18" charset="0"/>
              </a:rPr>
              <a:t>sont</a:t>
            </a:r>
            <a:r>
              <a:rPr lang="en-CA" sz="2000" dirty="0" smtClean="0">
                <a:solidFill>
                  <a:srgbClr val="002060"/>
                </a:solidFill>
                <a:latin typeface="Book Antiqua" pitchFamily="18" charset="0"/>
              </a:rPr>
              <a:t> </a:t>
            </a:r>
            <a:r>
              <a:rPr lang="en-CA" sz="2000" dirty="0" err="1" smtClean="0">
                <a:solidFill>
                  <a:srgbClr val="002060"/>
                </a:solidFill>
                <a:latin typeface="Book Antiqua" pitchFamily="18" charset="0"/>
              </a:rPr>
              <a:t>souvent</a:t>
            </a:r>
            <a:r>
              <a:rPr lang="en-CA" sz="2000" dirty="0" smtClean="0">
                <a:solidFill>
                  <a:srgbClr val="002060"/>
                </a:solidFill>
                <a:latin typeface="Book Antiqua" pitchFamily="18" charset="0"/>
              </a:rPr>
              <a:t> </a:t>
            </a:r>
            <a:r>
              <a:rPr lang="en-CA" sz="2000" b="1" dirty="0" err="1" smtClean="0">
                <a:solidFill>
                  <a:srgbClr val="002060"/>
                </a:solidFill>
                <a:latin typeface="Book Antiqua" pitchFamily="18" charset="0"/>
              </a:rPr>
              <a:t>éphémères</a:t>
            </a:r>
            <a:r>
              <a:rPr lang="en-CA" sz="2000" dirty="0" smtClean="0">
                <a:solidFill>
                  <a:srgbClr val="002060"/>
                </a:solidFill>
                <a:latin typeface="Book Antiqua" pitchFamily="18" charset="0"/>
              </a:rPr>
              <a:t>, </a:t>
            </a:r>
            <a:r>
              <a:rPr lang="en-CA" sz="2000" dirty="0" err="1" smtClean="0">
                <a:solidFill>
                  <a:srgbClr val="002060"/>
                </a:solidFill>
                <a:latin typeface="Book Antiqua" pitchFamily="18" charset="0"/>
              </a:rPr>
              <a:t>sauf</a:t>
            </a:r>
            <a:r>
              <a:rPr lang="en-CA" sz="2000" dirty="0" smtClean="0">
                <a:solidFill>
                  <a:srgbClr val="002060"/>
                </a:solidFill>
                <a:latin typeface="Book Antiqua" pitchFamily="18" charset="0"/>
              </a:rPr>
              <a:t> </a:t>
            </a:r>
            <a:r>
              <a:rPr lang="en-CA" sz="2000" dirty="0" err="1" smtClean="0">
                <a:solidFill>
                  <a:srgbClr val="002060"/>
                </a:solidFill>
                <a:latin typeface="Book Antiqua" pitchFamily="18" charset="0"/>
              </a:rPr>
              <a:t>s’ils</a:t>
            </a:r>
            <a:r>
              <a:rPr lang="en-CA" sz="2000" dirty="0" smtClean="0">
                <a:solidFill>
                  <a:srgbClr val="002060"/>
                </a:solidFill>
                <a:latin typeface="Book Antiqua" pitchFamily="18" charset="0"/>
              </a:rPr>
              <a:t> </a:t>
            </a:r>
            <a:r>
              <a:rPr lang="en-CA" sz="2000" dirty="0" err="1" smtClean="0">
                <a:solidFill>
                  <a:srgbClr val="002060"/>
                </a:solidFill>
                <a:latin typeface="Book Antiqua" pitchFamily="18" charset="0"/>
              </a:rPr>
              <a:t>deviennent</a:t>
            </a:r>
            <a:r>
              <a:rPr lang="en-CA" sz="2000" dirty="0" smtClean="0">
                <a:solidFill>
                  <a:srgbClr val="002060"/>
                </a:solidFill>
                <a:latin typeface="Book Antiqua" pitchFamily="18" charset="0"/>
              </a:rPr>
              <a:t> des </a:t>
            </a:r>
            <a:r>
              <a:rPr lang="en-CA" sz="2000" dirty="0" err="1" smtClean="0">
                <a:solidFill>
                  <a:srgbClr val="002060"/>
                </a:solidFill>
                <a:latin typeface="Book Antiqua" pitchFamily="18" charset="0"/>
              </a:rPr>
              <a:t>créoles</a:t>
            </a:r>
            <a:r>
              <a:rPr lang="en-CA" sz="2000" dirty="0" smtClean="0">
                <a:solidFill>
                  <a:srgbClr val="002060"/>
                </a:solidFill>
                <a:latin typeface="Book Antiqua" pitchFamily="18" charset="0"/>
              </a:rPr>
              <a:t> (le jargon chinook, le </a:t>
            </a:r>
            <a:r>
              <a:rPr lang="en-CA" sz="2000" dirty="0" err="1" smtClean="0">
                <a:solidFill>
                  <a:srgbClr val="002060"/>
                </a:solidFill>
                <a:latin typeface="Book Antiqua" pitchFamily="18" charset="0"/>
              </a:rPr>
              <a:t>tay</a:t>
            </a:r>
            <a:r>
              <a:rPr lang="en-CA" sz="2000" dirty="0" smtClean="0">
                <a:solidFill>
                  <a:srgbClr val="002060"/>
                </a:solidFill>
                <a:latin typeface="Book Antiqua" pitchFamily="18" charset="0"/>
              </a:rPr>
              <a:t> boy, etc.) </a:t>
            </a:r>
            <a:endParaRPr lang="en-CA" sz="2000" dirty="0">
              <a:solidFill>
                <a:srgbClr val="002060"/>
              </a:solidFill>
              <a:latin typeface="Book Antiqua" pitchFamily="18" charset="0"/>
            </a:endParaRPr>
          </a:p>
        </p:txBody>
      </p:sp>
    </p:spTree>
    <p:extLst>
      <p:ext uri="{BB962C8B-B14F-4D97-AF65-F5344CB8AC3E}">
        <p14:creationId xmlns:p14="http://schemas.microsoft.com/office/powerpoint/2010/main" val="2386625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err="1" smtClean="0">
                <a:solidFill>
                  <a:srgbClr val="002060"/>
                </a:solidFill>
                <a:effectLst>
                  <a:outerShdw blurRad="38100" dist="38100" dir="2700000" algn="tl">
                    <a:srgbClr val="000000">
                      <a:alpha val="43137"/>
                    </a:srgbClr>
                  </a:outerShdw>
                </a:effectLst>
                <a:latin typeface="Book Antiqua" pitchFamily="18" charset="0"/>
              </a:rPr>
              <a:t>Quelques</a:t>
            </a:r>
            <a:r>
              <a:rPr lang="en-CA" b="1" dirty="0" smtClean="0">
                <a:solidFill>
                  <a:srgbClr val="002060"/>
                </a:solidFill>
                <a:effectLst>
                  <a:outerShdw blurRad="38100" dist="38100" dir="2700000" algn="tl">
                    <a:srgbClr val="000000">
                      <a:alpha val="43137"/>
                    </a:srgbClr>
                  </a:outerShdw>
                </a:effectLst>
                <a:latin typeface="Book Antiqua" pitchFamily="18" charset="0"/>
              </a:rPr>
              <a:t> mots </a:t>
            </a:r>
            <a:r>
              <a:rPr lang="en-CA" b="1" dirty="0" err="1" smtClean="0">
                <a:solidFill>
                  <a:srgbClr val="002060"/>
                </a:solidFill>
                <a:effectLst>
                  <a:outerShdw blurRad="38100" dist="38100" dir="2700000" algn="tl">
                    <a:srgbClr val="000000">
                      <a:alpha val="43137"/>
                    </a:srgbClr>
                  </a:outerShdw>
                </a:effectLst>
                <a:latin typeface="Book Antiqua" pitchFamily="18" charset="0"/>
              </a:rPr>
              <a:t>sur</a:t>
            </a:r>
            <a:r>
              <a:rPr lang="en-CA" b="1" dirty="0" smtClean="0">
                <a:solidFill>
                  <a:srgbClr val="002060"/>
                </a:solidFill>
                <a:effectLst>
                  <a:outerShdw blurRad="38100" dist="38100" dir="2700000" algn="tl">
                    <a:srgbClr val="000000">
                      <a:alpha val="43137"/>
                    </a:srgbClr>
                  </a:outerShdw>
                </a:effectLst>
                <a:latin typeface="Book Antiqua" pitchFamily="18" charset="0"/>
              </a:rPr>
              <a:t> les Métis…</a:t>
            </a:r>
            <a:endParaRPr lang="en-CA" b="1" dirty="0">
              <a:solidFill>
                <a:srgbClr val="002060"/>
              </a:solidFill>
              <a:effectLst>
                <a:outerShdw blurRad="38100" dist="38100" dir="2700000" algn="tl">
                  <a:srgbClr val="000000">
                    <a:alpha val="43137"/>
                  </a:srgbClr>
                </a:outerShdw>
              </a:effectLst>
              <a:latin typeface="Book Antiqua" pitchFamily="18" charset="0"/>
            </a:endParaRPr>
          </a:p>
        </p:txBody>
      </p:sp>
      <p:sp>
        <p:nvSpPr>
          <p:cNvPr id="3" name="Content Placeholder 2"/>
          <p:cNvSpPr>
            <a:spLocks noGrp="1"/>
          </p:cNvSpPr>
          <p:nvPr>
            <p:ph sz="quarter" idx="1"/>
          </p:nvPr>
        </p:nvSpPr>
        <p:spPr/>
        <p:txBody>
          <a:bodyPr/>
          <a:lstStyle/>
          <a:p>
            <a:pPr>
              <a:buFont typeface="Wingdings" pitchFamily="2" charset="2"/>
              <a:buChar char="Ø"/>
            </a:pPr>
            <a:r>
              <a:rPr lang="en-CA" dirty="0" smtClean="0">
                <a:solidFill>
                  <a:srgbClr val="002060"/>
                </a:solidFill>
                <a:latin typeface="Book Antiqua" pitchFamily="18" charset="0"/>
              </a:rPr>
              <a:t>La constitution </a:t>
            </a:r>
            <a:r>
              <a:rPr lang="en-CA" dirty="0" err="1" smtClean="0">
                <a:solidFill>
                  <a:srgbClr val="002060"/>
                </a:solidFill>
                <a:latin typeface="Book Antiqua" pitchFamily="18" charset="0"/>
              </a:rPr>
              <a:t>canadienne</a:t>
            </a:r>
            <a:r>
              <a:rPr lang="en-CA" dirty="0" smtClean="0">
                <a:solidFill>
                  <a:srgbClr val="002060"/>
                </a:solidFill>
                <a:latin typeface="Book Antiqua" pitchFamily="18" charset="0"/>
              </a:rPr>
              <a:t> de 1982</a:t>
            </a:r>
            <a:r>
              <a:rPr lang="en-CA" dirty="0" smtClean="0">
                <a:solidFill>
                  <a:srgbClr val="002060"/>
                </a:solidFill>
                <a:latin typeface="Book Antiqua" pitchFamily="18" charset="0"/>
              </a:rPr>
              <a:t>;</a:t>
            </a:r>
          </a:p>
          <a:p>
            <a:pPr marL="0" indent="0">
              <a:buNone/>
            </a:pPr>
            <a:endParaRPr lang="en-CA" dirty="0" smtClean="0">
              <a:solidFill>
                <a:srgbClr val="002060"/>
              </a:solidFill>
              <a:latin typeface="Book Antiqua" pitchFamily="18" charset="0"/>
            </a:endParaRPr>
          </a:p>
          <a:p>
            <a:pPr>
              <a:buFont typeface="Wingdings" pitchFamily="2" charset="2"/>
              <a:buChar char="Ø"/>
            </a:pPr>
            <a:r>
              <a:rPr lang="en-CA" dirty="0" smtClean="0">
                <a:solidFill>
                  <a:srgbClr val="002060"/>
                </a:solidFill>
                <a:latin typeface="Book Antiqua" pitchFamily="18" charset="0"/>
              </a:rPr>
              <a:t>La distribution des Métis au Canada</a:t>
            </a:r>
            <a:r>
              <a:rPr lang="en-CA" dirty="0" smtClean="0">
                <a:solidFill>
                  <a:srgbClr val="002060"/>
                </a:solidFill>
                <a:latin typeface="Book Antiqua" pitchFamily="18" charset="0"/>
              </a:rPr>
              <a:t>;</a:t>
            </a:r>
          </a:p>
          <a:p>
            <a:pPr marL="0" indent="0">
              <a:buNone/>
            </a:pPr>
            <a:endParaRPr lang="en-CA" dirty="0" smtClean="0">
              <a:solidFill>
                <a:srgbClr val="002060"/>
              </a:solidFill>
              <a:latin typeface="Book Antiqua" pitchFamily="18" charset="0"/>
            </a:endParaRPr>
          </a:p>
          <a:p>
            <a:pPr>
              <a:buFont typeface="Wingdings" pitchFamily="2" charset="2"/>
              <a:buChar char="Ø"/>
            </a:pPr>
            <a:r>
              <a:rPr lang="en-CA" dirty="0" smtClean="0">
                <a:solidFill>
                  <a:srgbClr val="002060"/>
                </a:solidFill>
                <a:latin typeface="Book Antiqua" pitchFamily="18" charset="0"/>
              </a:rPr>
              <a:t>Le </a:t>
            </a:r>
            <a:r>
              <a:rPr lang="en-CA" dirty="0" err="1" smtClean="0">
                <a:solidFill>
                  <a:srgbClr val="002060"/>
                </a:solidFill>
                <a:latin typeface="Book Antiqua" pitchFamily="18" charset="0"/>
              </a:rPr>
              <a:t>développement</a:t>
            </a:r>
            <a:r>
              <a:rPr lang="en-CA" dirty="0" smtClean="0">
                <a:solidFill>
                  <a:srgbClr val="002060"/>
                </a:solidFill>
                <a:latin typeface="Book Antiqua" pitchFamily="18" charset="0"/>
              </a:rPr>
              <a:t> des Métis des Prairies et les </a:t>
            </a:r>
            <a:r>
              <a:rPr lang="en-CA" dirty="0" err="1" smtClean="0">
                <a:solidFill>
                  <a:srgbClr val="002060"/>
                </a:solidFill>
                <a:latin typeface="Book Antiqua" pitchFamily="18" charset="0"/>
              </a:rPr>
              <a:t>résistances</a:t>
            </a:r>
            <a:r>
              <a:rPr lang="en-CA" dirty="0" smtClean="0">
                <a:solidFill>
                  <a:srgbClr val="002060"/>
                </a:solidFill>
                <a:latin typeface="Book Antiqua" pitchFamily="18" charset="0"/>
              </a:rPr>
              <a:t> de 1869 et 1885</a:t>
            </a:r>
            <a:r>
              <a:rPr lang="en-CA" dirty="0" smtClean="0">
                <a:solidFill>
                  <a:srgbClr val="002060"/>
                </a:solidFill>
                <a:latin typeface="Book Antiqua" pitchFamily="18" charset="0"/>
              </a:rPr>
              <a:t>;</a:t>
            </a:r>
          </a:p>
          <a:p>
            <a:pPr marL="0" indent="0">
              <a:buNone/>
            </a:pPr>
            <a:endParaRPr lang="en-CA" dirty="0" smtClean="0">
              <a:solidFill>
                <a:srgbClr val="002060"/>
              </a:solidFill>
              <a:latin typeface="Book Antiqua" pitchFamily="18" charset="0"/>
            </a:endParaRPr>
          </a:p>
          <a:p>
            <a:pPr>
              <a:buFont typeface="Wingdings" pitchFamily="2" charset="2"/>
              <a:buChar char="Ø"/>
            </a:pPr>
            <a:r>
              <a:rPr lang="en-CA" dirty="0" smtClean="0">
                <a:solidFill>
                  <a:srgbClr val="002060"/>
                </a:solidFill>
                <a:latin typeface="Book Antiqua" pitchFamily="18" charset="0"/>
              </a:rPr>
              <a:t>Le </a:t>
            </a:r>
            <a:r>
              <a:rPr lang="en-CA" dirty="0" err="1" smtClean="0">
                <a:solidFill>
                  <a:srgbClr val="002060"/>
                </a:solidFill>
                <a:latin typeface="Book Antiqua" pitchFamily="18" charset="0"/>
              </a:rPr>
              <a:t>destin</a:t>
            </a:r>
            <a:r>
              <a:rPr lang="en-CA" dirty="0" smtClean="0">
                <a:solidFill>
                  <a:srgbClr val="002060"/>
                </a:solidFill>
                <a:latin typeface="Book Antiqua" pitchFamily="18" charset="0"/>
              </a:rPr>
              <a:t> </a:t>
            </a:r>
            <a:r>
              <a:rPr lang="en-CA" dirty="0" err="1" smtClean="0">
                <a:solidFill>
                  <a:srgbClr val="002060"/>
                </a:solidFill>
                <a:latin typeface="Book Antiqua" pitchFamily="18" charset="0"/>
              </a:rPr>
              <a:t>tragique</a:t>
            </a:r>
            <a:r>
              <a:rPr lang="en-CA" dirty="0" smtClean="0">
                <a:solidFill>
                  <a:srgbClr val="002060"/>
                </a:solidFill>
                <a:latin typeface="Book Antiqua" pitchFamily="18" charset="0"/>
              </a:rPr>
              <a:t> des Métis de </a:t>
            </a:r>
            <a:r>
              <a:rPr lang="en-CA" dirty="0" err="1" smtClean="0">
                <a:solidFill>
                  <a:srgbClr val="002060"/>
                </a:solidFill>
                <a:latin typeface="Book Antiqua" pitchFamily="18" charset="0"/>
              </a:rPr>
              <a:t>l’Ouest</a:t>
            </a:r>
            <a:r>
              <a:rPr lang="en-CA" dirty="0" smtClean="0">
                <a:solidFill>
                  <a:srgbClr val="002060"/>
                </a:solidFill>
                <a:latin typeface="Book Antiqua" pitchFamily="18" charset="0"/>
              </a:rPr>
              <a:t> et </a:t>
            </a:r>
            <a:r>
              <a:rPr lang="en-CA" dirty="0" err="1" smtClean="0">
                <a:solidFill>
                  <a:srgbClr val="002060"/>
                </a:solidFill>
                <a:latin typeface="Book Antiqua" pitchFamily="18" charset="0"/>
              </a:rPr>
              <a:t>leur</a:t>
            </a:r>
            <a:r>
              <a:rPr lang="en-CA" dirty="0" smtClean="0">
                <a:solidFill>
                  <a:srgbClr val="002060"/>
                </a:solidFill>
                <a:latin typeface="Book Antiqua" pitchFamily="18" charset="0"/>
              </a:rPr>
              <a:t> </a:t>
            </a:r>
            <a:r>
              <a:rPr lang="en-CA" dirty="0" err="1" smtClean="0">
                <a:solidFill>
                  <a:srgbClr val="002060"/>
                </a:solidFill>
                <a:latin typeface="Book Antiqua" pitchFamily="18" charset="0"/>
              </a:rPr>
              <a:t>réveil</a:t>
            </a:r>
            <a:r>
              <a:rPr lang="en-CA" dirty="0" smtClean="0">
                <a:solidFill>
                  <a:srgbClr val="002060"/>
                </a:solidFill>
                <a:latin typeface="Book Antiqua" pitchFamily="18" charset="0"/>
              </a:rPr>
              <a:t> des </a:t>
            </a:r>
            <a:r>
              <a:rPr lang="en-CA" dirty="0" err="1" smtClean="0">
                <a:solidFill>
                  <a:srgbClr val="002060"/>
                </a:solidFill>
                <a:latin typeface="Book Antiqua" pitchFamily="18" charset="0"/>
              </a:rPr>
              <a:t>années</a:t>
            </a:r>
            <a:r>
              <a:rPr lang="en-CA" dirty="0" smtClean="0">
                <a:solidFill>
                  <a:srgbClr val="002060"/>
                </a:solidFill>
                <a:latin typeface="Book Antiqua" pitchFamily="18" charset="0"/>
              </a:rPr>
              <a:t> 60</a:t>
            </a:r>
            <a:r>
              <a:rPr lang="en-CA" dirty="0">
                <a:solidFill>
                  <a:srgbClr val="002060"/>
                </a:solidFill>
                <a:latin typeface="Book Antiqua" pitchFamily="18" charset="0"/>
              </a:rPr>
              <a:t>.</a:t>
            </a:r>
            <a:endParaRPr lang="en-CA" dirty="0" smtClean="0">
              <a:solidFill>
                <a:srgbClr val="002060"/>
              </a:solidFill>
              <a:latin typeface="Book Antiqua" pitchFamily="18" charset="0"/>
            </a:endParaRPr>
          </a:p>
        </p:txBody>
      </p:sp>
    </p:spTree>
    <p:extLst>
      <p:ext uri="{BB962C8B-B14F-4D97-AF65-F5344CB8AC3E}">
        <p14:creationId xmlns:p14="http://schemas.microsoft.com/office/powerpoint/2010/main" val="952489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CA" b="1" dirty="0">
                <a:solidFill>
                  <a:srgbClr val="002060"/>
                </a:solidFill>
                <a:effectLst>
                  <a:outerShdw blurRad="38100" dist="38100" dir="2700000" algn="tl">
                    <a:srgbClr val="000000">
                      <a:alpha val="43137"/>
                    </a:srgbClr>
                  </a:outerShdw>
                </a:effectLst>
                <a:latin typeface="Book Antiqua" panose="02040602050305030304" pitchFamily="18" charset="0"/>
              </a:rPr>
              <a:t>L’ambiguïté du terme ‘</a:t>
            </a:r>
            <a:r>
              <a:rPr lang="fr-CA" b="1" dirty="0" err="1">
                <a:solidFill>
                  <a:srgbClr val="002060"/>
                </a:solidFill>
                <a:effectLst>
                  <a:outerShdw blurRad="38100" dist="38100" dir="2700000" algn="tl">
                    <a:srgbClr val="000000">
                      <a:alpha val="43137"/>
                    </a:srgbClr>
                  </a:outerShdw>
                </a:effectLst>
                <a:latin typeface="Book Antiqua" panose="02040602050305030304" pitchFamily="18" charset="0"/>
              </a:rPr>
              <a:t>mitchif</a:t>
            </a:r>
            <a:r>
              <a:rPr lang="fr-CA" b="1" dirty="0">
                <a:solidFill>
                  <a:srgbClr val="002060"/>
                </a:solidFill>
                <a:effectLst>
                  <a:outerShdw blurRad="38100" dist="38100" dir="2700000" algn="tl">
                    <a:srgbClr val="000000">
                      <a:alpha val="43137"/>
                    </a:srgbClr>
                  </a:outerShdw>
                </a:effectLst>
                <a:latin typeface="Book Antiqua" panose="02040602050305030304" pitchFamily="18" charset="0"/>
              </a:rPr>
              <a:t>’ et sa situation actuelle</a:t>
            </a:r>
            <a:endParaRPr lang="en-CA" b="1"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lstStyle/>
          <a:p>
            <a:pPr marL="0" indent="0" algn="just">
              <a:buNone/>
            </a:pPr>
            <a:r>
              <a:rPr lang="fr-FR" sz="2800" dirty="0" smtClean="0">
                <a:solidFill>
                  <a:srgbClr val="002060"/>
                </a:solidFill>
                <a:latin typeface="Book Antiqua" panose="02040602050305030304" pitchFamily="18" charset="0"/>
              </a:rPr>
              <a:t>Le terme ‘</a:t>
            </a:r>
            <a:r>
              <a:rPr lang="fr-FR" sz="2800" dirty="0" err="1" smtClean="0">
                <a:solidFill>
                  <a:srgbClr val="002060"/>
                </a:solidFill>
                <a:latin typeface="Book Antiqua" panose="02040602050305030304" pitchFamily="18" charset="0"/>
              </a:rPr>
              <a:t>mitchif</a:t>
            </a:r>
            <a:r>
              <a:rPr lang="fr-FR" sz="2800" dirty="0" smtClean="0">
                <a:solidFill>
                  <a:srgbClr val="002060"/>
                </a:solidFill>
                <a:latin typeface="Book Antiqua" panose="02040602050305030304" pitchFamily="18" charset="0"/>
              </a:rPr>
              <a:t>’</a:t>
            </a:r>
            <a:r>
              <a:rPr lang="fr-FR" sz="2800" dirty="0">
                <a:solidFill>
                  <a:srgbClr val="002060"/>
                </a:solidFill>
                <a:latin typeface="Book Antiqua" panose="02040602050305030304" pitchFamily="18" charset="0"/>
              </a:rPr>
              <a:t> est devenu </a:t>
            </a:r>
            <a:r>
              <a:rPr lang="fr-FR" sz="2800" dirty="0" smtClean="0">
                <a:solidFill>
                  <a:srgbClr val="002060"/>
                </a:solidFill>
                <a:latin typeface="Book Antiqua" panose="02040602050305030304" pitchFamily="18" charset="0"/>
              </a:rPr>
              <a:t>ambigu; il peut faire référence à:</a:t>
            </a:r>
          </a:p>
          <a:p>
            <a:pPr algn="just">
              <a:buFont typeface="Wingdings" pitchFamily="2" charset="2"/>
              <a:buChar char="Ø"/>
            </a:pPr>
            <a:r>
              <a:rPr lang="fr-FR" sz="2800" dirty="0" smtClean="0">
                <a:solidFill>
                  <a:srgbClr val="002060"/>
                </a:solidFill>
                <a:latin typeface="Book Antiqua" panose="02040602050305030304" pitchFamily="18" charset="0"/>
              </a:rPr>
              <a:t>La </a:t>
            </a:r>
            <a:r>
              <a:rPr lang="fr-FR" sz="2800" dirty="0">
                <a:solidFill>
                  <a:srgbClr val="002060"/>
                </a:solidFill>
                <a:latin typeface="Book Antiqua" panose="02040602050305030304" pitchFamily="18" charset="0"/>
              </a:rPr>
              <a:t>langue mixte franco-crie;</a:t>
            </a:r>
          </a:p>
          <a:p>
            <a:pPr algn="just">
              <a:buFont typeface="Wingdings" pitchFamily="2" charset="2"/>
              <a:buChar char="Ø"/>
            </a:pPr>
            <a:r>
              <a:rPr lang="fr-FR" sz="2800" dirty="0" smtClean="0">
                <a:solidFill>
                  <a:srgbClr val="002060"/>
                </a:solidFill>
                <a:latin typeface="Book Antiqua" panose="02040602050305030304" pitchFamily="18" charset="0"/>
              </a:rPr>
              <a:t>Plusieurs variétés de </a:t>
            </a:r>
            <a:r>
              <a:rPr lang="fr-FR" sz="2800" dirty="0">
                <a:solidFill>
                  <a:srgbClr val="002060"/>
                </a:solidFill>
                <a:latin typeface="Book Antiqua" panose="02040602050305030304" pitchFamily="18" charset="0"/>
              </a:rPr>
              <a:t>français </a:t>
            </a:r>
            <a:r>
              <a:rPr lang="fr-FR" sz="2800" dirty="0" smtClean="0">
                <a:solidFill>
                  <a:srgbClr val="002060"/>
                </a:solidFill>
                <a:latin typeface="Book Antiqua" panose="02040602050305030304" pitchFamily="18" charset="0"/>
              </a:rPr>
              <a:t>parlées </a:t>
            </a:r>
            <a:r>
              <a:rPr lang="fr-FR" sz="2800" dirty="0">
                <a:solidFill>
                  <a:srgbClr val="002060"/>
                </a:solidFill>
                <a:latin typeface="Book Antiqua" panose="02040602050305030304" pitchFamily="18" charset="0"/>
              </a:rPr>
              <a:t>par les </a:t>
            </a:r>
            <a:r>
              <a:rPr lang="fr-FR" sz="2800" dirty="0" smtClean="0">
                <a:solidFill>
                  <a:srgbClr val="002060"/>
                </a:solidFill>
                <a:latin typeface="Book Antiqua" panose="02040602050305030304" pitchFamily="18" charset="0"/>
              </a:rPr>
              <a:t>Métis (des Prairies, des T.N-O., de l’Ontario);</a:t>
            </a:r>
            <a:endParaRPr lang="fr-FR" sz="2800" dirty="0">
              <a:solidFill>
                <a:srgbClr val="002060"/>
              </a:solidFill>
              <a:latin typeface="Book Antiqua" panose="02040602050305030304" pitchFamily="18" charset="0"/>
            </a:endParaRPr>
          </a:p>
          <a:p>
            <a:pPr algn="just">
              <a:buFont typeface="Wingdings" pitchFamily="2" charset="2"/>
              <a:buChar char="Ø"/>
            </a:pPr>
            <a:r>
              <a:rPr lang="fr-FR" sz="2800" dirty="0">
                <a:solidFill>
                  <a:srgbClr val="002060"/>
                </a:solidFill>
                <a:latin typeface="Book Antiqua" panose="02040602050305030304" pitchFamily="18" charset="0"/>
              </a:rPr>
              <a:t>Une variété de cri parlée par </a:t>
            </a:r>
            <a:r>
              <a:rPr lang="fr-FR" sz="2800" dirty="0" smtClean="0">
                <a:solidFill>
                  <a:srgbClr val="002060"/>
                </a:solidFill>
                <a:latin typeface="Book Antiqua" panose="02040602050305030304" pitchFamily="18" charset="0"/>
              </a:rPr>
              <a:t>des </a:t>
            </a:r>
            <a:r>
              <a:rPr lang="fr-FR" sz="2800" dirty="0">
                <a:solidFill>
                  <a:srgbClr val="002060"/>
                </a:solidFill>
                <a:latin typeface="Book Antiqua" panose="02040602050305030304" pitchFamily="18" charset="0"/>
              </a:rPr>
              <a:t>Métis de la région de Île-à-la-Crosse, </a:t>
            </a:r>
            <a:r>
              <a:rPr lang="fr-FR" sz="2800" dirty="0" err="1">
                <a:solidFill>
                  <a:srgbClr val="002060"/>
                </a:solidFill>
                <a:latin typeface="Book Antiqua" panose="02040602050305030304" pitchFamily="18" charset="0"/>
              </a:rPr>
              <a:t>Beauval</a:t>
            </a:r>
            <a:r>
              <a:rPr lang="fr-FR" sz="2800" dirty="0">
                <a:solidFill>
                  <a:srgbClr val="002060"/>
                </a:solidFill>
                <a:latin typeface="Book Antiqua" panose="02040602050305030304" pitchFamily="18" charset="0"/>
              </a:rPr>
              <a:t>, Buffalo </a:t>
            </a:r>
            <a:r>
              <a:rPr lang="fr-FR" sz="2800" dirty="0" err="1">
                <a:solidFill>
                  <a:srgbClr val="002060"/>
                </a:solidFill>
                <a:latin typeface="Book Antiqua" panose="02040602050305030304" pitchFamily="18" charset="0"/>
              </a:rPr>
              <a:t>Narrows</a:t>
            </a:r>
            <a:r>
              <a:rPr lang="fr-FR" sz="2800" dirty="0">
                <a:solidFill>
                  <a:srgbClr val="002060"/>
                </a:solidFill>
                <a:latin typeface="Book Antiqua" panose="02040602050305030304" pitchFamily="18" charset="0"/>
              </a:rPr>
              <a:t> en Saskatchewan</a:t>
            </a:r>
            <a:r>
              <a:rPr lang="fr-FR" sz="2800" dirty="0" smtClean="0">
                <a:solidFill>
                  <a:srgbClr val="002060"/>
                </a:solidFill>
                <a:latin typeface="Book Antiqua" panose="02040602050305030304" pitchFamily="18" charset="0"/>
              </a:rPr>
              <a:t>.</a:t>
            </a:r>
          </a:p>
          <a:p>
            <a:pPr marL="0" indent="0" algn="just">
              <a:buNone/>
            </a:pPr>
            <a:endParaRPr lang="fr-FR" sz="2800" dirty="0" smtClean="0">
              <a:solidFill>
                <a:srgbClr val="002060"/>
              </a:solidFill>
              <a:latin typeface="Book Antiqua" panose="02040602050305030304" pitchFamily="18" charset="0"/>
            </a:endParaRPr>
          </a:p>
          <a:p>
            <a:pPr algn="just">
              <a:buFont typeface="Wingdings" pitchFamily="2" charset="2"/>
              <a:buChar char="Ø"/>
            </a:pPr>
            <a:r>
              <a:rPr lang="fr-FR" sz="2800" dirty="0" smtClean="0">
                <a:solidFill>
                  <a:srgbClr val="002060"/>
                </a:solidFill>
                <a:latin typeface="Book Antiqua" panose="02040602050305030304" pitchFamily="18" charset="0"/>
              </a:rPr>
              <a:t>La situation actuelle du </a:t>
            </a:r>
            <a:r>
              <a:rPr lang="fr-FR" sz="2800" dirty="0" err="1" smtClean="0">
                <a:solidFill>
                  <a:srgbClr val="002060"/>
                </a:solidFill>
                <a:latin typeface="Book Antiqua" panose="02040602050305030304" pitchFamily="18" charset="0"/>
              </a:rPr>
              <a:t>mitchif</a:t>
            </a:r>
            <a:r>
              <a:rPr lang="fr-FR" sz="2800" dirty="0" smtClean="0">
                <a:solidFill>
                  <a:srgbClr val="002060"/>
                </a:solidFill>
                <a:latin typeface="Book Antiqua" panose="02040602050305030304" pitchFamily="18" charset="0"/>
              </a:rPr>
              <a:t>.</a:t>
            </a:r>
            <a:endParaRPr lang="fr-FR" sz="2800" dirty="0">
              <a:solidFill>
                <a:srgbClr val="002060"/>
              </a:solidFill>
              <a:latin typeface="Book Antiqua" panose="02040602050305030304" pitchFamily="18" charset="0"/>
            </a:endParaRPr>
          </a:p>
          <a:p>
            <a:endParaRPr lang="en-CA" dirty="0"/>
          </a:p>
        </p:txBody>
      </p:sp>
    </p:spTree>
    <p:extLst>
      <p:ext uri="{BB962C8B-B14F-4D97-AF65-F5344CB8AC3E}">
        <p14:creationId xmlns:p14="http://schemas.microsoft.com/office/powerpoint/2010/main" val="1720108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4312"/>
          </a:xfrm>
        </p:spPr>
        <p:txBody>
          <a:bodyPr/>
          <a:lstStyle/>
          <a:p>
            <a:r>
              <a:rPr lang="fr-CA" b="1" dirty="0">
                <a:solidFill>
                  <a:srgbClr val="002060"/>
                </a:solidFill>
                <a:effectLst>
                  <a:outerShdw blurRad="38100" dist="38100" dir="2700000" algn="tl">
                    <a:srgbClr val="000000">
                      <a:alpha val="43137"/>
                    </a:srgbClr>
                  </a:outerShdw>
                </a:effectLst>
                <a:latin typeface="Book Antiqua" panose="02040602050305030304" pitchFamily="18" charset="0"/>
              </a:rPr>
              <a:t>Un conte en </a:t>
            </a:r>
            <a:r>
              <a:rPr lang="fr-CA" b="1" dirty="0" err="1">
                <a:solidFill>
                  <a:srgbClr val="002060"/>
                </a:solidFill>
                <a:effectLst>
                  <a:outerShdw blurRad="38100" dist="38100" dir="2700000" algn="tl">
                    <a:srgbClr val="000000">
                      <a:alpha val="43137"/>
                    </a:srgbClr>
                  </a:outerShdw>
                </a:effectLst>
                <a:latin typeface="Book Antiqua" panose="02040602050305030304" pitchFamily="18" charset="0"/>
              </a:rPr>
              <a:t>mitchif</a:t>
            </a:r>
            <a:endParaRPr lang="en-CA" dirty="0"/>
          </a:p>
        </p:txBody>
      </p:sp>
      <p:sp>
        <p:nvSpPr>
          <p:cNvPr id="3" name="Content Placeholder 2"/>
          <p:cNvSpPr>
            <a:spLocks noGrp="1"/>
          </p:cNvSpPr>
          <p:nvPr>
            <p:ph sz="quarter" idx="1"/>
          </p:nvPr>
        </p:nvSpPr>
        <p:spPr>
          <a:xfrm>
            <a:off x="395536" y="908720"/>
            <a:ext cx="8229600" cy="5616624"/>
          </a:xfrm>
        </p:spPr>
        <p:txBody>
          <a:bodyPr>
            <a:noAutofit/>
          </a:bodyPr>
          <a:lstStyle/>
          <a:p>
            <a:pPr marL="0" indent="0" algn="just">
              <a:buNone/>
            </a:pPr>
            <a:r>
              <a:rPr lang="fr-CA" sz="2100" dirty="0">
                <a:solidFill>
                  <a:srgbClr val="FF0000"/>
                </a:solidFill>
                <a:latin typeface="Book Antiqua" panose="02040602050305030304" pitchFamily="18" charset="0"/>
              </a:rPr>
              <a:t>En </a:t>
            </a:r>
            <a:r>
              <a:rPr lang="fr-CA" sz="2100" dirty="0" err="1">
                <a:solidFill>
                  <a:srgbClr val="FF0000"/>
                </a:solidFill>
                <a:latin typeface="Book Antiqua" panose="02040602050305030304" pitchFamily="18" charset="0"/>
              </a:rPr>
              <a:t>vyeu</a:t>
            </a:r>
            <a:r>
              <a:rPr lang="fr-CA" sz="2100" dirty="0">
                <a:solidFill>
                  <a:srgbClr val="FF0000"/>
                </a:solidFill>
                <a:latin typeface="Book Antiqua" panose="02040602050305030304" pitchFamily="18" charset="0"/>
              </a:rPr>
              <a:t>  </a:t>
            </a:r>
            <a:r>
              <a:rPr lang="fr-CA" sz="2100" i="1" dirty="0" err="1">
                <a:solidFill>
                  <a:srgbClr val="002060"/>
                </a:solidFill>
                <a:latin typeface="Book Antiqua" panose="02040602050305030304" pitchFamily="18" charset="0"/>
              </a:rPr>
              <a:t>ee-opahikeet</a:t>
            </a:r>
            <a:r>
              <a:rPr lang="fr-CA" sz="2100" i="1" dirty="0">
                <a:solidFill>
                  <a:srgbClr val="002060"/>
                </a:solidFill>
                <a:latin typeface="Book Antiqua" panose="02040602050305030304" pitchFamily="18" charset="0"/>
              </a:rPr>
              <a:t>, </a:t>
            </a:r>
            <a:r>
              <a:rPr lang="fr-CA" sz="2100" i="1" dirty="0" err="1">
                <a:solidFill>
                  <a:srgbClr val="002060"/>
                </a:solidFill>
                <a:latin typeface="Book Antiqua" panose="02040602050305030304" pitchFamily="18" charset="0"/>
              </a:rPr>
              <a:t>eekwa</a:t>
            </a:r>
            <a:r>
              <a:rPr lang="fr-CA" sz="2100" dirty="0">
                <a:solidFill>
                  <a:srgbClr val="002060"/>
                </a:solidFill>
                <a:latin typeface="Book Antiqua" panose="02040602050305030304" pitchFamily="18" charset="0"/>
              </a:rPr>
              <a:t> </a:t>
            </a:r>
            <a:r>
              <a:rPr lang="fr-CA" sz="2100" dirty="0">
                <a:solidFill>
                  <a:srgbClr val="FF0000"/>
                </a:solidFill>
                <a:latin typeface="Book Antiqua" panose="02040602050305030304" pitchFamily="18" charset="0"/>
              </a:rPr>
              <a:t>en </a:t>
            </a:r>
            <a:r>
              <a:rPr lang="fr-CA" sz="2100" dirty="0" err="1">
                <a:solidFill>
                  <a:srgbClr val="FF0000"/>
                </a:solidFill>
                <a:latin typeface="Book Antiqua" panose="02040602050305030304" pitchFamily="18" charset="0"/>
              </a:rPr>
              <a:t>maten</a:t>
            </a:r>
            <a:r>
              <a:rPr lang="fr-CA" sz="2100" dirty="0" smtClean="0">
                <a:solidFill>
                  <a:srgbClr val="FF0000"/>
                </a:solidFill>
                <a:latin typeface="Book Antiqua" panose="02040602050305030304" pitchFamily="18" charset="0"/>
              </a:rPr>
              <a:t>,</a:t>
            </a:r>
          </a:p>
          <a:p>
            <a:pPr marL="0" indent="0" algn="just">
              <a:buNone/>
            </a:pPr>
            <a:r>
              <a:rPr lang="fr-FR" sz="2100" dirty="0" smtClean="0">
                <a:solidFill>
                  <a:srgbClr val="002060"/>
                </a:solidFill>
                <a:latin typeface="Book Antiqua" panose="02040602050305030304" pitchFamily="18" charset="0"/>
              </a:rPr>
              <a:t>*(</a:t>
            </a:r>
            <a:r>
              <a:rPr lang="fr-FR" sz="2100" dirty="0">
                <a:solidFill>
                  <a:srgbClr val="002060"/>
                </a:solidFill>
                <a:latin typeface="Book Antiqua" panose="02040602050305030304" pitchFamily="18" charset="0"/>
              </a:rPr>
              <a:t>Il était une fois) un vieux trappeur et un bon matin</a:t>
            </a:r>
            <a:r>
              <a:rPr lang="fr-FR" sz="2100" dirty="0" smtClean="0">
                <a:solidFill>
                  <a:srgbClr val="002060"/>
                </a:solidFill>
                <a:latin typeface="Book Antiqua" panose="02040602050305030304" pitchFamily="18" charset="0"/>
              </a:rPr>
              <a:t>,</a:t>
            </a:r>
          </a:p>
          <a:p>
            <a:pPr marL="0" indent="0" algn="just">
              <a:buNone/>
            </a:pPr>
            <a:r>
              <a:rPr lang="fr-CA" sz="2100" i="1" dirty="0" err="1">
                <a:solidFill>
                  <a:srgbClr val="002060"/>
                </a:solidFill>
                <a:latin typeface="Book Antiqua" panose="02040602050305030304" pitchFamily="18" charset="0"/>
              </a:rPr>
              <a:t>ee-waniskaat</a:t>
            </a:r>
            <a:r>
              <a:rPr lang="fr-CA" sz="2100" i="1" dirty="0">
                <a:solidFill>
                  <a:srgbClr val="002060"/>
                </a:solidFill>
                <a:latin typeface="Book Antiqua" panose="02040602050305030304" pitchFamily="18" charset="0"/>
              </a:rPr>
              <a:t> </a:t>
            </a:r>
            <a:r>
              <a:rPr lang="fr-CA" sz="2100" i="1" dirty="0" err="1">
                <a:solidFill>
                  <a:srgbClr val="002060"/>
                </a:solidFill>
                <a:latin typeface="Book Antiqua" panose="02040602050305030304" pitchFamily="18" charset="0"/>
              </a:rPr>
              <a:t>aahkosiw</a:t>
            </a:r>
            <a:r>
              <a:rPr lang="fr-CA" sz="2100" dirty="0">
                <a:solidFill>
                  <a:srgbClr val="002060"/>
                </a:solidFill>
                <a:latin typeface="Book Antiqua" panose="02040602050305030304" pitchFamily="18" charset="0"/>
              </a:rPr>
              <a:t> </a:t>
            </a:r>
            <a:r>
              <a:rPr lang="fr-CA" sz="2100" dirty="0">
                <a:solidFill>
                  <a:srgbClr val="00B050"/>
                </a:solidFill>
                <a:latin typeface="Book Antiqua" panose="02040602050305030304" pitchFamily="18" charset="0"/>
              </a:rPr>
              <a:t>but</a:t>
            </a:r>
            <a:r>
              <a:rPr lang="fr-CA" sz="2100" dirty="0">
                <a:solidFill>
                  <a:srgbClr val="002060"/>
                </a:solidFill>
                <a:latin typeface="Book Antiqua" panose="02040602050305030304" pitchFamily="18" charset="0"/>
              </a:rPr>
              <a:t> </a:t>
            </a:r>
            <a:r>
              <a:rPr lang="fr-CA" sz="2100" i="1" dirty="0" err="1">
                <a:solidFill>
                  <a:srgbClr val="002060"/>
                </a:solidFill>
                <a:latin typeface="Book Antiqua" panose="02040602050305030304" pitchFamily="18" charset="0"/>
              </a:rPr>
              <a:t>keeyaapit</a:t>
            </a:r>
            <a:r>
              <a:rPr lang="fr-CA" sz="2100" i="1" dirty="0">
                <a:solidFill>
                  <a:srgbClr val="002060"/>
                </a:solidFill>
                <a:latin typeface="Book Antiqua" panose="02040602050305030304" pitchFamily="18" charset="0"/>
              </a:rPr>
              <a:t> ana </a:t>
            </a:r>
            <a:r>
              <a:rPr lang="fr-CA" sz="2100" i="1" dirty="0" err="1">
                <a:solidFill>
                  <a:srgbClr val="002060"/>
                </a:solidFill>
                <a:latin typeface="Book Antiqua" panose="02040602050305030304" pitchFamily="18" charset="0"/>
              </a:rPr>
              <a:t>wiinitawiwaapahtam</a:t>
            </a:r>
            <a:r>
              <a:rPr lang="fr-CA" sz="2100" i="1" dirty="0">
                <a:solidFill>
                  <a:srgbClr val="002060"/>
                </a:solidFill>
                <a:latin typeface="Book Antiqua" panose="02040602050305030304" pitchFamily="18" charset="0"/>
              </a:rPr>
              <a:t> </a:t>
            </a:r>
            <a:r>
              <a:rPr lang="fr-CA" sz="2100" dirty="0" err="1">
                <a:solidFill>
                  <a:srgbClr val="FF0000"/>
                </a:solidFill>
                <a:latin typeface="Book Antiqua" panose="02040602050305030304" pitchFamily="18" charset="0"/>
              </a:rPr>
              <a:t>sii</a:t>
            </a:r>
            <a:r>
              <a:rPr lang="fr-CA" sz="2100" dirty="0">
                <a:solidFill>
                  <a:srgbClr val="FF0000"/>
                </a:solidFill>
                <a:latin typeface="Book Antiqua" panose="02040602050305030304" pitchFamily="18" charset="0"/>
              </a:rPr>
              <a:t> </a:t>
            </a:r>
            <a:r>
              <a:rPr lang="fr-CA" sz="2100" dirty="0" err="1">
                <a:solidFill>
                  <a:srgbClr val="FF0000"/>
                </a:solidFill>
                <a:latin typeface="Book Antiqua" panose="02040602050305030304" pitchFamily="18" charset="0"/>
              </a:rPr>
              <a:t>pyiizh</a:t>
            </a:r>
            <a:r>
              <a:rPr lang="fr-CA" sz="2100" dirty="0" smtClean="0">
                <a:solidFill>
                  <a:srgbClr val="002060"/>
                </a:solidFill>
                <a:latin typeface="Book Antiqua" panose="02040602050305030304" pitchFamily="18" charset="0"/>
              </a:rPr>
              <a:t>.</a:t>
            </a:r>
          </a:p>
          <a:p>
            <a:pPr marL="0" indent="0" algn="just">
              <a:buNone/>
            </a:pPr>
            <a:r>
              <a:rPr lang="fr-FR" sz="2100" dirty="0" smtClean="0">
                <a:solidFill>
                  <a:srgbClr val="002060"/>
                </a:solidFill>
                <a:latin typeface="Book Antiqua" panose="02040602050305030304" pitchFamily="18" charset="0"/>
              </a:rPr>
              <a:t>*il </a:t>
            </a:r>
            <a:r>
              <a:rPr lang="fr-FR" sz="2100" dirty="0">
                <a:solidFill>
                  <a:srgbClr val="002060"/>
                </a:solidFill>
                <a:latin typeface="Book Antiqua" panose="02040602050305030304" pitchFamily="18" charset="0"/>
              </a:rPr>
              <a:t>se réveille malade mais </a:t>
            </a:r>
            <a:r>
              <a:rPr lang="fr-FR" sz="2100" dirty="0" smtClean="0">
                <a:solidFill>
                  <a:srgbClr val="002060"/>
                </a:solidFill>
                <a:latin typeface="Book Antiqua" panose="02040602050305030304" pitchFamily="18" charset="0"/>
              </a:rPr>
              <a:t>il veut quand </a:t>
            </a:r>
            <a:r>
              <a:rPr lang="fr-FR" sz="2100" dirty="0">
                <a:solidFill>
                  <a:srgbClr val="002060"/>
                </a:solidFill>
                <a:latin typeface="Book Antiqua" panose="02040602050305030304" pitchFamily="18" charset="0"/>
              </a:rPr>
              <a:t>même </a:t>
            </a:r>
            <a:r>
              <a:rPr lang="fr-FR" sz="2100" dirty="0" smtClean="0">
                <a:solidFill>
                  <a:srgbClr val="002060"/>
                </a:solidFill>
                <a:latin typeface="Book Antiqua" panose="02040602050305030304" pitchFamily="18" charset="0"/>
              </a:rPr>
              <a:t>vérifier ses </a:t>
            </a:r>
            <a:r>
              <a:rPr lang="fr-FR" sz="2100" dirty="0">
                <a:solidFill>
                  <a:srgbClr val="002060"/>
                </a:solidFill>
                <a:latin typeface="Book Antiqua" panose="02040602050305030304" pitchFamily="18" charset="0"/>
              </a:rPr>
              <a:t>pièges</a:t>
            </a:r>
            <a:r>
              <a:rPr lang="fr-FR" sz="2100" dirty="0" smtClean="0">
                <a:solidFill>
                  <a:srgbClr val="002060"/>
                </a:solidFill>
                <a:latin typeface="Book Antiqua" panose="02040602050305030304" pitchFamily="18" charset="0"/>
              </a:rPr>
              <a:t>.</a:t>
            </a:r>
          </a:p>
          <a:p>
            <a:pPr marL="0" indent="0" algn="just">
              <a:buNone/>
            </a:pPr>
            <a:r>
              <a:rPr lang="fr-CA" sz="2100" i="1" dirty="0" err="1">
                <a:solidFill>
                  <a:srgbClr val="002060"/>
                </a:solidFill>
                <a:latin typeface="Book Antiqua" panose="02040602050305030304" pitchFamily="18" charset="0"/>
              </a:rPr>
              <a:t>Sipweehteew</a:t>
            </a:r>
            <a:r>
              <a:rPr lang="fr-CA" sz="2100" i="1" dirty="0">
                <a:solidFill>
                  <a:srgbClr val="002060"/>
                </a:solidFill>
                <a:latin typeface="Book Antiqua" panose="02040602050305030304" pitchFamily="18" charset="0"/>
              </a:rPr>
              <a:t>.</a:t>
            </a:r>
            <a:r>
              <a:rPr lang="fr-CA" sz="2100" dirty="0">
                <a:solidFill>
                  <a:srgbClr val="002060"/>
                </a:solidFill>
                <a:latin typeface="Book Antiqua" panose="02040602050305030304" pitchFamily="18" charset="0"/>
              </a:rPr>
              <a:t> </a:t>
            </a:r>
            <a:r>
              <a:rPr lang="fr-CA" sz="2100" i="1" dirty="0" err="1">
                <a:solidFill>
                  <a:srgbClr val="002060"/>
                </a:solidFill>
                <a:latin typeface="Book Antiqua" panose="02040602050305030304" pitchFamily="18" charset="0"/>
              </a:rPr>
              <a:t>Meekwaat</a:t>
            </a:r>
            <a:r>
              <a:rPr lang="fr-CA" sz="2100" i="1" dirty="0">
                <a:solidFill>
                  <a:srgbClr val="002060"/>
                </a:solidFill>
                <a:latin typeface="Book Antiqua" panose="02040602050305030304" pitchFamily="18" charset="0"/>
              </a:rPr>
              <a:t> </a:t>
            </a:r>
            <a:r>
              <a:rPr lang="fr-CA" sz="2100" i="1" dirty="0" err="1">
                <a:solidFill>
                  <a:srgbClr val="002060"/>
                </a:solidFill>
                <a:latin typeface="Book Antiqua" panose="02040602050305030304" pitchFamily="18" charset="0"/>
              </a:rPr>
              <a:t>eekotee</a:t>
            </a:r>
            <a:r>
              <a:rPr lang="fr-CA" sz="2100" i="1" dirty="0">
                <a:solidFill>
                  <a:srgbClr val="002060"/>
                </a:solidFill>
                <a:latin typeface="Book Antiqua" panose="02040602050305030304" pitchFamily="18" charset="0"/>
              </a:rPr>
              <a:t> </a:t>
            </a:r>
            <a:r>
              <a:rPr lang="fr-CA" sz="2100" i="1" dirty="0" err="1">
                <a:solidFill>
                  <a:srgbClr val="002060"/>
                </a:solidFill>
                <a:latin typeface="Book Antiqua" panose="02040602050305030304" pitchFamily="18" charset="0"/>
              </a:rPr>
              <a:t>ee-itahsiihkeet</a:t>
            </a:r>
            <a:r>
              <a:rPr lang="fr-CA" sz="2100" i="1" dirty="0">
                <a:solidFill>
                  <a:srgbClr val="002060"/>
                </a:solidFill>
                <a:latin typeface="Book Antiqua" panose="02040602050305030304" pitchFamily="18" charset="0"/>
              </a:rPr>
              <a:t> </a:t>
            </a:r>
            <a:r>
              <a:rPr lang="fr-CA" sz="2100" dirty="0" err="1">
                <a:solidFill>
                  <a:srgbClr val="FF0000"/>
                </a:solidFill>
                <a:latin typeface="Book Antiqua" panose="02040602050305030304" pitchFamily="18" charset="0"/>
              </a:rPr>
              <a:t>enn</a:t>
            </a:r>
            <a:r>
              <a:rPr lang="fr-CA" sz="2100" dirty="0">
                <a:solidFill>
                  <a:srgbClr val="FF0000"/>
                </a:solidFill>
                <a:latin typeface="Book Antiqua" panose="02040602050305030304" pitchFamily="18" charset="0"/>
              </a:rPr>
              <a:t> </a:t>
            </a:r>
            <a:r>
              <a:rPr lang="fr-CA" sz="2100" dirty="0" err="1">
                <a:solidFill>
                  <a:srgbClr val="FF0000"/>
                </a:solidFill>
                <a:latin typeface="Book Antiqua" panose="02040602050305030304" pitchFamily="18" charset="0"/>
              </a:rPr>
              <a:t>tanpeet</a:t>
            </a:r>
            <a:r>
              <a:rPr lang="fr-CA" sz="2100" dirty="0">
                <a:solidFill>
                  <a:srgbClr val="FF0000"/>
                </a:solidFill>
                <a:latin typeface="Book Antiqua" panose="02040602050305030304" pitchFamily="18" charset="0"/>
              </a:rPr>
              <a:t> </a:t>
            </a:r>
            <a:r>
              <a:rPr lang="fr-CA" sz="2100" i="1" dirty="0" err="1">
                <a:solidFill>
                  <a:srgbClr val="002060"/>
                </a:solidFill>
                <a:latin typeface="Book Antiqua" panose="02040602050305030304" pitchFamily="18" charset="0"/>
              </a:rPr>
              <a:t>machikiisikaaw</a:t>
            </a:r>
            <a:r>
              <a:rPr lang="fr-CA" sz="2100" dirty="0" smtClean="0">
                <a:solidFill>
                  <a:srgbClr val="002060"/>
                </a:solidFill>
                <a:latin typeface="Book Antiqua" panose="02040602050305030304" pitchFamily="18" charset="0"/>
              </a:rPr>
              <a:t>.</a:t>
            </a:r>
          </a:p>
          <a:p>
            <a:pPr marL="0" indent="0" algn="just">
              <a:buNone/>
            </a:pPr>
            <a:r>
              <a:rPr lang="fr-FR" sz="2100" dirty="0" smtClean="0">
                <a:solidFill>
                  <a:srgbClr val="002060"/>
                </a:solidFill>
                <a:latin typeface="Book Antiqua" panose="02040602050305030304" pitchFamily="18" charset="0"/>
              </a:rPr>
              <a:t>*Il </a:t>
            </a:r>
            <a:r>
              <a:rPr lang="fr-FR" sz="2100" dirty="0">
                <a:solidFill>
                  <a:srgbClr val="002060"/>
                </a:solidFill>
                <a:latin typeface="Book Antiqua" panose="02040602050305030304" pitchFamily="18" charset="0"/>
              </a:rPr>
              <a:t>part. Mais entretemps, une grosse tempête se lève</a:t>
            </a:r>
            <a:r>
              <a:rPr lang="fr-FR" sz="2100" dirty="0" smtClean="0">
                <a:solidFill>
                  <a:srgbClr val="002060"/>
                </a:solidFill>
                <a:latin typeface="Book Antiqua" panose="02040602050305030304" pitchFamily="18" charset="0"/>
              </a:rPr>
              <a:t>.</a:t>
            </a:r>
          </a:p>
          <a:p>
            <a:pPr marL="0" indent="0" algn="just">
              <a:buNone/>
            </a:pPr>
            <a:r>
              <a:rPr lang="fr-CA" sz="2100" dirty="0">
                <a:solidFill>
                  <a:srgbClr val="FF0000"/>
                </a:solidFill>
                <a:latin typeface="Book Antiqua" panose="02040602050305030304" pitchFamily="18" charset="0"/>
              </a:rPr>
              <a:t>Pa moyen </a:t>
            </a:r>
            <a:r>
              <a:rPr lang="fr-CA" sz="2100" i="1" dirty="0" err="1">
                <a:solidFill>
                  <a:srgbClr val="002060"/>
                </a:solidFill>
                <a:latin typeface="Book Antiqua" panose="02040602050305030304" pitchFamily="18" charset="0"/>
              </a:rPr>
              <a:t>simiskahk</a:t>
            </a:r>
            <a:r>
              <a:rPr lang="fr-CA" sz="2100" dirty="0">
                <a:solidFill>
                  <a:srgbClr val="002060"/>
                </a:solidFill>
                <a:latin typeface="Book Antiqua" panose="02040602050305030304" pitchFamily="18" charset="0"/>
              </a:rPr>
              <a:t> </a:t>
            </a:r>
            <a:r>
              <a:rPr lang="fr-CA" sz="2100" dirty="0">
                <a:solidFill>
                  <a:srgbClr val="FF0000"/>
                </a:solidFill>
                <a:latin typeface="Book Antiqua" panose="02040602050305030304" pitchFamily="18" charset="0"/>
              </a:rPr>
              <a:t>son</a:t>
            </a:r>
            <a:r>
              <a:rPr lang="fr-CA" sz="2100" dirty="0">
                <a:solidFill>
                  <a:srgbClr val="002060"/>
                </a:solidFill>
                <a:latin typeface="Book Antiqua" panose="02040602050305030304" pitchFamily="18" charset="0"/>
              </a:rPr>
              <a:t> </a:t>
            </a:r>
            <a:r>
              <a:rPr lang="fr-CA" sz="2100" dirty="0" err="1">
                <a:solidFill>
                  <a:srgbClr val="00B050"/>
                </a:solidFill>
                <a:latin typeface="Book Antiqua" panose="02040602050305030304" pitchFamily="18" charset="0"/>
              </a:rPr>
              <a:t>shaak</a:t>
            </a:r>
            <a:r>
              <a:rPr lang="fr-CA" sz="2100" dirty="0">
                <a:solidFill>
                  <a:srgbClr val="002060"/>
                </a:solidFill>
                <a:latin typeface="Book Antiqua" panose="02040602050305030304" pitchFamily="18" charset="0"/>
              </a:rPr>
              <a:t>. </a:t>
            </a:r>
            <a:r>
              <a:rPr lang="fr-CA" sz="2100" i="1" dirty="0" err="1">
                <a:solidFill>
                  <a:srgbClr val="002060"/>
                </a:solidFill>
                <a:latin typeface="Book Antiqua" panose="02040602050305030304" pitchFamily="18" charset="0"/>
              </a:rPr>
              <a:t>Wanisin</a:t>
            </a:r>
            <a:r>
              <a:rPr lang="fr-CA" sz="2100" i="1" dirty="0">
                <a:solidFill>
                  <a:srgbClr val="002060"/>
                </a:solidFill>
                <a:latin typeface="Book Antiqua" panose="02040602050305030304" pitchFamily="18" charset="0"/>
              </a:rPr>
              <a:t>. </a:t>
            </a:r>
            <a:r>
              <a:rPr lang="fr-CA" sz="2100" i="1" dirty="0" err="1">
                <a:solidFill>
                  <a:srgbClr val="002060"/>
                </a:solidFill>
                <a:latin typeface="Book Antiqua" panose="02040602050305030304" pitchFamily="18" charset="0"/>
              </a:rPr>
              <a:t>Pimohteew</a:t>
            </a:r>
            <a:r>
              <a:rPr lang="fr-CA" sz="2100" i="1" dirty="0">
                <a:solidFill>
                  <a:srgbClr val="002060"/>
                </a:solidFill>
                <a:latin typeface="Book Antiqua" panose="02040602050305030304" pitchFamily="18" charset="0"/>
              </a:rPr>
              <a:t>, </a:t>
            </a:r>
            <a:r>
              <a:rPr lang="fr-CA" sz="2100" i="1" dirty="0" err="1">
                <a:solidFill>
                  <a:srgbClr val="002060"/>
                </a:solidFill>
                <a:latin typeface="Book Antiqua" panose="02040602050305030304" pitchFamily="18" charset="0"/>
              </a:rPr>
              <a:t>pimohteew</a:t>
            </a:r>
            <a:r>
              <a:rPr lang="fr-CA" sz="2100" i="1" dirty="0" smtClean="0">
                <a:solidFill>
                  <a:srgbClr val="002060"/>
                </a:solidFill>
                <a:latin typeface="Book Antiqua" panose="02040602050305030304" pitchFamily="18" charset="0"/>
              </a:rPr>
              <a:t>.</a:t>
            </a:r>
          </a:p>
          <a:p>
            <a:pPr marL="0" indent="0" algn="just">
              <a:buNone/>
            </a:pPr>
            <a:r>
              <a:rPr lang="fr-FR" sz="2100" dirty="0" smtClean="0">
                <a:solidFill>
                  <a:srgbClr val="002060"/>
                </a:solidFill>
                <a:latin typeface="Book Antiqua" panose="02040602050305030304" pitchFamily="18" charset="0"/>
              </a:rPr>
              <a:t>*Il </a:t>
            </a:r>
            <a:r>
              <a:rPr lang="fr-FR" sz="2100" dirty="0">
                <a:solidFill>
                  <a:srgbClr val="002060"/>
                </a:solidFill>
                <a:latin typeface="Book Antiqua" panose="02040602050305030304" pitchFamily="18" charset="0"/>
              </a:rPr>
              <a:t>ne parvient pas à trouver sa cabane. Il est perdu. Il marche. Il marche</a:t>
            </a:r>
            <a:r>
              <a:rPr lang="fr-FR" sz="2100" dirty="0" smtClean="0">
                <a:solidFill>
                  <a:srgbClr val="002060"/>
                </a:solidFill>
                <a:latin typeface="Book Antiqua" panose="02040602050305030304" pitchFamily="18" charset="0"/>
              </a:rPr>
              <a:t>.</a:t>
            </a:r>
          </a:p>
          <a:p>
            <a:pPr marL="0" indent="0" algn="just">
              <a:buNone/>
            </a:pPr>
            <a:r>
              <a:rPr lang="fr-CA" sz="2100" i="1" dirty="0" err="1">
                <a:solidFill>
                  <a:srgbClr val="002060"/>
                </a:solidFill>
                <a:latin typeface="Book Antiqua" panose="02040602050305030304" pitchFamily="18" charset="0"/>
              </a:rPr>
              <a:t>Ee-aahkosit</a:t>
            </a:r>
            <a:r>
              <a:rPr lang="fr-CA" sz="2100" i="1" dirty="0">
                <a:solidFill>
                  <a:srgbClr val="002060"/>
                </a:solidFill>
                <a:latin typeface="Book Antiqua" panose="02040602050305030304" pitchFamily="18" charset="0"/>
              </a:rPr>
              <a:t> </a:t>
            </a:r>
            <a:r>
              <a:rPr lang="fr-CA" sz="2100" i="1" dirty="0" err="1">
                <a:solidFill>
                  <a:srgbClr val="002060"/>
                </a:solidFill>
                <a:latin typeface="Book Antiqua" panose="02040602050305030304" pitchFamily="18" charset="0"/>
              </a:rPr>
              <a:t>eekwa</a:t>
            </a:r>
            <a:r>
              <a:rPr lang="fr-CA" sz="2100" i="1" dirty="0">
                <a:solidFill>
                  <a:srgbClr val="002060"/>
                </a:solidFill>
                <a:latin typeface="Book Antiqua" panose="02040602050305030304" pitchFamily="18" charset="0"/>
              </a:rPr>
              <a:t> </a:t>
            </a:r>
            <a:r>
              <a:rPr lang="fr-CA" sz="2100" dirty="0">
                <a:solidFill>
                  <a:srgbClr val="FF0000"/>
                </a:solidFill>
                <a:latin typeface="Book Antiqua" panose="02040602050305030304" pitchFamily="18" charset="0"/>
              </a:rPr>
              <a:t>le-</a:t>
            </a:r>
            <a:r>
              <a:rPr lang="fr-CA" sz="2100" dirty="0" err="1">
                <a:solidFill>
                  <a:srgbClr val="FF0000"/>
                </a:solidFill>
                <a:latin typeface="Book Antiqua" panose="02040602050305030304" pitchFamily="18" charset="0"/>
              </a:rPr>
              <a:t>vyeu</a:t>
            </a:r>
            <a:r>
              <a:rPr lang="fr-CA" sz="2100" dirty="0">
                <a:solidFill>
                  <a:srgbClr val="002060"/>
                </a:solidFill>
                <a:latin typeface="Book Antiqua" panose="02040602050305030304" pitchFamily="18" charset="0"/>
              </a:rPr>
              <a:t>-</a:t>
            </a:r>
            <a:r>
              <a:rPr lang="fr-CA" sz="2100" i="1" dirty="0" err="1">
                <a:solidFill>
                  <a:srgbClr val="002060"/>
                </a:solidFill>
                <a:latin typeface="Book Antiqua" panose="02040602050305030304" pitchFamily="18" charset="0"/>
              </a:rPr>
              <a:t>iwit</a:t>
            </a:r>
            <a:r>
              <a:rPr lang="fr-CA" sz="2100" i="1" dirty="0">
                <a:solidFill>
                  <a:srgbClr val="002060"/>
                </a:solidFill>
                <a:latin typeface="Book Antiqua" panose="02040602050305030304" pitchFamily="18" charset="0"/>
              </a:rPr>
              <a:t>. </a:t>
            </a:r>
            <a:r>
              <a:rPr lang="fr-CA" sz="2100" i="1" dirty="0" err="1">
                <a:solidFill>
                  <a:srgbClr val="002060"/>
                </a:solidFill>
                <a:latin typeface="Book Antiqua" panose="02040602050305030304" pitchFamily="18" charset="0"/>
              </a:rPr>
              <a:t>Noohteesin</a:t>
            </a:r>
            <a:r>
              <a:rPr lang="fr-CA" sz="2100" dirty="0">
                <a:solidFill>
                  <a:srgbClr val="002060"/>
                </a:solidFill>
                <a:latin typeface="Book Antiqua" panose="02040602050305030304" pitchFamily="18" charset="0"/>
              </a:rPr>
              <a:t> </a:t>
            </a:r>
            <a:r>
              <a:rPr lang="fr-CA" sz="2100" dirty="0">
                <a:solidFill>
                  <a:srgbClr val="FF0000"/>
                </a:solidFill>
                <a:latin typeface="Book Antiqua" panose="02040602050305030304" pitchFamily="18" charset="0"/>
              </a:rPr>
              <a:t>dan en gru </a:t>
            </a:r>
            <a:r>
              <a:rPr lang="fr-CA" sz="2100" dirty="0" smtClean="0">
                <a:solidFill>
                  <a:srgbClr val="FF0000"/>
                </a:solidFill>
                <a:latin typeface="Book Antiqua" panose="02040602050305030304" pitchFamily="18" charset="0"/>
              </a:rPr>
              <a:t>z-</a:t>
            </a:r>
            <a:r>
              <a:rPr lang="fr-CA" sz="2100" dirty="0" err="1" smtClean="0">
                <a:solidFill>
                  <a:srgbClr val="FF0000"/>
                </a:solidFill>
                <a:latin typeface="Book Antiqua" panose="02040602050305030304" pitchFamily="18" charset="0"/>
              </a:rPr>
              <a:t>aarb</a:t>
            </a:r>
            <a:r>
              <a:rPr lang="fr-CA" sz="2100" dirty="0" smtClean="0">
                <a:solidFill>
                  <a:srgbClr val="FF0000"/>
                </a:solidFill>
                <a:latin typeface="Book Antiqua" panose="02040602050305030304" pitchFamily="18" charset="0"/>
              </a:rPr>
              <a:t> </a:t>
            </a:r>
            <a:r>
              <a:rPr lang="fr-CA" sz="2100" i="1" dirty="0" err="1">
                <a:solidFill>
                  <a:srgbClr val="002060"/>
                </a:solidFill>
                <a:latin typeface="Book Antiqua" panose="02040602050305030304" pitchFamily="18" charset="0"/>
              </a:rPr>
              <a:t>pimichipatapiw</a:t>
            </a:r>
            <a:r>
              <a:rPr lang="fr-CA" sz="2100" i="1" dirty="0" smtClean="0">
                <a:solidFill>
                  <a:srgbClr val="002060"/>
                </a:solidFill>
                <a:latin typeface="Book Antiqua" panose="02040602050305030304" pitchFamily="18" charset="0"/>
              </a:rPr>
              <a:t>.</a:t>
            </a:r>
          </a:p>
          <a:p>
            <a:pPr marL="0" indent="0" algn="just">
              <a:buNone/>
            </a:pPr>
            <a:r>
              <a:rPr lang="fr-FR" sz="2100" dirty="0" smtClean="0">
                <a:solidFill>
                  <a:srgbClr val="002060"/>
                </a:solidFill>
                <a:latin typeface="Book Antiqua" panose="02040602050305030304" pitchFamily="18" charset="0"/>
              </a:rPr>
              <a:t>*Il </a:t>
            </a:r>
            <a:r>
              <a:rPr lang="fr-FR" sz="2100" dirty="0">
                <a:solidFill>
                  <a:srgbClr val="002060"/>
                </a:solidFill>
                <a:latin typeface="Book Antiqua" panose="02040602050305030304" pitchFamily="18" charset="0"/>
              </a:rPr>
              <a:t>est de plus en plus malade et fatigué. Il décide de s’asseoir contre un gros </a:t>
            </a:r>
            <a:r>
              <a:rPr lang="fr-FR" sz="2100" dirty="0" smtClean="0">
                <a:solidFill>
                  <a:srgbClr val="002060"/>
                </a:solidFill>
                <a:latin typeface="Book Antiqua" panose="02040602050305030304" pitchFamily="18" charset="0"/>
              </a:rPr>
              <a:t>arbre….</a:t>
            </a:r>
          </a:p>
        </p:txBody>
      </p:sp>
    </p:spTree>
    <p:extLst>
      <p:ext uri="{BB962C8B-B14F-4D97-AF65-F5344CB8AC3E}">
        <p14:creationId xmlns:p14="http://schemas.microsoft.com/office/powerpoint/2010/main" val="3761380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4312"/>
          </a:xfrm>
        </p:spPr>
        <p:txBody>
          <a:bodyPr/>
          <a:lstStyle/>
          <a:p>
            <a:r>
              <a:rPr lang="en-CA" b="1" dirty="0" smtClean="0">
                <a:solidFill>
                  <a:srgbClr val="002060"/>
                </a:solidFill>
                <a:effectLst>
                  <a:outerShdw blurRad="38100" dist="38100" dir="2700000" algn="tl">
                    <a:srgbClr val="000000">
                      <a:alpha val="43137"/>
                    </a:srgbClr>
                  </a:outerShdw>
                </a:effectLst>
                <a:latin typeface="Book Antiqua" pitchFamily="18" charset="0"/>
              </a:rPr>
              <a:t>Un </a:t>
            </a:r>
            <a:r>
              <a:rPr lang="en-CA" b="1" dirty="0" err="1" smtClean="0">
                <a:solidFill>
                  <a:srgbClr val="002060"/>
                </a:solidFill>
                <a:effectLst>
                  <a:outerShdw blurRad="38100" dist="38100" dir="2700000" algn="tl">
                    <a:srgbClr val="000000">
                      <a:alpha val="43137"/>
                    </a:srgbClr>
                  </a:outerShdw>
                </a:effectLst>
                <a:latin typeface="Book Antiqua" pitchFamily="18" charset="0"/>
              </a:rPr>
              <a:t>conte</a:t>
            </a:r>
            <a:r>
              <a:rPr lang="en-CA" b="1" dirty="0" smtClean="0">
                <a:solidFill>
                  <a:srgbClr val="002060"/>
                </a:solidFill>
                <a:effectLst>
                  <a:outerShdw blurRad="38100" dist="38100" dir="2700000" algn="tl">
                    <a:srgbClr val="000000">
                      <a:alpha val="43137"/>
                    </a:srgbClr>
                  </a:outerShdw>
                </a:effectLst>
                <a:latin typeface="Book Antiqua" pitchFamily="18" charset="0"/>
              </a:rPr>
              <a:t> </a:t>
            </a:r>
            <a:r>
              <a:rPr lang="en-CA" b="1" dirty="0" err="1" smtClean="0">
                <a:solidFill>
                  <a:srgbClr val="002060"/>
                </a:solidFill>
                <a:effectLst>
                  <a:outerShdw blurRad="38100" dist="38100" dir="2700000" algn="tl">
                    <a:srgbClr val="000000">
                      <a:alpha val="43137"/>
                    </a:srgbClr>
                  </a:outerShdw>
                </a:effectLst>
                <a:latin typeface="Book Antiqua" pitchFamily="18" charset="0"/>
              </a:rPr>
              <a:t>en</a:t>
            </a:r>
            <a:r>
              <a:rPr lang="en-CA" b="1" dirty="0" smtClean="0">
                <a:solidFill>
                  <a:srgbClr val="002060"/>
                </a:solidFill>
                <a:effectLst>
                  <a:outerShdw blurRad="38100" dist="38100" dir="2700000" algn="tl">
                    <a:srgbClr val="000000">
                      <a:alpha val="43137"/>
                    </a:srgbClr>
                  </a:outerShdw>
                </a:effectLst>
                <a:latin typeface="Book Antiqua" pitchFamily="18" charset="0"/>
              </a:rPr>
              <a:t> </a:t>
            </a:r>
            <a:r>
              <a:rPr lang="en-CA" b="1" dirty="0" err="1" smtClean="0">
                <a:solidFill>
                  <a:srgbClr val="002060"/>
                </a:solidFill>
                <a:effectLst>
                  <a:outerShdw blurRad="38100" dist="38100" dir="2700000" algn="tl">
                    <a:srgbClr val="000000">
                      <a:alpha val="43137"/>
                    </a:srgbClr>
                  </a:outerShdw>
                </a:effectLst>
                <a:latin typeface="Book Antiqua" pitchFamily="18" charset="0"/>
              </a:rPr>
              <a:t>mitchif</a:t>
            </a:r>
            <a:r>
              <a:rPr lang="en-CA" b="1" dirty="0" smtClean="0">
                <a:solidFill>
                  <a:srgbClr val="002060"/>
                </a:solidFill>
                <a:effectLst>
                  <a:outerShdw blurRad="38100" dist="38100" dir="2700000" algn="tl">
                    <a:srgbClr val="000000">
                      <a:alpha val="43137"/>
                    </a:srgbClr>
                  </a:outerShdw>
                </a:effectLst>
                <a:latin typeface="Book Antiqua" pitchFamily="18" charset="0"/>
              </a:rPr>
              <a:t>, suite</a:t>
            </a:r>
            <a:endParaRPr lang="en-CA" b="1" dirty="0">
              <a:solidFill>
                <a:srgbClr val="002060"/>
              </a:solidFill>
              <a:effectLst>
                <a:outerShdw blurRad="38100" dist="38100" dir="2700000" algn="tl">
                  <a:srgbClr val="000000">
                    <a:alpha val="43137"/>
                  </a:srgbClr>
                </a:outerShdw>
              </a:effectLst>
              <a:latin typeface="Book Antiqua" pitchFamily="18" charset="0"/>
            </a:endParaRPr>
          </a:p>
        </p:txBody>
      </p:sp>
      <p:sp>
        <p:nvSpPr>
          <p:cNvPr id="3" name="Content Placeholder 2"/>
          <p:cNvSpPr>
            <a:spLocks noGrp="1"/>
          </p:cNvSpPr>
          <p:nvPr>
            <p:ph sz="quarter" idx="1"/>
          </p:nvPr>
        </p:nvSpPr>
        <p:spPr>
          <a:xfrm>
            <a:off x="457200" y="908720"/>
            <a:ext cx="8229600" cy="5616624"/>
          </a:xfrm>
        </p:spPr>
        <p:txBody>
          <a:bodyPr>
            <a:normAutofit/>
          </a:bodyPr>
          <a:lstStyle/>
          <a:p>
            <a:pPr marL="0" indent="0" algn="just">
              <a:buNone/>
            </a:pPr>
            <a:r>
              <a:rPr lang="fr-CA" sz="2000" dirty="0">
                <a:solidFill>
                  <a:srgbClr val="002060"/>
                </a:solidFill>
                <a:latin typeface="Book Antiqua" panose="02040602050305030304" pitchFamily="18" charset="0"/>
              </a:rPr>
              <a:t>« </a:t>
            </a:r>
            <a:r>
              <a:rPr lang="fr-CA" sz="2000" i="1" dirty="0" err="1">
                <a:solidFill>
                  <a:srgbClr val="002060"/>
                </a:solidFill>
                <a:latin typeface="Book Antiqua" panose="02040602050305030304" pitchFamily="18" charset="0"/>
              </a:rPr>
              <a:t>Oota</a:t>
            </a:r>
            <a:r>
              <a:rPr lang="fr-CA" sz="2000" i="1" dirty="0">
                <a:solidFill>
                  <a:srgbClr val="002060"/>
                </a:solidFill>
                <a:latin typeface="Book Antiqua" panose="02040602050305030304" pitchFamily="18" charset="0"/>
              </a:rPr>
              <a:t>  </a:t>
            </a:r>
            <a:r>
              <a:rPr lang="fr-CA" sz="2000" i="1" dirty="0" err="1">
                <a:solidFill>
                  <a:srgbClr val="002060"/>
                </a:solidFill>
                <a:latin typeface="Book Antiqua" panose="02040602050305030304" pitchFamily="18" charset="0"/>
              </a:rPr>
              <a:t>nipiyaani</a:t>
            </a:r>
            <a:r>
              <a:rPr lang="fr-CA" sz="2000" dirty="0">
                <a:solidFill>
                  <a:srgbClr val="002060"/>
                </a:solidFill>
                <a:latin typeface="Book Antiqua" panose="02040602050305030304" pitchFamily="18" charset="0"/>
              </a:rPr>
              <a:t>. » </a:t>
            </a:r>
            <a:r>
              <a:rPr lang="fr-CA" sz="2000" i="1" dirty="0" err="1">
                <a:solidFill>
                  <a:srgbClr val="002060"/>
                </a:solidFill>
                <a:latin typeface="Book Antiqua" panose="02040602050305030304" pitchFamily="18" charset="0"/>
              </a:rPr>
              <a:t>Ee-waapamaat</a:t>
            </a:r>
            <a:r>
              <a:rPr lang="fr-CA" sz="2000" i="1" dirty="0">
                <a:solidFill>
                  <a:srgbClr val="002060"/>
                </a:solidFill>
                <a:latin typeface="Book Antiqua" panose="02040602050305030304" pitchFamily="18" charset="0"/>
              </a:rPr>
              <a:t> </a:t>
            </a:r>
            <a:r>
              <a:rPr lang="fr-CA" sz="2000" i="1" dirty="0" err="1">
                <a:solidFill>
                  <a:srgbClr val="002060"/>
                </a:solidFill>
                <a:latin typeface="Book Antiqua" panose="02040602050305030304" pitchFamily="18" charset="0"/>
              </a:rPr>
              <a:t>oohi</a:t>
            </a:r>
            <a:r>
              <a:rPr lang="fr-CA" sz="2000" i="1" dirty="0">
                <a:solidFill>
                  <a:srgbClr val="002060"/>
                </a:solidFill>
                <a:latin typeface="Book Antiqua" panose="02040602050305030304" pitchFamily="18" charset="0"/>
              </a:rPr>
              <a:t> </a:t>
            </a:r>
            <a:r>
              <a:rPr lang="fr-CA" sz="2000" dirty="0">
                <a:solidFill>
                  <a:srgbClr val="FF0000"/>
                </a:solidFill>
                <a:latin typeface="Book Antiqua" panose="02040602050305030304" pitchFamily="18" charset="0"/>
              </a:rPr>
              <a:t>li </a:t>
            </a:r>
            <a:r>
              <a:rPr lang="fr-CA" sz="2000" dirty="0" err="1">
                <a:solidFill>
                  <a:srgbClr val="FF0000"/>
                </a:solidFill>
                <a:latin typeface="Book Antiqua" panose="02040602050305030304" pitchFamily="18" charset="0"/>
              </a:rPr>
              <a:t>luu</a:t>
            </a:r>
            <a:r>
              <a:rPr lang="fr-CA" sz="2000" dirty="0">
                <a:solidFill>
                  <a:srgbClr val="FF0000"/>
                </a:solidFill>
                <a:latin typeface="Book Antiqua" panose="02040602050305030304" pitchFamily="18" charset="0"/>
              </a:rPr>
              <a:t> di </a:t>
            </a:r>
            <a:r>
              <a:rPr lang="fr-CA" sz="2000" dirty="0" err="1">
                <a:solidFill>
                  <a:srgbClr val="FF0000"/>
                </a:solidFill>
                <a:latin typeface="Book Antiqua" panose="02040602050305030304" pitchFamily="18" charset="0"/>
              </a:rPr>
              <a:t>bwaa</a:t>
            </a:r>
            <a:r>
              <a:rPr lang="fr-CA" sz="2000" dirty="0">
                <a:solidFill>
                  <a:srgbClr val="002060"/>
                </a:solidFill>
                <a:latin typeface="Book Antiqua" panose="02040602050305030304" pitchFamily="18" charset="0"/>
              </a:rPr>
              <a:t> </a:t>
            </a:r>
            <a:r>
              <a:rPr lang="fr-CA" sz="2000" i="1" dirty="0" err="1">
                <a:solidFill>
                  <a:srgbClr val="002060"/>
                </a:solidFill>
                <a:latin typeface="Book Antiqua" panose="02040602050305030304" pitchFamily="18" charset="0"/>
              </a:rPr>
              <a:t>ee-papahtaayit</a:t>
            </a:r>
            <a:r>
              <a:rPr lang="fr-CA" sz="2000" i="1" dirty="0">
                <a:solidFill>
                  <a:srgbClr val="002060"/>
                </a:solidFill>
                <a:latin typeface="Book Antiqua" panose="02040602050305030304" pitchFamily="18" charset="0"/>
              </a:rPr>
              <a:t>.</a:t>
            </a:r>
          </a:p>
          <a:p>
            <a:pPr marL="0" indent="0" algn="just">
              <a:buNone/>
            </a:pPr>
            <a:r>
              <a:rPr lang="fr-FR" sz="2000" dirty="0">
                <a:solidFill>
                  <a:srgbClr val="002060"/>
                </a:solidFill>
                <a:latin typeface="Book Antiqua" panose="02040602050305030304" pitchFamily="18" charset="0"/>
              </a:rPr>
              <a:t>*« Je vais mourir ici » (dit-il). Il </a:t>
            </a:r>
            <a:r>
              <a:rPr lang="fr-FR" sz="2000" dirty="0" smtClean="0">
                <a:solidFill>
                  <a:srgbClr val="002060"/>
                </a:solidFill>
                <a:latin typeface="Book Antiqua" panose="02040602050305030304" pitchFamily="18" charset="0"/>
              </a:rPr>
              <a:t>regarde </a:t>
            </a:r>
            <a:r>
              <a:rPr lang="fr-FR" sz="2000" dirty="0">
                <a:solidFill>
                  <a:srgbClr val="002060"/>
                </a:solidFill>
                <a:latin typeface="Book Antiqua" panose="02040602050305030304" pitchFamily="18" charset="0"/>
              </a:rPr>
              <a:t>autour de lui et tout à coup, il voit un </a:t>
            </a:r>
            <a:r>
              <a:rPr lang="fr-FR" sz="2000" dirty="0" smtClean="0">
                <a:solidFill>
                  <a:srgbClr val="002060"/>
                </a:solidFill>
                <a:latin typeface="Book Antiqua" panose="02040602050305030304" pitchFamily="18" charset="0"/>
              </a:rPr>
              <a:t>loup </a:t>
            </a:r>
            <a:r>
              <a:rPr lang="fr-FR" sz="2000" dirty="0">
                <a:solidFill>
                  <a:srgbClr val="002060"/>
                </a:solidFill>
                <a:latin typeface="Book Antiqua" panose="02040602050305030304" pitchFamily="18" charset="0"/>
              </a:rPr>
              <a:t>courir droit vers lui.</a:t>
            </a:r>
          </a:p>
          <a:p>
            <a:pPr marL="0" indent="0" algn="just">
              <a:buNone/>
            </a:pPr>
            <a:r>
              <a:rPr lang="fr-CA" sz="2000" i="1" dirty="0">
                <a:solidFill>
                  <a:srgbClr val="002060"/>
                </a:solidFill>
                <a:latin typeface="Book Antiqua" panose="02040602050305030304" pitchFamily="18" charset="0"/>
              </a:rPr>
              <a:t>Ka-</a:t>
            </a:r>
            <a:r>
              <a:rPr lang="fr-CA" sz="2000" i="1" dirty="0" err="1">
                <a:solidFill>
                  <a:srgbClr val="002060"/>
                </a:solidFill>
                <a:latin typeface="Book Antiqua" panose="02040602050305030304" pitchFamily="18" charset="0"/>
              </a:rPr>
              <a:t>kanawaapameew</a:t>
            </a:r>
            <a:r>
              <a:rPr lang="fr-CA" sz="2000" i="1" dirty="0">
                <a:solidFill>
                  <a:srgbClr val="002060"/>
                </a:solidFill>
                <a:latin typeface="Book Antiqua" panose="02040602050305030304" pitchFamily="18" charset="0"/>
              </a:rPr>
              <a:t> </a:t>
            </a:r>
            <a:r>
              <a:rPr lang="fr-CA" sz="2000" dirty="0">
                <a:solidFill>
                  <a:srgbClr val="FF0000"/>
                </a:solidFill>
                <a:latin typeface="Book Antiqua" panose="02040602050305030304" pitchFamily="18" charset="0"/>
              </a:rPr>
              <a:t>li  </a:t>
            </a:r>
            <a:r>
              <a:rPr lang="fr-CA" sz="2000" dirty="0" err="1">
                <a:solidFill>
                  <a:srgbClr val="FF0000"/>
                </a:solidFill>
                <a:latin typeface="Book Antiqua" panose="02040602050305030304" pitchFamily="18" charset="0"/>
              </a:rPr>
              <a:t>luu</a:t>
            </a:r>
            <a:r>
              <a:rPr lang="fr-CA" sz="2000" dirty="0">
                <a:solidFill>
                  <a:srgbClr val="002060"/>
                </a:solidFill>
                <a:latin typeface="Book Antiqua" panose="02040602050305030304" pitchFamily="18" charset="0"/>
              </a:rPr>
              <a:t>.  </a:t>
            </a:r>
            <a:r>
              <a:rPr lang="fr-CA" sz="2000" i="1" dirty="0">
                <a:solidFill>
                  <a:srgbClr val="002060"/>
                </a:solidFill>
                <a:latin typeface="Book Antiqua" panose="02040602050305030304" pitchFamily="18" charset="0"/>
              </a:rPr>
              <a:t>Awa </a:t>
            </a:r>
            <a:r>
              <a:rPr lang="fr-CA" sz="2000" i="1" dirty="0" err="1">
                <a:solidFill>
                  <a:srgbClr val="002060"/>
                </a:solidFill>
                <a:latin typeface="Book Antiqua" panose="02040602050305030304" pitchFamily="18" charset="0"/>
              </a:rPr>
              <a:t>peeisipahtaaw</a:t>
            </a:r>
            <a:r>
              <a:rPr lang="fr-CA" sz="2000" i="1" dirty="0">
                <a:solidFill>
                  <a:srgbClr val="002060"/>
                </a:solidFill>
                <a:latin typeface="Book Antiqua" panose="02040602050305030304" pitchFamily="18" charset="0"/>
              </a:rPr>
              <a:t> </a:t>
            </a:r>
            <a:r>
              <a:rPr lang="fr-CA" sz="2000" i="1" dirty="0" err="1">
                <a:solidFill>
                  <a:srgbClr val="002060"/>
                </a:solidFill>
                <a:latin typeface="Book Antiqua" panose="02040602050305030304" pitchFamily="18" charset="0"/>
              </a:rPr>
              <a:t>eekota</a:t>
            </a:r>
            <a:r>
              <a:rPr lang="fr-CA" sz="2000" i="1" dirty="0">
                <a:solidFill>
                  <a:srgbClr val="002060"/>
                </a:solidFill>
                <a:latin typeface="Book Antiqua" panose="02040602050305030304" pitchFamily="18" charset="0"/>
              </a:rPr>
              <a:t> </a:t>
            </a:r>
            <a:r>
              <a:rPr lang="fr-CA" sz="2000" i="1" dirty="0" err="1">
                <a:solidFill>
                  <a:srgbClr val="002060"/>
                </a:solidFill>
                <a:latin typeface="Book Antiqua" panose="02040602050305030304" pitchFamily="18" charset="0"/>
              </a:rPr>
              <a:t>itee</a:t>
            </a:r>
            <a:r>
              <a:rPr lang="fr-CA" sz="2000" i="1" dirty="0">
                <a:solidFill>
                  <a:srgbClr val="002060"/>
                </a:solidFill>
                <a:latin typeface="Book Antiqua" panose="02040602050305030304" pitchFamily="18" charset="0"/>
              </a:rPr>
              <a:t> </a:t>
            </a:r>
            <a:r>
              <a:rPr lang="fr-CA" sz="2000" i="1" dirty="0" err="1">
                <a:solidFill>
                  <a:srgbClr val="002060"/>
                </a:solidFill>
                <a:latin typeface="Book Antiqua" panose="02040602050305030304" pitchFamily="18" charset="0"/>
              </a:rPr>
              <a:t>ee-apiyit</a:t>
            </a:r>
            <a:r>
              <a:rPr lang="fr-CA" sz="2000" i="1" dirty="0">
                <a:solidFill>
                  <a:srgbClr val="002060"/>
                </a:solidFill>
                <a:latin typeface="Book Antiqua" panose="02040602050305030304" pitchFamily="18" charset="0"/>
              </a:rPr>
              <a:t> </a:t>
            </a:r>
            <a:r>
              <a:rPr lang="fr-CA" sz="2000" i="1" dirty="0" err="1">
                <a:solidFill>
                  <a:srgbClr val="002060"/>
                </a:solidFill>
                <a:latin typeface="Book Antiqua" panose="02040602050305030304" pitchFamily="18" charset="0"/>
              </a:rPr>
              <a:t>eekwa</a:t>
            </a:r>
            <a:r>
              <a:rPr lang="fr-CA" sz="2000" i="1" dirty="0">
                <a:solidFill>
                  <a:srgbClr val="002060"/>
                </a:solidFill>
                <a:latin typeface="Book Antiqua" panose="02040602050305030304" pitchFamily="18" charset="0"/>
              </a:rPr>
              <a:t> </a:t>
            </a:r>
            <a:r>
              <a:rPr lang="fr-CA" sz="2000" i="1" dirty="0" err="1">
                <a:solidFill>
                  <a:srgbClr val="002060"/>
                </a:solidFill>
                <a:latin typeface="Book Antiqua" panose="02040602050305030304" pitchFamily="18" charset="0"/>
              </a:rPr>
              <a:t>paastinam</a:t>
            </a:r>
            <a:r>
              <a:rPr lang="fr-CA" sz="2000" i="1" dirty="0">
                <a:solidFill>
                  <a:srgbClr val="002060"/>
                </a:solidFill>
                <a:latin typeface="Book Antiqua" panose="02040602050305030304" pitchFamily="18" charset="0"/>
              </a:rPr>
              <a:t> </a:t>
            </a:r>
            <a:r>
              <a:rPr lang="fr-CA" sz="2000" dirty="0">
                <a:solidFill>
                  <a:srgbClr val="FF0000"/>
                </a:solidFill>
                <a:latin typeface="Book Antiqua" panose="02040602050305030304" pitchFamily="18" charset="0"/>
              </a:rPr>
              <a:t>sa bush </a:t>
            </a:r>
            <a:r>
              <a:rPr lang="fr-CA" sz="2000" i="1" dirty="0" err="1">
                <a:solidFill>
                  <a:srgbClr val="002060"/>
                </a:solidFill>
                <a:latin typeface="Book Antiqua" panose="02040602050305030304" pitchFamily="18" charset="0"/>
              </a:rPr>
              <a:t>oohi</a:t>
            </a:r>
            <a:r>
              <a:rPr lang="fi-FI" sz="2000" dirty="0">
                <a:solidFill>
                  <a:srgbClr val="002060"/>
                </a:solidFill>
                <a:latin typeface="Book Antiqua" panose="02040602050305030304" pitchFamily="18" charset="0"/>
              </a:rPr>
              <a:t> </a:t>
            </a:r>
            <a:r>
              <a:rPr lang="fi-FI" sz="2000" dirty="0">
                <a:solidFill>
                  <a:srgbClr val="FF0000"/>
                </a:solidFill>
                <a:latin typeface="Book Antiqua" panose="02040602050305030304" pitchFamily="18" charset="0"/>
              </a:rPr>
              <a:t>li luu  </a:t>
            </a:r>
            <a:r>
              <a:rPr lang="fi-FI" sz="2000" i="1" dirty="0">
                <a:solidFill>
                  <a:srgbClr val="002060"/>
                </a:solidFill>
                <a:latin typeface="Book Antiqua" panose="02040602050305030304" pitchFamily="18" charset="0"/>
              </a:rPr>
              <a:t>ee-wiiotinaat.</a:t>
            </a:r>
          </a:p>
          <a:p>
            <a:pPr marL="0" indent="0" algn="just">
              <a:buNone/>
            </a:pPr>
            <a:r>
              <a:rPr lang="fr-FR" sz="2000" dirty="0">
                <a:solidFill>
                  <a:srgbClr val="002060"/>
                </a:solidFill>
                <a:latin typeface="Book Antiqua" panose="02040602050305030304" pitchFamily="18" charset="0"/>
              </a:rPr>
              <a:t>*Il attend et observe le loup. Le loup court vers où il est assis et ouvre grand sa gueule </a:t>
            </a:r>
            <a:r>
              <a:rPr lang="fr-FR" sz="2000" dirty="0" smtClean="0">
                <a:solidFill>
                  <a:srgbClr val="002060"/>
                </a:solidFill>
                <a:latin typeface="Book Antiqua" panose="02040602050305030304" pitchFamily="18" charset="0"/>
              </a:rPr>
              <a:t>pour le prendre.</a:t>
            </a:r>
          </a:p>
          <a:p>
            <a:pPr marL="0" indent="0" algn="just">
              <a:buNone/>
            </a:pPr>
            <a:r>
              <a:rPr lang="fi-FI" sz="2000" i="1" dirty="0">
                <a:solidFill>
                  <a:srgbClr val="002060"/>
                </a:solidFill>
                <a:latin typeface="Book Antiqua" panose="02040602050305030304" pitchFamily="18" charset="0"/>
              </a:rPr>
              <a:t>Pastineen</a:t>
            </a:r>
            <a:r>
              <a:rPr lang="fi-FI" sz="2000" dirty="0">
                <a:solidFill>
                  <a:srgbClr val="002060"/>
                </a:solidFill>
                <a:latin typeface="Book Antiqua" panose="02040602050305030304" pitchFamily="18" charset="0"/>
              </a:rPr>
              <a:t> </a:t>
            </a:r>
            <a:r>
              <a:rPr lang="en-US" sz="2000" dirty="0">
                <a:solidFill>
                  <a:srgbClr val="FF0000"/>
                </a:solidFill>
                <a:latin typeface="Book Antiqua" panose="02040602050305030304" pitchFamily="18" charset="0"/>
              </a:rPr>
              <a:t>son </a:t>
            </a:r>
            <a:r>
              <a:rPr lang="en-US" sz="2000" dirty="0" err="1">
                <a:solidFill>
                  <a:srgbClr val="FF0000"/>
                </a:solidFill>
                <a:latin typeface="Book Antiqua" panose="02040602050305030304" pitchFamily="18" charset="0"/>
              </a:rPr>
              <a:t>braa</a:t>
            </a:r>
            <a:r>
              <a:rPr lang="en-US" sz="2000" dirty="0">
                <a:solidFill>
                  <a:srgbClr val="FF0000"/>
                </a:solidFill>
                <a:latin typeface="Book Antiqua" panose="02040602050305030304" pitchFamily="18" charset="0"/>
              </a:rPr>
              <a:t> </a:t>
            </a:r>
            <a:r>
              <a:rPr lang="en-US" sz="2000" i="1" dirty="0" err="1">
                <a:solidFill>
                  <a:srgbClr val="002060"/>
                </a:solidFill>
                <a:latin typeface="Book Antiqua" panose="02040602050305030304" pitchFamily="18" charset="0"/>
              </a:rPr>
              <a:t>yaahkinam</a:t>
            </a:r>
            <a:r>
              <a:rPr lang="en-US" sz="2000" dirty="0">
                <a:solidFill>
                  <a:srgbClr val="002060"/>
                </a:solidFill>
                <a:latin typeface="Book Antiqua" panose="02040602050305030304" pitchFamily="18" charset="0"/>
              </a:rPr>
              <a:t> </a:t>
            </a:r>
            <a:r>
              <a:rPr lang="en-US" sz="2000" dirty="0">
                <a:solidFill>
                  <a:srgbClr val="00B050"/>
                </a:solidFill>
                <a:latin typeface="Book Antiqua" panose="02040602050305030304" pitchFamily="18" charset="0"/>
              </a:rPr>
              <a:t>right through </a:t>
            </a:r>
            <a:r>
              <a:rPr lang="en-US" sz="2000" i="1" dirty="0" err="1">
                <a:solidFill>
                  <a:srgbClr val="002060"/>
                </a:solidFill>
                <a:latin typeface="Book Antiqua" panose="02040602050305030304" pitchFamily="18" charset="0"/>
              </a:rPr>
              <a:t>anihi</a:t>
            </a:r>
            <a:r>
              <a:rPr lang="en-US" sz="2000" dirty="0">
                <a:solidFill>
                  <a:srgbClr val="002060"/>
                </a:solidFill>
                <a:latin typeface="Book Antiqua" panose="02040602050305030304" pitchFamily="18" charset="0"/>
              </a:rPr>
              <a:t> </a:t>
            </a:r>
            <a:r>
              <a:rPr lang="en-US" sz="2000" dirty="0">
                <a:solidFill>
                  <a:srgbClr val="FF0000"/>
                </a:solidFill>
                <a:latin typeface="Book Antiqua" panose="02040602050305030304" pitchFamily="18" charset="0"/>
              </a:rPr>
              <a:t>li </a:t>
            </a:r>
            <a:r>
              <a:rPr lang="en-US" sz="2000" dirty="0" err="1" smtClean="0">
                <a:solidFill>
                  <a:srgbClr val="FF0000"/>
                </a:solidFill>
                <a:latin typeface="Book Antiqua" panose="02040602050305030304" pitchFamily="18" charset="0"/>
              </a:rPr>
              <a:t>luu</a:t>
            </a:r>
            <a:r>
              <a:rPr lang="en-US" sz="2000" dirty="0">
                <a:solidFill>
                  <a:srgbClr val="002060"/>
                </a:solidFill>
                <a:latin typeface="Book Antiqua" panose="02040602050305030304" pitchFamily="18" charset="0"/>
              </a:rPr>
              <a:t>,</a:t>
            </a:r>
            <a:endParaRPr lang="en-US" sz="2000" dirty="0" smtClean="0">
              <a:solidFill>
                <a:srgbClr val="002060"/>
              </a:solidFill>
              <a:latin typeface="Book Antiqua" panose="02040602050305030304" pitchFamily="18" charset="0"/>
            </a:endParaRPr>
          </a:p>
          <a:p>
            <a:pPr marL="0" indent="0" algn="just">
              <a:buNone/>
            </a:pPr>
            <a:r>
              <a:rPr lang="fr-FR" sz="2000" dirty="0" smtClean="0">
                <a:solidFill>
                  <a:srgbClr val="002060"/>
                </a:solidFill>
                <a:latin typeface="Book Antiqua" panose="02040602050305030304" pitchFamily="18" charset="0"/>
              </a:rPr>
              <a:t>*Il (le vieillard) </a:t>
            </a:r>
            <a:r>
              <a:rPr lang="fr-FR" sz="2000" dirty="0">
                <a:solidFill>
                  <a:srgbClr val="002060"/>
                </a:solidFill>
                <a:latin typeface="Book Antiqua" panose="02040602050305030304" pitchFamily="18" charset="0"/>
              </a:rPr>
              <a:t>enfonce son bras dans la gueule du </a:t>
            </a:r>
            <a:r>
              <a:rPr lang="fr-FR" sz="2000" dirty="0" smtClean="0">
                <a:solidFill>
                  <a:srgbClr val="002060"/>
                </a:solidFill>
                <a:latin typeface="Book Antiqua" panose="02040602050305030304" pitchFamily="18" charset="0"/>
              </a:rPr>
              <a:t>loup (lit. à travers le loup);</a:t>
            </a:r>
            <a:endParaRPr lang="en-US" sz="2000" dirty="0" smtClean="0">
              <a:solidFill>
                <a:srgbClr val="002060"/>
              </a:solidFill>
              <a:latin typeface="Book Antiqua" panose="02040602050305030304" pitchFamily="18" charset="0"/>
            </a:endParaRPr>
          </a:p>
          <a:p>
            <a:pPr marL="0" indent="0" algn="just">
              <a:buNone/>
            </a:pPr>
            <a:r>
              <a:rPr lang="en-US" sz="2000" dirty="0" smtClean="0">
                <a:solidFill>
                  <a:srgbClr val="FF0000"/>
                </a:solidFill>
                <a:latin typeface="Book Antiqua" panose="02040602050305030304" pitchFamily="18" charset="0"/>
              </a:rPr>
              <a:t>li   </a:t>
            </a:r>
            <a:r>
              <a:rPr lang="en-US" sz="2000" dirty="0" err="1">
                <a:solidFill>
                  <a:srgbClr val="FF0000"/>
                </a:solidFill>
                <a:latin typeface="Book Antiqua" panose="02040602050305030304" pitchFamily="18" charset="0"/>
              </a:rPr>
              <a:t>luu</a:t>
            </a:r>
            <a:r>
              <a:rPr lang="en-US" sz="2000" dirty="0">
                <a:solidFill>
                  <a:srgbClr val="FF0000"/>
                </a:solidFill>
                <a:latin typeface="Book Antiqua" panose="02040602050305030304" pitchFamily="18" charset="0"/>
              </a:rPr>
              <a:t> </a:t>
            </a:r>
            <a:r>
              <a:rPr lang="en-US" sz="2000" dirty="0" err="1">
                <a:solidFill>
                  <a:srgbClr val="FF0000"/>
                </a:solidFill>
                <a:latin typeface="Book Antiqua" panose="02040602050305030304" pitchFamily="18" charset="0"/>
              </a:rPr>
              <a:t>dan</a:t>
            </a:r>
            <a:r>
              <a:rPr lang="en-US" sz="2000" dirty="0">
                <a:solidFill>
                  <a:srgbClr val="FF0000"/>
                </a:solidFill>
                <a:latin typeface="Book Antiqua" panose="02040602050305030304" pitchFamily="18" charset="0"/>
              </a:rPr>
              <a:t> la </a:t>
            </a:r>
            <a:r>
              <a:rPr lang="en-US" sz="2000" dirty="0" err="1">
                <a:solidFill>
                  <a:srgbClr val="FF0000"/>
                </a:solidFill>
                <a:latin typeface="Book Antiqua" panose="02040602050305030304" pitchFamily="18" charset="0"/>
              </a:rPr>
              <a:t>cheu</a:t>
            </a:r>
            <a:r>
              <a:rPr lang="en-US" sz="2000" dirty="0">
                <a:solidFill>
                  <a:srgbClr val="FF0000"/>
                </a:solidFill>
                <a:latin typeface="Book Antiqua" panose="02040602050305030304" pitchFamily="18" charset="0"/>
              </a:rPr>
              <a:t> </a:t>
            </a:r>
            <a:r>
              <a:rPr lang="en-US" sz="2000" i="1" dirty="0" err="1">
                <a:solidFill>
                  <a:srgbClr val="002060"/>
                </a:solidFill>
                <a:latin typeface="Book Antiqua" panose="02040602050305030304" pitchFamily="18" charset="0"/>
              </a:rPr>
              <a:t>ohchiotineew</a:t>
            </a:r>
            <a:r>
              <a:rPr lang="en-US" sz="2000" dirty="0">
                <a:solidFill>
                  <a:srgbClr val="002060"/>
                </a:solidFill>
                <a:latin typeface="Book Antiqua" panose="02040602050305030304" pitchFamily="18" charset="0"/>
              </a:rPr>
              <a:t>. </a:t>
            </a:r>
            <a:r>
              <a:rPr lang="en-US" sz="2000" dirty="0">
                <a:solidFill>
                  <a:srgbClr val="FF0000"/>
                </a:solidFill>
                <a:latin typeface="Book Antiqua" panose="02040602050305030304" pitchFamily="18" charset="0"/>
              </a:rPr>
              <a:t>Par la </a:t>
            </a:r>
            <a:r>
              <a:rPr lang="en-US" sz="2000" dirty="0" err="1">
                <a:solidFill>
                  <a:srgbClr val="FF0000"/>
                </a:solidFill>
                <a:latin typeface="Book Antiqua" panose="02040602050305030304" pitchFamily="18" charset="0"/>
              </a:rPr>
              <a:t>cheu</a:t>
            </a:r>
            <a:r>
              <a:rPr lang="en-US" sz="2000" dirty="0">
                <a:solidFill>
                  <a:srgbClr val="FF0000"/>
                </a:solidFill>
                <a:latin typeface="Book Antiqua" panose="02040602050305030304" pitchFamily="18" charset="0"/>
              </a:rPr>
              <a:t> </a:t>
            </a:r>
            <a:r>
              <a:rPr lang="en-US" sz="2000" i="1" dirty="0" err="1">
                <a:solidFill>
                  <a:srgbClr val="002060"/>
                </a:solidFill>
                <a:latin typeface="Book Antiqua" panose="02040602050305030304" pitchFamily="18" charset="0"/>
              </a:rPr>
              <a:t>aapochipiteew</a:t>
            </a:r>
            <a:r>
              <a:rPr lang="en-US" sz="2000" i="1" dirty="0" smtClean="0">
                <a:solidFill>
                  <a:srgbClr val="002060"/>
                </a:solidFill>
                <a:latin typeface="Book Antiqua" panose="02040602050305030304" pitchFamily="18" charset="0"/>
              </a:rPr>
              <a:t>.</a:t>
            </a:r>
          </a:p>
          <a:p>
            <a:pPr marL="0" indent="0" algn="just">
              <a:buNone/>
            </a:pPr>
            <a:r>
              <a:rPr lang="fr-FR" sz="2000" dirty="0" smtClean="0">
                <a:solidFill>
                  <a:srgbClr val="002060"/>
                </a:solidFill>
                <a:latin typeface="Book Antiqua" panose="02040602050305030304" pitchFamily="18" charset="0"/>
              </a:rPr>
              <a:t>*il prend le loup </a:t>
            </a:r>
            <a:r>
              <a:rPr lang="fr-FR" sz="2000" dirty="0">
                <a:solidFill>
                  <a:srgbClr val="002060"/>
                </a:solidFill>
                <a:latin typeface="Book Antiqua" panose="02040602050305030304" pitchFamily="18" charset="0"/>
              </a:rPr>
              <a:t>par la queue et tire tellement qu’il le tire à l’envers</a:t>
            </a:r>
            <a:r>
              <a:rPr lang="fr-FR" sz="2000" dirty="0" smtClean="0">
                <a:solidFill>
                  <a:srgbClr val="002060"/>
                </a:solidFill>
                <a:latin typeface="Book Antiqua" panose="02040602050305030304" pitchFamily="18" charset="0"/>
              </a:rPr>
              <a:t>!</a:t>
            </a:r>
          </a:p>
          <a:p>
            <a:pPr marL="0" indent="0" algn="just">
              <a:buNone/>
            </a:pPr>
            <a:r>
              <a:rPr lang="en-US" sz="2000" i="1" dirty="0" err="1">
                <a:solidFill>
                  <a:srgbClr val="002060"/>
                </a:solidFill>
                <a:latin typeface="Book Antiqua" panose="02040602050305030304" pitchFamily="18" charset="0"/>
              </a:rPr>
              <a:t>Kiihtwaam</a:t>
            </a:r>
            <a:r>
              <a:rPr lang="en-US" sz="2000" dirty="0">
                <a:solidFill>
                  <a:srgbClr val="002060"/>
                </a:solidFill>
                <a:latin typeface="Book Antiqua" panose="02040602050305030304" pitchFamily="18" charset="0"/>
              </a:rPr>
              <a:t> </a:t>
            </a:r>
            <a:r>
              <a:rPr lang="en-US" sz="2000" dirty="0">
                <a:solidFill>
                  <a:srgbClr val="FF0000"/>
                </a:solidFill>
                <a:latin typeface="Book Antiqua" panose="02040602050305030304" pitchFamily="18" charset="0"/>
              </a:rPr>
              <a:t>li </a:t>
            </a:r>
            <a:r>
              <a:rPr lang="en-US" sz="2000" dirty="0" err="1">
                <a:solidFill>
                  <a:srgbClr val="FF0000"/>
                </a:solidFill>
                <a:latin typeface="Book Antiqua" panose="02040602050305030304" pitchFamily="18" charset="0"/>
              </a:rPr>
              <a:t>luu</a:t>
            </a:r>
            <a:r>
              <a:rPr lang="en-US" sz="2000" dirty="0">
                <a:solidFill>
                  <a:srgbClr val="FF0000"/>
                </a:solidFill>
                <a:latin typeface="Book Antiqua" panose="02040602050305030304" pitchFamily="18" charset="0"/>
              </a:rPr>
              <a:t> </a:t>
            </a:r>
            <a:r>
              <a:rPr lang="fi-FI" sz="2000" i="1" dirty="0">
                <a:solidFill>
                  <a:srgbClr val="002060"/>
                </a:solidFill>
                <a:latin typeface="Book Antiqua" panose="02040602050305030304" pitchFamily="18" charset="0"/>
              </a:rPr>
              <a:t>aseekiiweepahtaaw</a:t>
            </a:r>
            <a:r>
              <a:rPr lang="fi-FI" sz="2000" dirty="0">
                <a:solidFill>
                  <a:srgbClr val="002060"/>
                </a:solidFill>
                <a:latin typeface="Book Antiqua" panose="02040602050305030304" pitchFamily="18" charset="0"/>
              </a:rPr>
              <a:t>. </a:t>
            </a:r>
            <a:r>
              <a:rPr lang="fi-FI" sz="2000" dirty="0">
                <a:solidFill>
                  <a:srgbClr val="FF0000"/>
                </a:solidFill>
                <a:latin typeface="Book Antiqua" panose="02040602050305030304" pitchFamily="18" charset="0"/>
              </a:rPr>
              <a:t>Ha ha ha</a:t>
            </a:r>
            <a:r>
              <a:rPr lang="fi-FI" sz="2000" dirty="0">
                <a:solidFill>
                  <a:srgbClr val="002060"/>
                </a:solidFill>
                <a:latin typeface="Book Antiqua" panose="02040602050305030304" pitchFamily="18" charset="0"/>
              </a:rPr>
              <a:t>!</a:t>
            </a:r>
            <a:r>
              <a:rPr lang="fr-CA" sz="2000" dirty="0">
                <a:solidFill>
                  <a:srgbClr val="002060"/>
                </a:solidFill>
                <a:latin typeface="Book Antiqua" panose="02040602050305030304" pitchFamily="18" charset="0"/>
              </a:rPr>
              <a:t> </a:t>
            </a:r>
            <a:endParaRPr lang="fr-CA" sz="2000" dirty="0" smtClean="0">
              <a:solidFill>
                <a:srgbClr val="002060"/>
              </a:solidFill>
              <a:latin typeface="Book Antiqua" panose="02040602050305030304" pitchFamily="18" charset="0"/>
            </a:endParaRPr>
          </a:p>
          <a:p>
            <a:pPr marL="0" indent="0" algn="just">
              <a:buNone/>
            </a:pPr>
            <a:r>
              <a:rPr lang="fr-FR" sz="2000" dirty="0" smtClean="0">
                <a:solidFill>
                  <a:srgbClr val="002060"/>
                </a:solidFill>
                <a:latin typeface="Book Antiqua" panose="02040602050305030304" pitchFamily="18" charset="0"/>
              </a:rPr>
              <a:t>*Alors </a:t>
            </a:r>
            <a:r>
              <a:rPr lang="fr-FR" sz="2000" dirty="0">
                <a:solidFill>
                  <a:srgbClr val="002060"/>
                </a:solidFill>
                <a:latin typeface="Book Antiqua" panose="02040602050305030304" pitchFamily="18" charset="0"/>
              </a:rPr>
              <a:t>le loup est retourné en courant d’où il était venu. Ha </a:t>
            </a:r>
            <a:r>
              <a:rPr lang="fr-FR" sz="2000" dirty="0" err="1">
                <a:solidFill>
                  <a:srgbClr val="002060"/>
                </a:solidFill>
                <a:latin typeface="Book Antiqua" panose="02040602050305030304" pitchFamily="18" charset="0"/>
              </a:rPr>
              <a:t>ha</a:t>
            </a:r>
            <a:r>
              <a:rPr lang="fr-FR" sz="2000" dirty="0">
                <a:solidFill>
                  <a:srgbClr val="002060"/>
                </a:solidFill>
                <a:latin typeface="Book Antiqua" panose="02040602050305030304" pitchFamily="18" charset="0"/>
              </a:rPr>
              <a:t> </a:t>
            </a:r>
            <a:r>
              <a:rPr lang="fr-FR" sz="2000" dirty="0" err="1">
                <a:solidFill>
                  <a:srgbClr val="002060"/>
                </a:solidFill>
                <a:latin typeface="Book Antiqua" panose="02040602050305030304" pitchFamily="18" charset="0"/>
              </a:rPr>
              <a:t>ha</a:t>
            </a:r>
            <a:r>
              <a:rPr lang="fr-FR" sz="2000" dirty="0">
                <a:solidFill>
                  <a:srgbClr val="002060"/>
                </a:solidFill>
                <a:latin typeface="Book Antiqua" panose="02040602050305030304" pitchFamily="18" charset="0"/>
              </a:rPr>
              <a:t>!’</a:t>
            </a:r>
            <a:endParaRPr lang="en-US" sz="2000" dirty="0">
              <a:solidFill>
                <a:srgbClr val="002060"/>
              </a:solidFill>
              <a:latin typeface="Book Antiqua" panose="02040602050305030304" pitchFamily="18" charset="0"/>
            </a:endParaRPr>
          </a:p>
          <a:p>
            <a:pPr marL="0" indent="0">
              <a:buNone/>
            </a:pPr>
            <a:endParaRPr lang="en-CA" sz="2000" dirty="0">
              <a:latin typeface="Book Antiqua" pitchFamily="18" charset="0"/>
            </a:endParaRPr>
          </a:p>
        </p:txBody>
      </p:sp>
    </p:spTree>
    <p:extLst>
      <p:ext uri="{BB962C8B-B14F-4D97-AF65-F5344CB8AC3E}">
        <p14:creationId xmlns:p14="http://schemas.microsoft.com/office/powerpoint/2010/main" val="14940968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1955</TotalTime>
  <Words>4249</Words>
  <Application>Microsoft Office PowerPoint</Application>
  <PresentationFormat>On-screen Show (4:3)</PresentationFormat>
  <Paragraphs>270</Paragraphs>
  <Slides>27</Slides>
  <Notes>12</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Origin</vt:lpstr>
      <vt:lpstr>PowerPoint Presentation</vt:lpstr>
      <vt:lpstr>PowerPoint Presentation</vt:lpstr>
      <vt:lpstr>Plan de la présentation</vt:lpstr>
      <vt:lpstr>C’est quoi, le mitchif?</vt:lpstr>
      <vt:lpstr>Les LMB, les créoles et les pidgins</vt:lpstr>
      <vt:lpstr>Quelques mots sur les Métis…</vt:lpstr>
      <vt:lpstr>L’ambiguïté du terme ‘mitchif’ et sa situation actuelle</vt:lpstr>
      <vt:lpstr>Un conte en mitchif</vt:lpstr>
      <vt:lpstr>Un conte en mitchif, suite</vt:lpstr>
      <vt:lpstr>La création du mitchif</vt:lpstr>
      <vt:lpstr>La structure du mitchif</vt:lpstr>
      <vt:lpstr>La structure du mitchif, suite</vt:lpstr>
      <vt:lpstr>La structure du mitchif, suite</vt:lpstr>
      <vt:lpstr>Un verbe-phrase en mitchif</vt:lpstr>
      <vt:lpstr>La question de la phonologie…</vt:lpstr>
      <vt:lpstr>Qu’est-ce que la stratification?</vt:lpstr>
      <vt:lpstr>La liaison</vt:lpstr>
      <vt:lpstr>La liaison en mitchif, suite</vt:lpstr>
      <vt:lpstr>La liaison en mitchif, suite</vt:lpstr>
      <vt:lpstr>La liaison en mitchif, suite</vt:lpstr>
      <vt:lpstr>PowerPoint Presentation</vt:lpstr>
      <vt:lpstr>La liaison en mitchif, suite</vt:lpstr>
      <vt:lpstr>La liaison en mitchif, suite</vt:lpstr>
      <vt:lpstr>La liaison en mitchif, fin</vt:lpstr>
      <vt:lpstr>Pourquoi l’étude du mitchif est importante…</vt:lpstr>
      <vt:lpstr>Références/Pour en savoir plus long…</vt:lpstr>
      <vt:lpstr>suite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Utilisateur</dc:creator>
  <cp:lastModifiedBy>Utilisateur</cp:lastModifiedBy>
  <cp:revision>102</cp:revision>
  <dcterms:created xsi:type="dcterms:W3CDTF">2020-10-07T19:41:36Z</dcterms:created>
  <dcterms:modified xsi:type="dcterms:W3CDTF">2020-10-18T20:18:30Z</dcterms:modified>
</cp:coreProperties>
</file>